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5" r:id="rId7"/>
    <p:sldId id="266" r:id="rId8"/>
    <p:sldId id="264" r:id="rId9"/>
  </p:sldIdLst>
  <p:sldSz cx="13430250" cy="7561263"/>
  <p:notesSz cx="6858000" cy="9144000"/>
  <p:defaultTextStyle>
    <a:defPPr>
      <a:defRPr lang="da-DK"/>
    </a:defPPr>
    <a:lvl1pPr marL="0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3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4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5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8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9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00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72" algn="l" defTabSz="91434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42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/>
    <p:restoredTop sz="94632"/>
  </p:normalViewPr>
  <p:slideViewPr>
    <p:cSldViewPr>
      <p:cViewPr varScale="1">
        <p:scale>
          <a:sx n="136" d="100"/>
          <a:sy n="136" d="100"/>
        </p:scale>
        <p:origin x="692" y="84"/>
      </p:cViewPr>
      <p:guideLst>
        <p:guide orient="horz" pos="2382"/>
        <p:guide pos="42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lside DA blå mø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186" y="3318"/>
            <a:ext cx="4730506" cy="633680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31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VA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57" y="108223"/>
            <a:ext cx="4367793" cy="645872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3206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VA grå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57" y="108223"/>
            <a:ext cx="4367793" cy="645872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35261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VA blå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57" y="108223"/>
            <a:ext cx="4367793" cy="645872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88404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79" indent="-342879">
              <a:buFont typeface="Wingdings 2" panose="05020102010507070707" pitchFamily="18" charset="2"/>
              <a:buChar char=""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171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0326" y="576204"/>
            <a:ext cx="4852671" cy="126021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20000" y="1872000"/>
            <a:ext cx="4842997" cy="4990084"/>
          </a:xfrm>
        </p:spPr>
        <p:txBody>
          <a:bodyPr/>
          <a:lstStyle>
            <a:lvl1pPr marL="342879" indent="-342879">
              <a:buFont typeface="Wingdings 2" panose="05020102010507070707" pitchFamily="18" charset="2"/>
              <a:buChar char=""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billede 7"/>
          <p:cNvSpPr>
            <a:spLocks noGrp="1"/>
          </p:cNvSpPr>
          <p:nvPr>
            <p:ph type="pic" sz="quarter" idx="13" hasCustomPrompt="1"/>
          </p:nvPr>
        </p:nvSpPr>
        <p:spPr>
          <a:xfrm>
            <a:off x="5988011" y="440127"/>
            <a:ext cx="7020000" cy="586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a-DK" dirty="0"/>
              <a:t>Indsæt billede her</a:t>
            </a:r>
          </a:p>
        </p:txBody>
      </p:sp>
    </p:spTree>
    <p:extLst>
      <p:ext uri="{BB962C8B-B14F-4D97-AF65-F5344CB8AC3E}">
        <p14:creationId xmlns:p14="http://schemas.microsoft.com/office/powerpoint/2010/main" val="134595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2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0326" y="576204"/>
            <a:ext cx="4852671" cy="126021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20000" y="1872000"/>
            <a:ext cx="4842997" cy="4990084"/>
          </a:xfrm>
        </p:spPr>
        <p:txBody>
          <a:bodyPr/>
          <a:lstStyle>
            <a:lvl1pPr marL="342879" indent="-342879">
              <a:buFont typeface="Wingdings 2" panose="05020102010507070707" pitchFamily="18" charset="2"/>
              <a:buChar char=""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billede 7"/>
          <p:cNvSpPr>
            <a:spLocks noGrp="1"/>
          </p:cNvSpPr>
          <p:nvPr>
            <p:ph type="pic" sz="quarter" idx="13" hasCustomPrompt="1"/>
          </p:nvPr>
        </p:nvSpPr>
        <p:spPr>
          <a:xfrm>
            <a:off x="5988011" y="440127"/>
            <a:ext cx="3391410" cy="586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a-DK" dirty="0"/>
              <a:t>Indsæt billede her</a:t>
            </a:r>
          </a:p>
        </p:txBody>
      </p:sp>
      <p:sp>
        <p:nvSpPr>
          <p:cNvPr id="9" name="Pladsholder til billede 7"/>
          <p:cNvSpPr>
            <a:spLocks noGrp="1"/>
          </p:cNvSpPr>
          <p:nvPr>
            <p:ph type="pic" sz="quarter" idx="14" hasCustomPrompt="1"/>
          </p:nvPr>
        </p:nvSpPr>
        <p:spPr>
          <a:xfrm>
            <a:off x="9595445" y="440127"/>
            <a:ext cx="3412566" cy="586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a-DK" dirty="0"/>
              <a:t>Indsæt billede her</a:t>
            </a:r>
          </a:p>
        </p:txBody>
      </p:sp>
    </p:spTree>
    <p:extLst>
      <p:ext uri="{BB962C8B-B14F-4D97-AF65-F5344CB8AC3E}">
        <p14:creationId xmlns:p14="http://schemas.microsoft.com/office/powerpoint/2010/main" val="50099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3430250" cy="6300911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a-DK" dirty="0"/>
              <a:t>Indsæt billede her</a:t>
            </a:r>
          </a:p>
        </p:txBody>
      </p:sp>
    </p:spTree>
    <p:extLst>
      <p:ext uri="{BB962C8B-B14F-4D97-AF65-F5344CB8AC3E}">
        <p14:creationId xmlns:p14="http://schemas.microsoft.com/office/powerpoint/2010/main" val="400528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DA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186" y="3318"/>
            <a:ext cx="4730506" cy="633680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0810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DA grå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186" y="3318"/>
            <a:ext cx="4730506" cy="633680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8896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DA blå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186" y="3318"/>
            <a:ext cx="4730506" cy="633680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8919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elside logo blå mø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468218" cy="1296144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988" y="3318"/>
            <a:ext cx="2810262" cy="7144527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149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logo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988" y="3318"/>
            <a:ext cx="2810262" cy="7144527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468218" cy="1296144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2559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logo grå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988" y="3318"/>
            <a:ext cx="2810262" cy="7144527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468218" cy="1296144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23140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logo blå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988" y="3318"/>
            <a:ext cx="2810262" cy="7144527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468218" cy="1296144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3233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 VA blå mø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3430250" cy="75612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457" y="108223"/>
            <a:ext cx="4367793" cy="6458725"/>
          </a:xfrm>
          <a:prstGeom prst="rect">
            <a:avLst/>
          </a:prstGeom>
        </p:spPr>
      </p:pic>
      <p:cxnSp>
        <p:nvCxnSpPr>
          <p:cNvPr id="9" name="Lige forbindelse 8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9396210" cy="1368152"/>
          </a:xfrm>
        </p:spPr>
        <p:txBody>
          <a:bodyPr>
            <a:normAutofit/>
          </a:bodyPr>
          <a:lstStyle>
            <a:lvl1pPr>
              <a:lnSpc>
                <a:spcPts val="5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/>
          <p:cNvSpPr>
            <a:spLocks noGrp="1"/>
          </p:cNvSpPr>
          <p:nvPr>
            <p:ph type="subTitle" idx="1"/>
          </p:nvPr>
        </p:nvSpPr>
        <p:spPr>
          <a:xfrm>
            <a:off x="710325" y="3312000"/>
            <a:ext cx="9401179" cy="1932323"/>
          </a:xfrm>
        </p:spPr>
        <p:txBody>
          <a:bodyPr>
            <a:normAutofit/>
          </a:bodyPr>
          <a:lstStyle>
            <a:lvl1pPr marL="0" indent="0" algn="l">
              <a:buNone/>
              <a:defRPr sz="4000" cap="all" baseline="0">
                <a:solidFill>
                  <a:schemeClr val="bg1"/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21490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710326" y="576204"/>
            <a:ext cx="11981464" cy="126021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0000" y="1872000"/>
            <a:ext cx="11971789" cy="49900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71516" y="7008173"/>
            <a:ext cx="3133729" cy="402568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49DBD-4FC6-4B56-8E83-280BB75BB733}" type="datetimeFigureOut">
              <a:rPr lang="da-DK" smtClean="0"/>
              <a:t>06-12-2021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588674" y="7008173"/>
            <a:ext cx="4252910" cy="402568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9625016" y="7008173"/>
            <a:ext cx="3133729" cy="402568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5A268-E3A0-4BE9-8E43-1CD55431F392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Lige forbindelse 7"/>
          <p:cNvCxnSpPr/>
          <p:nvPr userDrawn="1"/>
        </p:nvCxnSpPr>
        <p:spPr>
          <a:xfrm flipV="1">
            <a:off x="710325" y="6915070"/>
            <a:ext cx="931716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9541" y="6665134"/>
            <a:ext cx="2261621" cy="49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52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4" r:id="rId5"/>
    <p:sldLayoutId id="2147483659" r:id="rId6"/>
    <p:sldLayoutId id="2147483660" r:id="rId7"/>
    <p:sldLayoutId id="2147483661" r:id="rId8"/>
    <p:sldLayoutId id="2147483655" r:id="rId9"/>
    <p:sldLayoutId id="2147483662" r:id="rId10"/>
    <p:sldLayoutId id="2147483663" r:id="rId11"/>
    <p:sldLayoutId id="2147483664" r:id="rId12"/>
    <p:sldLayoutId id="2147483650" r:id="rId13"/>
    <p:sldLayoutId id="2147483651" r:id="rId14"/>
    <p:sldLayoutId id="2147483652" r:id="rId15"/>
    <p:sldLayoutId id="2147483653" r:id="rId16"/>
  </p:sldLayoutIdLst>
  <p:txStyles>
    <p:titleStyle>
      <a:lvl1pPr algn="l" defTabSz="914343" rtl="0" eaLnBrk="1" latinLnBrk="0" hangingPunct="1">
        <a:lnSpc>
          <a:spcPts val="4000"/>
        </a:lnSpc>
        <a:spcBef>
          <a:spcPct val="0"/>
        </a:spcBef>
        <a:buNone/>
        <a:defRPr sz="4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9" indent="-342879" algn="l" defTabSz="914343" rtl="0" eaLnBrk="1" latinLnBrk="0" hangingPunct="1">
        <a:lnSpc>
          <a:spcPts val="3600"/>
        </a:lnSpc>
        <a:spcBef>
          <a:spcPct val="20000"/>
        </a:spcBef>
        <a:buFont typeface="Wingdings 2" panose="05020102010507070707" pitchFamily="18" charset="2"/>
        <a:buChar char="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4" indent="-285731" algn="l" defTabSz="914343" rtl="0" eaLnBrk="1" latinLnBrk="0" hangingPunct="1">
        <a:lnSpc>
          <a:spcPts val="3600"/>
        </a:lnSpc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9" indent="-228585" algn="l" defTabSz="914343" rtl="0" eaLnBrk="1" latinLnBrk="0" hangingPunct="1">
        <a:lnSpc>
          <a:spcPts val="3600"/>
        </a:lnSpc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0" indent="-228585" algn="l" defTabSz="914343" rtl="0" eaLnBrk="1" latinLnBrk="0" hangingPunct="1">
        <a:lnSpc>
          <a:spcPts val="3600"/>
        </a:lnSpc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1" indent="-228585" algn="l" defTabSz="914343" rtl="0" eaLnBrk="1" latinLnBrk="0" hangingPunct="1">
        <a:lnSpc>
          <a:spcPts val="3600"/>
        </a:lnSpc>
        <a:spcBef>
          <a:spcPct val="20000"/>
        </a:spcBef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3" indent="-228585" algn="l" defTabSz="914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4" indent="-228585" algn="l" defTabSz="914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5" indent="-228585" algn="l" defTabSz="914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8" indent="-228585" algn="l" defTabSz="914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3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4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5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8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9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03291" y="1980431"/>
            <a:ext cx="10980386" cy="1368152"/>
          </a:xfrm>
        </p:spPr>
        <p:txBody>
          <a:bodyPr>
            <a:normAutofit/>
          </a:bodyPr>
          <a:lstStyle/>
          <a:p>
            <a:r>
              <a:rPr lang="da-DK" sz="4800" dirty="0"/>
              <a:t>Blødgøringsseminar </a:t>
            </a:r>
            <a:endParaRPr lang="da-DK" sz="138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den 7. december 2021</a:t>
            </a:r>
          </a:p>
        </p:txBody>
      </p:sp>
    </p:spTree>
    <p:extLst>
      <p:ext uri="{BB962C8B-B14F-4D97-AF65-F5344CB8AC3E}">
        <p14:creationId xmlns:p14="http://schemas.microsoft.com/office/powerpoint/2010/main" val="84809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0326" y="1836415"/>
            <a:ext cx="11971789" cy="499008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dirty="0"/>
              <a:t>09.00	</a:t>
            </a:r>
            <a:r>
              <a:rPr lang="da-DK" b="1" dirty="0"/>
              <a:t>	</a:t>
            </a:r>
            <a:r>
              <a:rPr lang="da-DK" dirty="0"/>
              <a:t>Ankomst og morgenmad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10.00		Velkommen ved DANVA og Danske Vandværker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</a:t>
            </a:r>
            <a:r>
              <a:rPr lang="da-DK" i="1" dirty="0"/>
              <a:t>v. Dorte Skræm, DANVA &amp; Melle Oht Klitgaard, Dansk Vandværker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10.15		Miljøstyrelsens vejledning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i="1" dirty="0"/>
              <a:t>		v. Bolette D. Jensen &amp; Helene Kring Jørgensen, Miljøstyrelsen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10.30	 	Økonomi og beslutningsstøtte  </a:t>
            </a:r>
            <a:r>
              <a:rPr lang="da-DK" i="1" dirty="0"/>
              <a:t>v. Karsten Jensen, </a:t>
            </a:r>
            <a:r>
              <a:rPr lang="da-DK" i="1" dirty="0" err="1"/>
              <a:t>Danwatec</a:t>
            </a:r>
            <a:endParaRPr lang="da-DK" i="1" dirty="0"/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10.50		Er central blødgøring altid en løsning? </a:t>
            </a:r>
            <a:r>
              <a:rPr lang="da-DK" i="1" dirty="0"/>
              <a:t>v. Erik Arvin, Birkerød Vandforsyning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11.05		Hvordan vælges den rigtige teknologi? </a:t>
            </a:r>
            <a:r>
              <a:rPr lang="da-DK" i="1" dirty="0"/>
              <a:t>v. Camilla Tang, NIRAS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11.25 		Paneldebat - central </a:t>
            </a:r>
            <a:r>
              <a:rPr lang="da-DK" dirty="0" err="1"/>
              <a:t>vs</a:t>
            </a:r>
            <a:r>
              <a:rPr lang="da-DK" dirty="0"/>
              <a:t> decentral blødgøring</a:t>
            </a:r>
          </a:p>
          <a:p>
            <a:pPr marL="0" indent="0">
              <a:buNone/>
            </a:pPr>
            <a:r>
              <a:rPr lang="da-DK" dirty="0"/>
              <a:t>11.45		Frokost</a:t>
            </a:r>
            <a:r>
              <a:rPr lang="da-DK" b="1" dirty="0"/>
              <a:t>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618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58319-E57C-4AD9-B473-9DB4A04DF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4416A-3539-4D1D-B622-3B77DC881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dirty="0"/>
              <a:t>12.30	Hvor langt ned skal man blødgøre? </a:t>
            </a:r>
            <a:r>
              <a:rPr lang="da-DK" i="1" dirty="0"/>
              <a:t>v. Camilla Tang, NIRAS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12.50	Sundhed og blødgøring </a:t>
            </a:r>
            <a:r>
              <a:rPr lang="da-DK" i="1" dirty="0"/>
              <a:t>v. Martin Rygaard, DTU Miljø</a:t>
            </a:r>
            <a:br>
              <a:rPr lang="da-DK" dirty="0"/>
            </a:br>
            <a:r>
              <a:rPr lang="da-DK" dirty="0"/>
              <a:t>13.10 	</a:t>
            </a:r>
            <a:r>
              <a:rPr lang="nb-NO" dirty="0"/>
              <a:t>Miljøvenlig blødgøring med CO2 (CARIX)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</a:t>
            </a:r>
            <a:r>
              <a:rPr lang="da-DK" i="1" dirty="0"/>
              <a:t>v. Peter Borch, Krüger &amp; Stine Cortzen, Borup Vandværk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13.30	Pellet Metoden </a:t>
            </a:r>
            <a:r>
              <a:rPr lang="da-DK" i="1" dirty="0"/>
              <a:t>v. Laure Lopato, HOFOR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13.50	Ionbytning </a:t>
            </a:r>
            <a:r>
              <a:rPr lang="da-DK" i="1" dirty="0"/>
              <a:t>v. Søren Duch-Hennings, </a:t>
            </a:r>
            <a:r>
              <a:rPr lang="da-DK" i="1" dirty="0" err="1"/>
              <a:t>Silhorko</a:t>
            </a:r>
            <a:endParaRPr lang="da-DK" i="1" dirty="0"/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14.10	Kaffe og kagepause </a:t>
            </a:r>
          </a:p>
        </p:txBody>
      </p:sp>
    </p:spTree>
    <p:extLst>
      <p:ext uri="{BB962C8B-B14F-4D97-AF65-F5344CB8AC3E}">
        <p14:creationId xmlns:p14="http://schemas.microsoft.com/office/powerpoint/2010/main" val="49725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58319-E57C-4AD9-B473-9DB4A04DF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4416A-3539-4D1D-B622-3B77DC881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dirty="0"/>
              <a:t>14.30		Nanofiltrering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</a:t>
            </a:r>
            <a:r>
              <a:rPr lang="da-DK" i="1" dirty="0"/>
              <a:t>v. Palle Rasmussen, Stokkemarke Vandværk &amp;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i="1" dirty="0"/>
              <a:t>		v. Jens Christensen, Vand og Teknik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14.50		PAS-metoden </a:t>
            </a:r>
            <a:r>
              <a:rPr lang="da-DK" i="1" dirty="0"/>
              <a:t>v. Henrik Aktor, AA Water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Elektrolyse </a:t>
            </a:r>
            <a:r>
              <a:rPr lang="da-DK" i="1" dirty="0"/>
              <a:t>v. Tahereh Faraji, SUEZ Water</a:t>
            </a:r>
            <a:br>
              <a:rPr lang="da-DK" dirty="0"/>
            </a:br>
            <a:r>
              <a:rPr lang="da-DK" dirty="0"/>
              <a:t>15.10		Før- og eftermålinger af effekter af blødgøring i Brøndby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</a:t>
            </a:r>
            <a:r>
              <a:rPr lang="da-DK" i="1" dirty="0"/>
              <a:t>v. Susanne Lykke Rasmussen, HOFOR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15.30		Hvordan kommunikerer man med kunderne?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		</a:t>
            </a:r>
            <a:r>
              <a:rPr lang="da-DK" i="1" dirty="0"/>
              <a:t>v. Susanne Pagh, Lehmann/Pagh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dirty="0"/>
              <a:t>15.50		Opsamling og tak for i dag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54429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Tak for opmærksomheden ...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da-DK" sz="1900" b="1" dirty="0"/>
              <a:t>DANVA</a:t>
            </a:r>
            <a:r>
              <a:rPr lang="da-DK" sz="1900" dirty="0"/>
              <a:t> er brancheorganisation for vandselskaber.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da-DK" sz="1900" b="1" dirty="0"/>
              <a:t>DANVA forener </a:t>
            </a:r>
            <a:r>
              <a:rPr lang="da-DK" sz="1900" dirty="0"/>
              <a:t>alle vandkredsløbets aktører i samarbejde om bæredygtige løsninger.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da-DK" sz="1900" b="1" dirty="0"/>
              <a:t>DANVA forstærker </a:t>
            </a:r>
            <a:r>
              <a:rPr lang="da-DK" sz="1900" dirty="0"/>
              <a:t>alle</a:t>
            </a:r>
            <a:r>
              <a:rPr lang="da-DK" sz="1900" b="1" dirty="0"/>
              <a:t>, </a:t>
            </a:r>
            <a:r>
              <a:rPr lang="da-DK" sz="1900" dirty="0"/>
              <a:t>der sikrer forbrugernes tillid til vand, effektiv drift og en høj forsyningssikkerhed.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da-DK" sz="1900" b="1"/>
              <a:t>DANVA fortæller </a:t>
            </a:r>
            <a:r>
              <a:rPr lang="da-DK" sz="1900"/>
              <a:t>alle om værdien og effekten af danske vandløsninger, der skaber liv og sundhed.</a:t>
            </a:r>
            <a:endParaRPr lang="da-DK" sz="1900" dirty="0"/>
          </a:p>
        </p:txBody>
      </p:sp>
      <p:sp>
        <p:nvSpPr>
          <p:cNvPr id="4" name="Tekstboks 3"/>
          <p:cNvSpPr txBox="1"/>
          <p:nvPr/>
        </p:nvSpPr>
        <p:spPr>
          <a:xfrm>
            <a:off x="1178004" y="5623109"/>
            <a:ext cx="188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www.danva.dk</a:t>
            </a:r>
          </a:p>
        </p:txBody>
      </p:sp>
      <p:sp>
        <p:nvSpPr>
          <p:cNvPr id="5" name="Tekstboks 4"/>
          <p:cNvSpPr txBox="1"/>
          <p:nvPr/>
        </p:nvSpPr>
        <p:spPr>
          <a:xfrm>
            <a:off x="3974143" y="5623109"/>
            <a:ext cx="222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danva@danva.dk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773" y="5596071"/>
            <a:ext cx="374905" cy="359665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471" y="5580831"/>
            <a:ext cx="374905" cy="374905"/>
          </a:xfrm>
          <a:prstGeom prst="rect">
            <a:avLst/>
          </a:prstGeom>
        </p:spPr>
      </p:pic>
      <p:cxnSp>
        <p:nvCxnSpPr>
          <p:cNvPr id="8" name="Lige forbindelse 7"/>
          <p:cNvCxnSpPr/>
          <p:nvPr/>
        </p:nvCxnSpPr>
        <p:spPr>
          <a:xfrm flipV="1">
            <a:off x="710325" y="6100127"/>
            <a:ext cx="9317168" cy="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boks 8"/>
          <p:cNvSpPr txBox="1"/>
          <p:nvPr/>
        </p:nvSpPr>
        <p:spPr>
          <a:xfrm>
            <a:off x="628978" y="6157145"/>
            <a:ext cx="961453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cap="all" dirty="0">
                <a:solidFill>
                  <a:schemeClr val="accent1"/>
                </a:solidFill>
              </a:rPr>
              <a:t>Vandhuset  </a:t>
            </a:r>
            <a:r>
              <a:rPr lang="da-DK" dirty="0"/>
              <a:t>|  Godthåbsvej 83, 8660 Skanderborg  | Vester Farimagsgade 1, 5. sal | 1606 København V |  Tlf. 7021 0055 |  danva@danva.dk | www.danva.dk</a:t>
            </a:r>
          </a:p>
        </p:txBody>
      </p:sp>
    </p:spTree>
    <p:extLst>
      <p:ext uri="{BB962C8B-B14F-4D97-AF65-F5344CB8AC3E}">
        <p14:creationId xmlns:p14="http://schemas.microsoft.com/office/powerpoint/2010/main" val="1971789908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Danva">
      <a:dk1>
        <a:sysClr val="windowText" lastClr="000000"/>
      </a:dk1>
      <a:lt1>
        <a:sysClr val="window" lastClr="FFFFFF"/>
      </a:lt1>
      <a:dk2>
        <a:srgbClr val="005A84"/>
      </a:dk2>
      <a:lt2>
        <a:srgbClr val="9B9C83"/>
      </a:lt2>
      <a:accent1>
        <a:srgbClr val="005A84"/>
      </a:accent1>
      <a:accent2>
        <a:srgbClr val="3F95B4"/>
      </a:accent2>
      <a:accent3>
        <a:srgbClr val="9B9C83"/>
      </a:accent3>
      <a:accent4>
        <a:srgbClr val="90BC38"/>
      </a:accent4>
      <a:accent5>
        <a:srgbClr val="DEB618"/>
      </a:accent5>
      <a:accent6>
        <a:srgbClr val="F79646"/>
      </a:accent6>
      <a:hlink>
        <a:srgbClr val="000000"/>
      </a:hlink>
      <a:folHlink>
        <a:srgbClr val="00000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NVA POWERPOINT SKABELON 2017.potx" id="{D09987DE-26CC-4691-8F4A-61586B55941E}" vid="{7B2167DD-29E8-46C0-B420-FDAAC2D93DC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nva_Emneord xmlns="7e2b2031-807c-4b94-a17b-b1eb2b592cef" xsi:nil="true"/>
    <Danva_Dokumenttype xmlns="7e2b2031-807c-4b94-a17b-b1eb2b592ce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anva documents" ma:contentTypeID="0x010100228831CEB8722F4E927EEBE9C5346737001DC43371583A1842B56A53C262B66E07" ma:contentTypeVersion="4" ma:contentTypeDescription="Create a new document." ma:contentTypeScope="" ma:versionID="6d87c41715a594b46e27300d3ac38593">
  <xsd:schema xmlns:xsd="http://www.w3.org/2001/XMLSchema" xmlns:xs="http://www.w3.org/2001/XMLSchema" xmlns:p="http://schemas.microsoft.com/office/2006/metadata/properties" xmlns:ns2="7e2b2031-807c-4b94-a17b-b1eb2b592cef" targetNamespace="http://schemas.microsoft.com/office/2006/metadata/properties" ma:root="true" ma:fieldsID="d37a39ca95c41b60b7123ecb59cf8a7b" ns2:_="">
    <xsd:import namespace="7e2b2031-807c-4b94-a17b-b1eb2b592cef"/>
    <xsd:element name="properties">
      <xsd:complexType>
        <xsd:sequence>
          <xsd:element name="documentManagement">
            <xsd:complexType>
              <xsd:all>
                <xsd:element ref="ns2:Danva_Emneord" minOccurs="0"/>
                <xsd:element ref="ns2:Danva_Dokument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2b2031-807c-4b94-a17b-b1eb2b592cef" elementFormDefault="qualified">
    <xsd:import namespace="http://schemas.microsoft.com/office/2006/documentManagement/types"/>
    <xsd:import namespace="http://schemas.microsoft.com/office/infopath/2007/PartnerControls"/>
    <xsd:element name="Danva_Emneord" ma:index="8" nillable="true" ma:displayName="Danva Emneord" ma:default="" ma:internalName="Danva_x0020_Emneord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rundvand"/>
                    <xsd:enumeration value="Drikkevand"/>
                    <xsd:enumeration value="Spildevand"/>
                    <xsd:enumeration value="Afløb"/>
                    <xsd:enumeration value="Lovgivning"/>
                    <xsd:enumeration value="Innovation"/>
                    <xsd:enumeration value="Internationalt samarbejde"/>
                    <xsd:enumeration value="Klima"/>
                    <xsd:enumeration value="Klimatilpasning"/>
                    <xsd:enumeration value="Samarbejdspartnere"/>
                    <xsd:enumeration value="Administration"/>
                  </xsd:restriction>
                </xsd:simpleType>
              </xsd:element>
            </xsd:sequence>
          </xsd:extension>
        </xsd:complexContent>
      </xsd:complexType>
    </xsd:element>
    <xsd:element name="Danva_Dokumenttype" ma:index="9" nillable="true" ma:displayName="Dokumenttype" ma:default="" ma:format="Dropdown" ma:internalName="Danva_x0020_Dokumenttype">
      <xsd:simpleType>
        <xsd:restriction base="dms:Choice">
          <xsd:enumeration value="ATR skema – budgetændring"/>
          <xsd:enumeration value="ATR skema"/>
          <xsd:enumeration value="Bilag"/>
          <xsd:enumeration value="Brev/E-mail"/>
          <xsd:enumeration value="Dagsorden/referat"/>
          <xsd:enumeration value="Drøftelse ved møder"/>
          <xsd:enumeration value="DANVA Flyer"/>
          <xsd:enumeration value="Indstilling til beslutning"/>
          <xsd:enumeration value="Memo"/>
          <xsd:enumeration value="Mundtlig orientering"/>
          <xsd:enumeration value="Notat"/>
          <xsd:enumeration value="Procedurebeskrivelse"/>
          <xsd:enumeration value="Rapport"/>
          <xsd:enumeration value="Pjecer"/>
          <xsd:enumeration value="Foldere"/>
          <xsd:enumeration value="Artikel"/>
          <xsd:enumeration value="Pressemeddelelse"/>
          <xsd:enumeration value="Skriftlig orientering"/>
          <xsd:enumeration value="Vejledning"/>
          <xsd:enumeration value="Kontrakter"/>
          <xsd:enumeration value="PowerPoi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BC3043-439D-4B11-B9D7-18B74FCBA5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08A6F4-E209-47F1-ABAC-E74426EB4392}">
  <ds:schemaRefs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389a9e14-a324-4fab-8d70-060c90236e74"/>
    <ds:schemaRef ds:uri="http://schemas.microsoft.com/office/2006/metadata/properties"/>
    <ds:schemaRef ds:uri="85439af3-7d87-4228-a591-9885807d76d2"/>
  </ds:schemaRefs>
</ds:datastoreItem>
</file>

<file path=customXml/itemProps3.xml><?xml version="1.0" encoding="utf-8"?>
<ds:datastoreItem xmlns:ds="http://schemas.openxmlformats.org/officeDocument/2006/customXml" ds:itemID="{2670C599-990D-4B31-9148-B40D1106F764}"/>
</file>

<file path=docProps/app.xml><?xml version="1.0" encoding="utf-8"?>
<Properties xmlns="http://schemas.openxmlformats.org/officeDocument/2006/extended-properties" xmlns:vt="http://schemas.openxmlformats.org/officeDocument/2006/docPropsVTypes">
  <Template>DANVA 7.30. POWERPOINT SKABELON 2017</Template>
  <TotalTime>38</TotalTime>
  <Words>389</Words>
  <Application>Microsoft Office PowerPoint</Application>
  <PresentationFormat>Brugerdefineret</PresentationFormat>
  <Paragraphs>38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Verdana</vt:lpstr>
      <vt:lpstr>Wingdings 2</vt:lpstr>
      <vt:lpstr>Kontortema</vt:lpstr>
      <vt:lpstr>Blødgøringsseminar </vt:lpstr>
      <vt:lpstr>Program </vt:lpstr>
      <vt:lpstr>Program </vt:lpstr>
      <vt:lpstr>Program </vt:lpstr>
      <vt:lpstr>Tak for opmærksomheden 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</dc:title>
  <dc:creator>Britt Cramer Dalén</dc:creator>
  <cp:lastModifiedBy>Britt Cramer Dalén</cp:lastModifiedBy>
  <cp:revision>3</cp:revision>
  <dcterms:created xsi:type="dcterms:W3CDTF">2021-10-07T13:40:46Z</dcterms:created>
  <dcterms:modified xsi:type="dcterms:W3CDTF">2021-12-06T14:01:24Z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0x010100228831CEB8722F4E927EEBE9C5346737001DC43371583A1842B56A53C262B66E07</vt:lpwstr>
  </property>
</Properties>
</file>