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6" r:id="rId2"/>
  </p:sldMasterIdLst>
  <p:notesMasterIdLst>
    <p:notesMasterId r:id="rId20"/>
  </p:notesMasterIdLst>
  <p:sldIdLst>
    <p:sldId id="256" r:id="rId3"/>
    <p:sldId id="355" r:id="rId4"/>
    <p:sldId id="289" r:id="rId5"/>
    <p:sldId id="351" r:id="rId6"/>
    <p:sldId id="266" r:id="rId7"/>
    <p:sldId id="350" r:id="rId8"/>
    <p:sldId id="262" r:id="rId9"/>
    <p:sldId id="297" r:id="rId10"/>
    <p:sldId id="299" r:id="rId11"/>
    <p:sldId id="348" r:id="rId12"/>
    <p:sldId id="320" r:id="rId13"/>
    <p:sldId id="357" r:id="rId14"/>
    <p:sldId id="356" r:id="rId15"/>
    <p:sldId id="358" r:id="rId16"/>
    <p:sldId id="353" r:id="rId17"/>
    <p:sldId id="343" r:id="rId18"/>
    <p:sldId id="29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  <p:embeddedFont>
      <p:font typeface="Poppins Light" panose="000004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12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C7236-CB1E-495F-8BC7-1D38DF860E09}" v="64" dt="2021-12-06T13:47:52.961"/>
  </p1510:revLst>
</p1510:revInfo>
</file>

<file path=ppt/tableStyles.xml><?xml version="1.0" encoding="utf-8"?>
<a:tblStyleLst xmlns:a="http://schemas.openxmlformats.org/drawingml/2006/main" def="{EDBAD9FB-A3A0-49F9-9A21-82CA92902617}">
  <a:tblStyle styleId="{EDBAD9FB-A3A0-49F9-9A21-82CA929026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4" y="67"/>
      </p:cViewPr>
      <p:guideLst>
        <p:guide orient="horz" pos="1620"/>
        <p:guide pos="12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customXml" Target="../customXml/item2.xml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020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999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15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13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80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Tegn</a:t>
            </a:r>
            <a:r>
              <a:rPr lang="en-US" dirty="0"/>
              <a:t> diagram og </a:t>
            </a:r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svar</a:t>
            </a:r>
            <a:r>
              <a:rPr lang="en-US" dirty="0"/>
              <a:t> op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97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66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Tegn</a:t>
            </a:r>
            <a:r>
              <a:rPr lang="en-US" dirty="0"/>
              <a:t> </a:t>
            </a:r>
            <a:r>
              <a:rPr lang="en-US" dirty="0" err="1"/>
              <a:t>kompasset</a:t>
            </a:r>
            <a:r>
              <a:rPr lang="en-US" dirty="0"/>
              <a:t> og </a:t>
            </a:r>
            <a:r>
              <a:rPr lang="en-US" dirty="0" err="1"/>
              <a:t>fortæl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850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48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gør</a:t>
            </a:r>
            <a:r>
              <a:rPr lang="en-US" dirty="0"/>
              <a:t> de, </a:t>
            </a:r>
            <a:r>
              <a:rPr lang="en-US" dirty="0" err="1"/>
              <a:t>når</a:t>
            </a:r>
            <a:r>
              <a:rPr lang="en-US" dirty="0"/>
              <a:t> de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forkæle</a:t>
            </a:r>
            <a:r>
              <a:rPr lang="en-US" dirty="0"/>
              <a:t> sig </a:t>
            </a:r>
            <a:r>
              <a:rPr lang="en-US" dirty="0" err="1"/>
              <a:t>selv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582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9073" y="2763375"/>
              <a:ext cx="1111200" cy="1111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54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51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50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78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4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23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74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49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 type 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6388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8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7C3956B-16F4-4581-8453-E0865B485E4F}"/>
              </a:ext>
            </a:extLst>
          </p:cNvPr>
          <p:cNvSpPr txBox="1"/>
          <p:nvPr userDrawn="1"/>
        </p:nvSpPr>
        <p:spPr>
          <a:xfrm>
            <a:off x="152400" y="4704273"/>
            <a:ext cx="1425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14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himmel, træ, stående&#10;&#10;Automatisk genereret beskrivelse">
            <a:extLst>
              <a:ext uri="{FF2B5EF4-FFF2-40B4-BE49-F238E27FC236}">
                <a16:creationId xmlns:a16="http://schemas.microsoft.com/office/drawing/2014/main" id="{7C44EA9E-9CDD-47A8-B8AA-E46C01A16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02" y="-1604673"/>
            <a:ext cx="8352395" cy="8352395"/>
          </a:xfrm>
          <a:prstGeom prst="ellipse">
            <a:avLst/>
          </a:prstGeom>
        </p:spPr>
      </p:pic>
      <p:sp>
        <p:nvSpPr>
          <p:cNvPr id="131" name="Google Shape;131;p13"/>
          <p:cNvSpPr/>
          <p:nvPr userDrawn="1"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 userDrawn="1"/>
        </p:nvSpPr>
        <p:spPr>
          <a:xfrm>
            <a:off x="763950" y="-1236300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EBE3F6C-AF97-46E2-B797-36462F310404}"/>
              </a:ext>
            </a:extLst>
          </p:cNvPr>
          <p:cNvSpPr txBox="1"/>
          <p:nvPr userDrawn="1"/>
        </p:nvSpPr>
        <p:spPr>
          <a:xfrm>
            <a:off x="152400" y="4704273"/>
            <a:ext cx="1425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14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475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5956C4A-ACDE-4BA9-9965-9D445E004383}"/>
              </a:ext>
            </a:extLst>
          </p:cNvPr>
          <p:cNvSpPr txBox="1"/>
          <p:nvPr userDrawn="1"/>
        </p:nvSpPr>
        <p:spPr>
          <a:xfrm>
            <a:off x="152400" y="4704273"/>
            <a:ext cx="1425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14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D517E5B-5164-46A6-B561-4955AF703E93}"/>
              </a:ext>
            </a:extLst>
          </p:cNvPr>
          <p:cNvSpPr txBox="1"/>
          <p:nvPr userDrawn="1"/>
        </p:nvSpPr>
        <p:spPr>
          <a:xfrm>
            <a:off x="152400" y="4704273"/>
            <a:ext cx="1425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14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633014" y="-2362453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C25E313-9ABA-4026-8A56-F6995C95C544}"/>
              </a:ext>
            </a:extLst>
          </p:cNvPr>
          <p:cNvSpPr txBox="1"/>
          <p:nvPr userDrawn="1"/>
        </p:nvSpPr>
        <p:spPr>
          <a:xfrm>
            <a:off x="152400" y="4704273"/>
            <a:ext cx="1425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14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91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E1463-C8C5-40C9-9D95-8D4FF160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2A1D9A-529E-4DE8-AF37-737F290F1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3129A2-2709-4AC4-AE76-89ABF50A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64BD5F-484C-4775-AD11-01F1F48E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913D-45FE-43F1-9A8E-2300C00C1DDF}" type="datetimeFigureOut">
              <a:rPr lang="da-DK" smtClean="0"/>
              <a:t>06-12-2021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F3D305-9A1B-421D-B5D2-902BBFF0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2E92E2A-1826-4D91-B419-02D50918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8F9C-2D54-4A65-A939-77F4283C5288}" type="slidenum">
              <a:rPr lang="da-DK" smtClean="0"/>
              <a:t>‹nr.›</a:t>
            </a:fld>
            <a:endParaRPr lang="da-DK"/>
          </a:p>
        </p:txBody>
      </p:sp>
      <p:grpSp>
        <p:nvGrpSpPr>
          <p:cNvPr id="8" name="Google Shape;83;p8">
            <a:extLst>
              <a:ext uri="{FF2B5EF4-FFF2-40B4-BE49-F238E27FC236}">
                <a16:creationId xmlns:a16="http://schemas.microsoft.com/office/drawing/2014/main" id="{72129F23-6F37-4665-AC50-56595FCF1C82}"/>
              </a:ext>
            </a:extLst>
          </p:cNvPr>
          <p:cNvGrpSpPr/>
          <p:nvPr userDrawn="1"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" name="Google Shape;84;p8">
              <a:extLst>
                <a:ext uri="{FF2B5EF4-FFF2-40B4-BE49-F238E27FC236}">
                  <a16:creationId xmlns:a16="http://schemas.microsoft.com/office/drawing/2014/main" id="{BB0836BC-17FF-4B33-83AD-F638472CC1DA}"/>
                </a:ext>
              </a:extLst>
            </p:cNvPr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;p8">
              <a:extLst>
                <a:ext uri="{FF2B5EF4-FFF2-40B4-BE49-F238E27FC236}">
                  <a16:creationId xmlns:a16="http://schemas.microsoft.com/office/drawing/2014/main" id="{6E96FC79-5EC2-42DC-9B45-E51521103A44}"/>
                </a:ext>
              </a:extLst>
            </p:cNvPr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;p8">
              <a:extLst>
                <a:ext uri="{FF2B5EF4-FFF2-40B4-BE49-F238E27FC236}">
                  <a16:creationId xmlns:a16="http://schemas.microsoft.com/office/drawing/2014/main" id="{8BE94533-FC88-4E33-8DA8-86E289AA0070}"/>
                </a:ext>
              </a:extLst>
            </p:cNvPr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;p8">
              <a:extLst>
                <a:ext uri="{FF2B5EF4-FFF2-40B4-BE49-F238E27FC236}">
                  <a16:creationId xmlns:a16="http://schemas.microsoft.com/office/drawing/2014/main" id="{735948E3-D0B8-4D2E-8739-22D2DCC4B254}"/>
                </a:ext>
              </a:extLst>
            </p:cNvPr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kstfelt 13">
            <a:extLst>
              <a:ext uri="{FF2B5EF4-FFF2-40B4-BE49-F238E27FC236}">
                <a16:creationId xmlns:a16="http://schemas.microsoft.com/office/drawing/2014/main" id="{22D235AB-D2C5-4325-99F1-3C48E6874C34}"/>
              </a:ext>
            </a:extLst>
          </p:cNvPr>
          <p:cNvSpPr txBox="1"/>
          <p:nvPr userDrawn="1"/>
        </p:nvSpPr>
        <p:spPr>
          <a:xfrm>
            <a:off x="152400" y="4704273"/>
            <a:ext cx="1425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14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894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BF5B2B8-F135-4388-996E-DB2D7A9DE8B7}"/>
              </a:ext>
            </a:extLst>
          </p:cNvPr>
          <p:cNvSpPr txBox="1"/>
          <p:nvPr userDrawn="1"/>
        </p:nvSpPr>
        <p:spPr>
          <a:xfrm>
            <a:off x="152400" y="4704273"/>
            <a:ext cx="1425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14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14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145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64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7" r:id="rId5"/>
    <p:sldLayoutId id="2147483663" r:id="rId6"/>
    <p:sldLayoutId id="2147483664" r:id="rId7"/>
    <p:sldLayoutId id="2147483665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185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hmann-pagh.dk/" TargetMode="External"/><Relationship Id="rId5" Type="http://schemas.openxmlformats.org/officeDocument/2006/relationships/hyperlink" Target="mailto:susanne@lehmann-pagh.dk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dirty="0"/>
              <a:t>Målrettet kommunikation</a:t>
            </a:r>
            <a:br>
              <a:rPr lang="da-DK" sz="3200" dirty="0"/>
            </a:br>
            <a:r>
              <a:rPr lang="da-DK" sz="2000" i="1" dirty="0"/>
              <a:t>- Når målgruppen er ”alle”</a:t>
            </a:r>
            <a:endParaRPr sz="2000" i="1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5AA7516-76D6-4A1F-9D4F-77730AF700C7}"/>
              </a:ext>
            </a:extLst>
          </p:cNvPr>
          <p:cNvSpPr txBox="1"/>
          <p:nvPr/>
        </p:nvSpPr>
        <p:spPr>
          <a:xfrm>
            <a:off x="142875" y="4236184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a-DK" sz="32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Lehmann</a:t>
            </a:r>
            <a:r>
              <a:rPr lang="da-DK" sz="3200" dirty="0" err="1">
                <a:solidFill>
                  <a:srgbClr val="F4B18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|</a:t>
            </a:r>
            <a:r>
              <a:rPr lang="da-DK" sz="3200" dirty="0" err="1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Pagh</a:t>
            </a:r>
            <a:endParaRPr lang="da-DK" sz="3200" dirty="0">
              <a:solidFill>
                <a:srgbClr val="5F5F5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a-DK" sz="1400" spc="-100" dirty="0">
                <a:solidFill>
                  <a:srgbClr val="5F5F5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Rådgivning · Interim</a:t>
            </a:r>
            <a:endParaRPr lang="da-DK" dirty="0">
              <a:solidFill>
                <a:srgbClr val="5F5F5F"/>
              </a:solidFill>
            </a:endParaRPr>
          </a:p>
        </p:txBody>
      </p:sp>
      <p:pic>
        <p:nvPicPr>
          <p:cNvPr id="3" name="Grafik 2" descr="Bullseye">
            <a:extLst>
              <a:ext uri="{FF2B5EF4-FFF2-40B4-BE49-F238E27FC236}">
                <a16:creationId xmlns:a16="http://schemas.microsoft.com/office/drawing/2014/main" id="{9755109E-3A31-4B83-96BA-8D06345F9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056" y="420914"/>
            <a:ext cx="1879252" cy="187925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927FC37-5E46-438F-A180-3A17B3F46700}"/>
              </a:ext>
            </a:extLst>
          </p:cNvPr>
          <p:cNvSpPr txBox="1"/>
          <p:nvPr/>
        </p:nvSpPr>
        <p:spPr>
          <a:xfrm>
            <a:off x="6332220" y="79773"/>
            <a:ext cx="271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 err="1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Danva</a:t>
            </a:r>
            <a:r>
              <a:rPr lang="da-DK" sz="12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Blødgøringsseminar </a:t>
            </a:r>
          </a:p>
          <a:p>
            <a:pPr algn="r"/>
            <a:r>
              <a:rPr lang="da-DK" sz="1200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07-12-2021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llipse 58">
            <a:extLst>
              <a:ext uri="{FF2B5EF4-FFF2-40B4-BE49-F238E27FC236}">
                <a16:creationId xmlns:a16="http://schemas.microsoft.com/office/drawing/2014/main" id="{45D0F26B-8FAA-4AEF-A870-133A1ABFC5AE}"/>
              </a:ext>
            </a:extLst>
          </p:cNvPr>
          <p:cNvSpPr/>
          <p:nvPr/>
        </p:nvSpPr>
        <p:spPr>
          <a:xfrm>
            <a:off x="4664869" y="1173269"/>
            <a:ext cx="3107531" cy="31075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67B42-1C17-4E59-950B-A6658DA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27" y="321649"/>
            <a:ext cx="5220300" cy="683100"/>
          </a:xfrm>
        </p:spPr>
        <p:txBody>
          <a:bodyPr anchor="t"/>
          <a:lstStyle/>
          <a:p>
            <a:r>
              <a:rPr lang="da-DK" sz="2400" dirty="0">
                <a:solidFill>
                  <a:srgbClr val="F4B183"/>
                </a:solidFill>
              </a:rPr>
              <a:t>Kundekompasset </a:t>
            </a:r>
            <a:br>
              <a:rPr lang="da-DK" sz="2400" dirty="0">
                <a:solidFill>
                  <a:srgbClr val="F4B183"/>
                </a:solidFill>
              </a:rPr>
            </a:br>
            <a:r>
              <a:rPr lang="da-DK" sz="2400" dirty="0"/>
              <a:t>Kompasrosen</a:t>
            </a:r>
            <a:endParaRPr lang="da-DK" sz="2400" dirty="0">
              <a:solidFill>
                <a:srgbClr val="5F5F5F"/>
              </a:solidFill>
            </a:endParaRPr>
          </a:p>
        </p:txBody>
      </p:sp>
      <p:sp>
        <p:nvSpPr>
          <p:cNvPr id="78" name="Pladsholder til indhold 77">
            <a:extLst>
              <a:ext uri="{FF2B5EF4-FFF2-40B4-BE49-F238E27FC236}">
                <a16:creationId xmlns:a16="http://schemas.microsoft.com/office/drawing/2014/main" id="{45D890AD-0AC8-4528-AA80-4DD25D4E4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000" y="1151150"/>
            <a:ext cx="3034068" cy="3263504"/>
          </a:xfrm>
        </p:spPr>
        <p:txBody>
          <a:bodyPr/>
          <a:lstStyle/>
          <a:p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Danskerne kan kategoriseres ud fra to hoveddimensioner :</a:t>
            </a:r>
          </a:p>
          <a:p>
            <a:r>
              <a:rPr lang="da-DK" sz="1200" dirty="0">
                <a:solidFill>
                  <a:srgbClr val="F4B183"/>
                </a:solidFill>
                <a:latin typeface="Poppins Light" panose="020B0604020202020204" charset="0"/>
                <a:cs typeface="Poppins Light" panose="020B0604020202020204" charset="0"/>
              </a:rPr>
              <a:t>Fra Moderne til Traditionel</a:t>
            </a:r>
          </a:p>
          <a:p>
            <a:r>
              <a:rPr lang="da-DK" sz="1200" dirty="0">
                <a:solidFill>
                  <a:srgbClr val="F4B183"/>
                </a:solidFill>
                <a:latin typeface="Poppins Light" panose="020B0604020202020204" charset="0"/>
                <a:cs typeface="Poppins Light" panose="020B0604020202020204" charset="0"/>
              </a:rPr>
              <a:t>Fra Individ til Fællesskab</a:t>
            </a:r>
          </a:p>
          <a:p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Resultatet af disse scorer placerer respondenten i et af modellens i alt </a:t>
            </a:r>
            <a:r>
              <a:rPr lang="da-DK" sz="1200" u="sng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ni</a:t>
            </a:r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 segmenter</a:t>
            </a:r>
            <a:br>
              <a:rPr lang="da-DK" sz="14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</a:br>
            <a:endParaRPr lang="da-DK" sz="1400" dirty="0">
              <a:solidFill>
                <a:schemeClr val="tx1"/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127000" indent="0">
              <a:buNone/>
            </a:pP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8A6B206-AB2B-4A3D-B589-5559890B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10</a:t>
            </a:fld>
            <a:endParaRPr lang="da-DK"/>
          </a:p>
        </p:txBody>
      </p:sp>
      <p:sp>
        <p:nvSpPr>
          <p:cNvPr id="28" name="Google Shape;270;p25">
            <a:extLst>
              <a:ext uri="{FF2B5EF4-FFF2-40B4-BE49-F238E27FC236}">
                <a16:creationId xmlns:a16="http://schemas.microsoft.com/office/drawing/2014/main" id="{92509521-7999-453C-9CFC-C1B54A5A8B9C}"/>
              </a:ext>
            </a:extLst>
          </p:cNvPr>
          <p:cNvSpPr txBox="1">
            <a:spLocks/>
          </p:cNvSpPr>
          <p:nvPr/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391B332A-7A2F-4EAC-A1DE-DB3FA6232238}"/>
              </a:ext>
            </a:extLst>
          </p:cNvPr>
          <p:cNvGrpSpPr/>
          <p:nvPr/>
        </p:nvGrpSpPr>
        <p:grpSpPr>
          <a:xfrm>
            <a:off x="3469854" y="582888"/>
            <a:ext cx="5800727" cy="4158928"/>
            <a:chOff x="3241254" y="575744"/>
            <a:chExt cx="5800727" cy="4158928"/>
          </a:xfrm>
        </p:grpSpPr>
        <p:cxnSp>
          <p:nvCxnSpPr>
            <p:cNvPr id="30" name="Lige pilforbindelse 29">
              <a:extLst>
                <a:ext uri="{FF2B5EF4-FFF2-40B4-BE49-F238E27FC236}">
                  <a16:creationId xmlns:a16="http://schemas.microsoft.com/office/drawing/2014/main" id="{CCEB5C82-A252-4325-AC86-A3EAAFC8343D}"/>
                </a:ext>
              </a:extLst>
            </p:cNvPr>
            <p:cNvCxnSpPr/>
            <p:nvPr/>
          </p:nvCxnSpPr>
          <p:spPr>
            <a:xfrm>
              <a:off x="5965723" y="862781"/>
              <a:ext cx="0" cy="362810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pilforbindelse 30">
              <a:extLst>
                <a:ext uri="{FF2B5EF4-FFF2-40B4-BE49-F238E27FC236}">
                  <a16:creationId xmlns:a16="http://schemas.microsoft.com/office/drawing/2014/main" id="{C90902D6-DA7A-4E5D-9E9C-A679F8B0D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3861" y="2674378"/>
              <a:ext cx="4753897" cy="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kstfelt 31">
              <a:extLst>
                <a:ext uri="{FF2B5EF4-FFF2-40B4-BE49-F238E27FC236}">
                  <a16:creationId xmlns:a16="http://schemas.microsoft.com/office/drawing/2014/main" id="{7ABD726D-D085-4FD7-A6AA-5BB8EF0151A4}"/>
                </a:ext>
              </a:extLst>
            </p:cNvPr>
            <p:cNvSpPr txBox="1"/>
            <p:nvPr/>
          </p:nvSpPr>
          <p:spPr>
            <a:xfrm>
              <a:off x="3241254" y="2464851"/>
              <a:ext cx="10102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1050" dirty="0">
                  <a:latin typeface="Poppins Light" panose="020B0604020202020204" charset="0"/>
                  <a:cs typeface="Poppins Light" panose="020B0604020202020204" charset="0"/>
                </a:rPr>
                <a:t>Fællesskabsorienteret</a:t>
              </a:r>
            </a:p>
          </p:txBody>
        </p:sp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79D39A42-2B40-4185-81C8-C26555D74955}"/>
                </a:ext>
              </a:extLst>
            </p:cNvPr>
            <p:cNvSpPr txBox="1"/>
            <p:nvPr/>
          </p:nvSpPr>
          <p:spPr>
            <a:xfrm>
              <a:off x="8031716" y="2457957"/>
              <a:ext cx="10102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50" dirty="0">
                  <a:latin typeface="Poppins Light" panose="020B0604020202020204" charset="0"/>
                  <a:cs typeface="Poppins Light" panose="020B0604020202020204" charset="0"/>
                </a:rPr>
                <a:t>Individ orienteret</a:t>
              </a:r>
            </a:p>
          </p:txBody>
        </p:sp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58D07FFB-10A6-479C-BE8B-E208C3B92B10}"/>
                </a:ext>
              </a:extLst>
            </p:cNvPr>
            <p:cNvSpPr txBox="1"/>
            <p:nvPr/>
          </p:nvSpPr>
          <p:spPr>
            <a:xfrm>
              <a:off x="5455676" y="575744"/>
              <a:ext cx="10102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50" dirty="0">
                  <a:latin typeface="Poppins Light" panose="020B0604020202020204" charset="0"/>
                  <a:cs typeface="Poppins Light" panose="020B0604020202020204" charset="0"/>
                </a:rPr>
                <a:t>Moderne</a:t>
              </a:r>
            </a:p>
          </p:txBody>
        </p:sp>
        <p:sp>
          <p:nvSpPr>
            <p:cNvPr id="35" name="Tekstfelt 34">
              <a:extLst>
                <a:ext uri="{FF2B5EF4-FFF2-40B4-BE49-F238E27FC236}">
                  <a16:creationId xmlns:a16="http://schemas.microsoft.com/office/drawing/2014/main" id="{08F94581-89F4-4DC3-B809-ED9532804ADB}"/>
                </a:ext>
              </a:extLst>
            </p:cNvPr>
            <p:cNvSpPr txBox="1"/>
            <p:nvPr/>
          </p:nvSpPr>
          <p:spPr>
            <a:xfrm>
              <a:off x="5487632" y="4480756"/>
              <a:ext cx="10102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50" dirty="0">
                  <a:latin typeface="Poppins Light" panose="020B0604020202020204" charset="0"/>
                  <a:cs typeface="Poppins Light" panose="020B0604020202020204" charset="0"/>
                </a:rPr>
                <a:t>Traditionel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30AC4709-46B2-4B16-B372-908DA8332061}"/>
              </a:ext>
            </a:extLst>
          </p:cNvPr>
          <p:cNvGrpSpPr/>
          <p:nvPr/>
        </p:nvGrpSpPr>
        <p:grpSpPr>
          <a:xfrm>
            <a:off x="4564539" y="1076331"/>
            <a:ext cx="3300226" cy="3317646"/>
            <a:chOff x="4335939" y="1069187"/>
            <a:chExt cx="3300226" cy="331764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F570B48-E176-4C4F-84C8-378622A2D1F5}"/>
                </a:ext>
              </a:extLst>
            </p:cNvPr>
            <p:cNvSpPr/>
            <p:nvPr/>
          </p:nvSpPr>
          <p:spPr>
            <a:xfrm>
              <a:off x="4335939" y="2574094"/>
              <a:ext cx="205475" cy="205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C4581E9-CBE4-4E98-BFB9-2B1F05B53421}"/>
                </a:ext>
              </a:extLst>
            </p:cNvPr>
            <p:cNvSpPr/>
            <p:nvPr/>
          </p:nvSpPr>
          <p:spPr>
            <a:xfrm>
              <a:off x="4767725" y="1547099"/>
              <a:ext cx="205475" cy="205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C63618A-290D-4AF2-89B8-9E57048E86F2}"/>
                </a:ext>
              </a:extLst>
            </p:cNvPr>
            <p:cNvSpPr/>
            <p:nvPr/>
          </p:nvSpPr>
          <p:spPr>
            <a:xfrm>
              <a:off x="4721044" y="3624045"/>
              <a:ext cx="205475" cy="205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19DBBC-5AFD-4CA2-B2F2-F04EA6F8D65D}"/>
                </a:ext>
              </a:extLst>
            </p:cNvPr>
            <p:cNvSpPr/>
            <p:nvPr/>
          </p:nvSpPr>
          <p:spPr>
            <a:xfrm>
              <a:off x="7430690" y="2562969"/>
              <a:ext cx="205475" cy="205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42430D7-70FF-4353-A859-A2FED654F838}"/>
                </a:ext>
              </a:extLst>
            </p:cNvPr>
            <p:cNvSpPr/>
            <p:nvPr/>
          </p:nvSpPr>
          <p:spPr>
            <a:xfrm>
              <a:off x="5862985" y="1069187"/>
              <a:ext cx="205475" cy="205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CF0B923-7E1D-43FB-A030-B8D16A3E4B18}"/>
                </a:ext>
              </a:extLst>
            </p:cNvPr>
            <p:cNvSpPr/>
            <p:nvPr/>
          </p:nvSpPr>
          <p:spPr>
            <a:xfrm>
              <a:off x="5883975" y="2569863"/>
              <a:ext cx="205475" cy="205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51A362D-31D3-4B1A-B6C5-3FC6D8202CE7}"/>
                </a:ext>
              </a:extLst>
            </p:cNvPr>
            <p:cNvSpPr/>
            <p:nvPr/>
          </p:nvSpPr>
          <p:spPr>
            <a:xfrm>
              <a:off x="5876717" y="4181358"/>
              <a:ext cx="205475" cy="205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E9DF95A-43BD-404A-BB5C-D50CB9BC41DA}"/>
                </a:ext>
              </a:extLst>
            </p:cNvPr>
            <p:cNvSpPr/>
            <p:nvPr/>
          </p:nvSpPr>
          <p:spPr>
            <a:xfrm>
              <a:off x="7067777" y="1602396"/>
              <a:ext cx="232131" cy="233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A2E89AE-74BB-46F2-88ED-B4191B83EFFB}"/>
                </a:ext>
              </a:extLst>
            </p:cNvPr>
            <p:cNvSpPr/>
            <p:nvPr/>
          </p:nvSpPr>
          <p:spPr>
            <a:xfrm>
              <a:off x="7113458" y="3596184"/>
              <a:ext cx="232131" cy="233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4713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67B42-1C17-4E59-950B-A6658DA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27" y="321649"/>
            <a:ext cx="5220300" cy="683100"/>
          </a:xfrm>
        </p:spPr>
        <p:txBody>
          <a:bodyPr anchor="t"/>
          <a:lstStyle/>
          <a:p>
            <a:r>
              <a:rPr lang="da-DK" sz="2400" dirty="0">
                <a:solidFill>
                  <a:srgbClr val="F4B183"/>
                </a:solidFill>
              </a:rPr>
              <a:t>Kundekompasset </a:t>
            </a:r>
            <a:br>
              <a:rPr lang="da-DK" sz="2400" dirty="0">
                <a:solidFill>
                  <a:srgbClr val="F4B183"/>
                </a:solidFill>
              </a:rPr>
            </a:br>
            <a:r>
              <a:rPr lang="da-DK" sz="2400" dirty="0"/>
              <a:t>Kompasrosen for hele Danmark</a:t>
            </a:r>
            <a:endParaRPr lang="da-DK" sz="2400" dirty="0">
              <a:solidFill>
                <a:srgbClr val="5F5F5F"/>
              </a:solidFill>
            </a:endParaRPr>
          </a:p>
        </p:txBody>
      </p:sp>
      <p:sp>
        <p:nvSpPr>
          <p:cNvPr id="78" name="Pladsholder til indhold 77">
            <a:extLst>
              <a:ext uri="{FF2B5EF4-FFF2-40B4-BE49-F238E27FC236}">
                <a16:creationId xmlns:a16="http://schemas.microsoft.com/office/drawing/2014/main" id="{45D890AD-0AC8-4528-AA80-4DD25D4E4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000" y="1151150"/>
            <a:ext cx="3034068" cy="3263504"/>
          </a:xfrm>
        </p:spPr>
        <p:txBody>
          <a:bodyPr/>
          <a:lstStyle/>
          <a:p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For hele Danmark er segmenterne </a:t>
            </a:r>
            <a:r>
              <a:rPr lang="da-DK" sz="1200" i="1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næsten</a:t>
            </a:r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 ligeligt fordelt.</a:t>
            </a:r>
          </a:p>
          <a:p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Moderne: yngre, job, teknologi</a:t>
            </a:r>
          </a:p>
          <a:p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Traditionel: ældre, hjemmet, teknik-fremmede</a:t>
            </a:r>
          </a:p>
          <a:p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Individ: Egen matrikel, mig og mine </a:t>
            </a:r>
          </a:p>
          <a:p>
            <a:r>
              <a:rPr lang="da-DK" sz="12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Fællesskab: Samfundet, miljøet, os alle</a:t>
            </a:r>
          </a:p>
          <a:p>
            <a:endParaRPr lang="da-DK" sz="1200" dirty="0">
              <a:solidFill>
                <a:schemeClr val="tx1"/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8A6B206-AB2B-4A3D-B589-5559890B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11</a:t>
            </a:fld>
            <a:endParaRPr lang="da-DK"/>
          </a:p>
        </p:txBody>
      </p:sp>
      <p:sp>
        <p:nvSpPr>
          <p:cNvPr id="28" name="Google Shape;270;p25">
            <a:extLst>
              <a:ext uri="{FF2B5EF4-FFF2-40B4-BE49-F238E27FC236}">
                <a16:creationId xmlns:a16="http://schemas.microsoft.com/office/drawing/2014/main" id="{92509521-7999-453C-9CFC-C1B54A5A8B9C}"/>
              </a:ext>
            </a:extLst>
          </p:cNvPr>
          <p:cNvSpPr txBox="1">
            <a:spLocks/>
          </p:cNvSpPr>
          <p:nvPr/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7" name="Pladsholder til slidenummer 2">
            <a:extLst>
              <a:ext uri="{FF2B5EF4-FFF2-40B4-BE49-F238E27FC236}">
                <a16:creationId xmlns:a16="http://schemas.microsoft.com/office/drawing/2014/main" id="{7B6D45F9-2496-4701-8BE9-59D9F57D2C63}"/>
              </a:ext>
            </a:extLst>
          </p:cNvPr>
          <p:cNvSpPr txBox="1">
            <a:spLocks/>
          </p:cNvSpPr>
          <p:nvPr/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38" name="Google Shape;270;p25">
            <a:extLst>
              <a:ext uri="{FF2B5EF4-FFF2-40B4-BE49-F238E27FC236}">
                <a16:creationId xmlns:a16="http://schemas.microsoft.com/office/drawing/2014/main" id="{EDCD5C22-FAC5-4E76-9933-084FCCD41275}"/>
              </a:ext>
            </a:extLst>
          </p:cNvPr>
          <p:cNvSpPr txBox="1">
            <a:spLocks/>
          </p:cNvSpPr>
          <p:nvPr/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33F466C1-A492-4982-9368-091AC95FEB8D}"/>
              </a:ext>
            </a:extLst>
          </p:cNvPr>
          <p:cNvGrpSpPr/>
          <p:nvPr/>
        </p:nvGrpSpPr>
        <p:grpSpPr>
          <a:xfrm>
            <a:off x="3380122" y="547944"/>
            <a:ext cx="5890459" cy="4385258"/>
            <a:chOff x="3380122" y="547944"/>
            <a:chExt cx="5890459" cy="4385258"/>
          </a:xfrm>
        </p:grpSpPr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65B0FE82-61C7-4126-ABB2-AA42FEF1A84A}"/>
                </a:ext>
              </a:extLst>
            </p:cNvPr>
            <p:cNvGrpSpPr/>
            <p:nvPr/>
          </p:nvGrpSpPr>
          <p:grpSpPr>
            <a:xfrm>
              <a:off x="3380122" y="547944"/>
              <a:ext cx="5890459" cy="4193872"/>
              <a:chOff x="3151522" y="540800"/>
              <a:chExt cx="5890459" cy="4193872"/>
            </a:xfrm>
          </p:grpSpPr>
          <p:cxnSp>
            <p:nvCxnSpPr>
              <p:cNvPr id="41" name="Lige pilforbindelse 40">
                <a:extLst>
                  <a:ext uri="{FF2B5EF4-FFF2-40B4-BE49-F238E27FC236}">
                    <a16:creationId xmlns:a16="http://schemas.microsoft.com/office/drawing/2014/main" id="{1F1D0FB8-6EB5-491F-A4AE-BE991C968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83861" y="2674378"/>
                <a:ext cx="4753897" cy="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kstfelt 41">
                <a:extLst>
                  <a:ext uri="{FF2B5EF4-FFF2-40B4-BE49-F238E27FC236}">
                    <a16:creationId xmlns:a16="http://schemas.microsoft.com/office/drawing/2014/main" id="{3C4D5F32-5250-40F2-A7AB-5072E57A3552}"/>
                  </a:ext>
                </a:extLst>
              </p:cNvPr>
              <p:cNvSpPr txBox="1"/>
              <p:nvPr/>
            </p:nvSpPr>
            <p:spPr>
              <a:xfrm>
                <a:off x="3151522" y="2464851"/>
                <a:ext cx="10999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Fællesskabs orienteret</a:t>
                </a:r>
              </a:p>
            </p:txBody>
          </p:sp>
          <p:sp>
            <p:nvSpPr>
              <p:cNvPr id="43" name="Tekstfelt 42">
                <a:extLst>
                  <a:ext uri="{FF2B5EF4-FFF2-40B4-BE49-F238E27FC236}">
                    <a16:creationId xmlns:a16="http://schemas.microsoft.com/office/drawing/2014/main" id="{A24E1439-598F-40CE-8F71-0F53450CBB3F}"/>
                  </a:ext>
                </a:extLst>
              </p:cNvPr>
              <p:cNvSpPr txBox="1"/>
              <p:nvPr/>
            </p:nvSpPr>
            <p:spPr>
              <a:xfrm>
                <a:off x="8031716" y="2457957"/>
                <a:ext cx="10102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Individ orienteret</a:t>
                </a:r>
              </a:p>
            </p:txBody>
          </p:sp>
          <p:cxnSp>
            <p:nvCxnSpPr>
              <p:cNvPr id="40" name="Lige pilforbindelse 39">
                <a:extLst>
                  <a:ext uri="{FF2B5EF4-FFF2-40B4-BE49-F238E27FC236}">
                    <a16:creationId xmlns:a16="http://schemas.microsoft.com/office/drawing/2014/main" id="{E2718E22-71EA-4CFA-AC10-9CF729BD0CF8}"/>
                  </a:ext>
                </a:extLst>
              </p:cNvPr>
              <p:cNvCxnSpPr/>
              <p:nvPr/>
            </p:nvCxnSpPr>
            <p:spPr>
              <a:xfrm>
                <a:off x="5965723" y="862781"/>
                <a:ext cx="0" cy="362810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felt 43">
                <a:extLst>
                  <a:ext uri="{FF2B5EF4-FFF2-40B4-BE49-F238E27FC236}">
                    <a16:creationId xmlns:a16="http://schemas.microsoft.com/office/drawing/2014/main" id="{EA0E6B7F-2F5F-4208-A527-8D28C5114B07}"/>
                  </a:ext>
                </a:extLst>
              </p:cNvPr>
              <p:cNvSpPr txBox="1"/>
              <p:nvPr/>
            </p:nvSpPr>
            <p:spPr>
              <a:xfrm>
                <a:off x="5455676" y="540800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Moderne</a:t>
                </a:r>
              </a:p>
            </p:txBody>
          </p:sp>
          <p:sp>
            <p:nvSpPr>
              <p:cNvPr id="45" name="Tekstfelt 44">
                <a:extLst>
                  <a:ext uri="{FF2B5EF4-FFF2-40B4-BE49-F238E27FC236}">
                    <a16:creationId xmlns:a16="http://schemas.microsoft.com/office/drawing/2014/main" id="{3DE46734-91AF-4302-85E4-58E244F90585}"/>
                  </a:ext>
                </a:extLst>
              </p:cNvPr>
              <p:cNvSpPr txBox="1"/>
              <p:nvPr/>
            </p:nvSpPr>
            <p:spPr>
              <a:xfrm>
                <a:off x="5487632" y="4480756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Traditionel</a:t>
                </a: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39559E00-8A1A-44F4-8347-67E83DECE7FF}"/>
                </a:ext>
              </a:extLst>
            </p:cNvPr>
            <p:cNvGrpSpPr/>
            <p:nvPr/>
          </p:nvGrpSpPr>
          <p:grpSpPr>
            <a:xfrm>
              <a:off x="3763070" y="704397"/>
              <a:ext cx="5185025" cy="4228805"/>
              <a:chOff x="3763070" y="704397"/>
              <a:chExt cx="5185025" cy="4228805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EB8D743-45B7-4E37-9DCF-FDB3A40D5A69}"/>
                  </a:ext>
                </a:extLst>
              </p:cNvPr>
              <p:cNvSpPr/>
              <p:nvPr/>
            </p:nvSpPr>
            <p:spPr>
              <a:xfrm>
                <a:off x="4664869" y="1173269"/>
                <a:ext cx="3107531" cy="3107531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7" name="Ligebenet trekant 46">
                <a:extLst>
                  <a:ext uri="{FF2B5EF4-FFF2-40B4-BE49-F238E27FC236}">
                    <a16:creationId xmlns:a16="http://schemas.microsoft.com/office/drawing/2014/main" id="{8F0B44AA-B9BE-4306-A066-DF37D87E2EB2}"/>
                  </a:ext>
                </a:extLst>
              </p:cNvPr>
              <p:cNvSpPr/>
              <p:nvPr/>
            </p:nvSpPr>
            <p:spPr>
              <a:xfrm rot="18968438">
                <a:off x="6208667" y="2532667"/>
                <a:ext cx="930112" cy="129015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Ligebenet trekant 47">
                <a:extLst>
                  <a:ext uri="{FF2B5EF4-FFF2-40B4-BE49-F238E27FC236}">
                    <a16:creationId xmlns:a16="http://schemas.microsoft.com/office/drawing/2014/main" id="{B1352057-91E7-4739-A509-A70B33B64E14}"/>
                  </a:ext>
                </a:extLst>
              </p:cNvPr>
              <p:cNvSpPr/>
              <p:nvPr/>
            </p:nvSpPr>
            <p:spPr>
              <a:xfrm rot="16200000">
                <a:off x="6511881" y="2223112"/>
                <a:ext cx="776871" cy="933011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Ligebenet trekant 48">
                <a:extLst>
                  <a:ext uri="{FF2B5EF4-FFF2-40B4-BE49-F238E27FC236}">
                    <a16:creationId xmlns:a16="http://schemas.microsoft.com/office/drawing/2014/main" id="{484F65C6-F473-46FB-9541-366C261FB243}"/>
                  </a:ext>
                </a:extLst>
              </p:cNvPr>
              <p:cNvSpPr/>
              <p:nvPr/>
            </p:nvSpPr>
            <p:spPr>
              <a:xfrm rot="13153668">
                <a:off x="6173435" y="1454279"/>
                <a:ext cx="1013007" cy="141953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0" name="Ligebenet trekant 49">
                <a:extLst>
                  <a:ext uri="{FF2B5EF4-FFF2-40B4-BE49-F238E27FC236}">
                    <a16:creationId xmlns:a16="http://schemas.microsoft.com/office/drawing/2014/main" id="{88694858-A997-4F0F-8CBE-29EBEA859BA4}"/>
                  </a:ext>
                </a:extLst>
              </p:cNvPr>
              <p:cNvSpPr/>
              <p:nvPr/>
            </p:nvSpPr>
            <p:spPr>
              <a:xfrm>
                <a:off x="5755230" y="2858957"/>
                <a:ext cx="937176" cy="1267329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1" name="Ligebenet trekant 50">
                <a:extLst>
                  <a:ext uri="{FF2B5EF4-FFF2-40B4-BE49-F238E27FC236}">
                    <a16:creationId xmlns:a16="http://schemas.microsoft.com/office/drawing/2014/main" id="{9EA9D5BD-D51B-49A4-8102-2C3D68829151}"/>
                  </a:ext>
                </a:extLst>
              </p:cNvPr>
              <p:cNvSpPr/>
              <p:nvPr/>
            </p:nvSpPr>
            <p:spPr>
              <a:xfrm rot="2745843">
                <a:off x="5401501" y="2690711"/>
                <a:ext cx="823767" cy="925926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3" name="Ligebenet trekant 52">
                <a:extLst>
                  <a:ext uri="{FF2B5EF4-FFF2-40B4-BE49-F238E27FC236}">
                    <a16:creationId xmlns:a16="http://schemas.microsoft.com/office/drawing/2014/main" id="{954E7E91-41DE-458A-9F7B-F4C5E3CB4794}"/>
                  </a:ext>
                </a:extLst>
              </p:cNvPr>
              <p:cNvSpPr/>
              <p:nvPr/>
            </p:nvSpPr>
            <p:spPr>
              <a:xfrm rot="5400000">
                <a:off x="5061754" y="2060010"/>
                <a:ext cx="899694" cy="1238075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Tekstfelt 54">
                <a:extLst>
                  <a:ext uri="{FF2B5EF4-FFF2-40B4-BE49-F238E27FC236}">
                    <a16:creationId xmlns:a16="http://schemas.microsoft.com/office/drawing/2014/main" id="{166828A1-5501-42C9-BB5B-34360AD15917}"/>
                  </a:ext>
                </a:extLst>
              </p:cNvPr>
              <p:cNvSpPr txBox="1"/>
              <p:nvPr/>
            </p:nvSpPr>
            <p:spPr>
              <a:xfrm>
                <a:off x="5955991" y="4686981"/>
                <a:ext cx="525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12,6%</a:t>
                </a:r>
              </a:p>
            </p:txBody>
          </p:sp>
          <p:sp>
            <p:nvSpPr>
              <p:cNvPr id="56" name="Tekstfelt 55">
                <a:extLst>
                  <a:ext uri="{FF2B5EF4-FFF2-40B4-BE49-F238E27FC236}">
                    <a16:creationId xmlns:a16="http://schemas.microsoft.com/office/drawing/2014/main" id="{E3B595A3-F77A-42E0-8EDD-61A7A83838C1}"/>
                  </a:ext>
                </a:extLst>
              </p:cNvPr>
              <p:cNvSpPr txBox="1"/>
              <p:nvPr/>
            </p:nvSpPr>
            <p:spPr>
              <a:xfrm>
                <a:off x="3763070" y="2802837"/>
                <a:ext cx="685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11,8%</a:t>
                </a:r>
              </a:p>
            </p:txBody>
          </p:sp>
          <p:sp>
            <p:nvSpPr>
              <p:cNvPr id="57" name="Tekstfelt 56">
                <a:extLst>
                  <a:ext uri="{FF2B5EF4-FFF2-40B4-BE49-F238E27FC236}">
                    <a16:creationId xmlns:a16="http://schemas.microsoft.com/office/drawing/2014/main" id="{D414B123-D954-4CF5-90C6-93DDB604C2E4}"/>
                  </a:ext>
                </a:extLst>
              </p:cNvPr>
              <p:cNvSpPr txBox="1"/>
              <p:nvPr/>
            </p:nvSpPr>
            <p:spPr>
              <a:xfrm>
                <a:off x="7267623" y="1387601"/>
                <a:ext cx="525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12,3%</a:t>
                </a:r>
              </a:p>
            </p:txBody>
          </p:sp>
          <p:sp>
            <p:nvSpPr>
              <p:cNvPr id="58" name="Tekstfelt 57">
                <a:extLst>
                  <a:ext uri="{FF2B5EF4-FFF2-40B4-BE49-F238E27FC236}">
                    <a16:creationId xmlns:a16="http://schemas.microsoft.com/office/drawing/2014/main" id="{E6CD4806-AAAE-45A0-9F94-A5D7D7B178E3}"/>
                  </a:ext>
                </a:extLst>
              </p:cNvPr>
              <p:cNvSpPr txBox="1"/>
              <p:nvPr/>
            </p:nvSpPr>
            <p:spPr>
              <a:xfrm>
                <a:off x="8271596" y="2802836"/>
                <a:ext cx="67649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10,0%</a:t>
                </a:r>
              </a:p>
            </p:txBody>
          </p:sp>
          <p:sp>
            <p:nvSpPr>
              <p:cNvPr id="62" name="Tekstfelt 61">
                <a:extLst>
                  <a:ext uri="{FF2B5EF4-FFF2-40B4-BE49-F238E27FC236}">
                    <a16:creationId xmlns:a16="http://schemas.microsoft.com/office/drawing/2014/main" id="{D6BA81C9-92B1-4364-B365-D35A67B168C8}"/>
                  </a:ext>
                </a:extLst>
              </p:cNvPr>
              <p:cNvSpPr txBox="1"/>
              <p:nvPr/>
            </p:nvSpPr>
            <p:spPr>
              <a:xfrm>
                <a:off x="5944680" y="704397"/>
                <a:ext cx="525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8,7%</a:t>
                </a:r>
              </a:p>
            </p:txBody>
          </p:sp>
          <p:sp>
            <p:nvSpPr>
              <p:cNvPr id="63" name="Tekstfelt 62">
                <a:extLst>
                  <a:ext uri="{FF2B5EF4-FFF2-40B4-BE49-F238E27FC236}">
                    <a16:creationId xmlns:a16="http://schemas.microsoft.com/office/drawing/2014/main" id="{850E75EB-9EA4-4A5B-8E53-B1C160C35450}"/>
                  </a:ext>
                </a:extLst>
              </p:cNvPr>
              <p:cNvSpPr txBox="1"/>
              <p:nvPr/>
            </p:nvSpPr>
            <p:spPr>
              <a:xfrm>
                <a:off x="4510832" y="1401707"/>
                <a:ext cx="525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12,2%</a:t>
                </a:r>
              </a:p>
            </p:txBody>
          </p:sp>
          <p:sp>
            <p:nvSpPr>
              <p:cNvPr id="64" name="Tekstfelt 63">
                <a:extLst>
                  <a:ext uri="{FF2B5EF4-FFF2-40B4-BE49-F238E27FC236}">
                    <a16:creationId xmlns:a16="http://schemas.microsoft.com/office/drawing/2014/main" id="{644B78EA-B53C-4DB2-AD2C-0BE3B0901F96}"/>
                  </a:ext>
                </a:extLst>
              </p:cNvPr>
              <p:cNvSpPr txBox="1"/>
              <p:nvPr/>
            </p:nvSpPr>
            <p:spPr>
              <a:xfrm>
                <a:off x="4479132" y="3721662"/>
                <a:ext cx="525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10,4%</a:t>
                </a:r>
              </a:p>
            </p:txBody>
          </p:sp>
          <p:sp>
            <p:nvSpPr>
              <p:cNvPr id="16" name="Ligebenet trekant 15">
                <a:extLst>
                  <a:ext uri="{FF2B5EF4-FFF2-40B4-BE49-F238E27FC236}">
                    <a16:creationId xmlns:a16="http://schemas.microsoft.com/office/drawing/2014/main" id="{84322CFC-8BB0-49AB-999E-87CEFAADC0E9}"/>
                  </a:ext>
                </a:extLst>
              </p:cNvPr>
              <p:cNvSpPr/>
              <p:nvPr/>
            </p:nvSpPr>
            <p:spPr>
              <a:xfrm rot="8480900">
                <a:off x="5204006" y="1532112"/>
                <a:ext cx="1024450" cy="1205988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Tekstfelt 65">
                <a:extLst>
                  <a:ext uri="{FF2B5EF4-FFF2-40B4-BE49-F238E27FC236}">
                    <a16:creationId xmlns:a16="http://schemas.microsoft.com/office/drawing/2014/main" id="{9F508BF6-A518-4AF7-8771-6F71E2C3BD47}"/>
                  </a:ext>
                </a:extLst>
              </p:cNvPr>
              <p:cNvSpPr txBox="1"/>
              <p:nvPr/>
            </p:nvSpPr>
            <p:spPr>
              <a:xfrm>
                <a:off x="7309681" y="3728268"/>
                <a:ext cx="525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11,1%</a:t>
                </a:r>
              </a:p>
            </p:txBody>
          </p:sp>
          <p:sp>
            <p:nvSpPr>
              <p:cNvPr id="17" name="Ligebenet trekant 16">
                <a:extLst>
                  <a:ext uri="{FF2B5EF4-FFF2-40B4-BE49-F238E27FC236}">
                    <a16:creationId xmlns:a16="http://schemas.microsoft.com/office/drawing/2014/main" id="{8BF507FA-15A4-4568-9EA7-ECD539A1464A}"/>
                  </a:ext>
                </a:extLst>
              </p:cNvPr>
              <p:cNvSpPr/>
              <p:nvPr/>
            </p:nvSpPr>
            <p:spPr>
              <a:xfrm rot="10800000">
                <a:off x="5923209" y="1708428"/>
                <a:ext cx="557284" cy="76280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E1A18C84-BA92-4D90-94CE-526D8B4D29DA}"/>
                  </a:ext>
                </a:extLst>
              </p:cNvPr>
              <p:cNvSpPr/>
              <p:nvPr/>
            </p:nvSpPr>
            <p:spPr>
              <a:xfrm>
                <a:off x="5871087" y="2336623"/>
                <a:ext cx="695093" cy="695093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8" name="Tekstfelt 67">
                <a:extLst>
                  <a:ext uri="{FF2B5EF4-FFF2-40B4-BE49-F238E27FC236}">
                    <a16:creationId xmlns:a16="http://schemas.microsoft.com/office/drawing/2014/main" id="{8EF100A3-7BE6-41A6-A737-CDE005CE77CE}"/>
                  </a:ext>
                </a:extLst>
              </p:cNvPr>
              <p:cNvSpPr txBox="1"/>
              <p:nvPr/>
            </p:nvSpPr>
            <p:spPr>
              <a:xfrm>
                <a:off x="5720475" y="2477609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Center</a:t>
                </a:r>
              </a:p>
            </p:txBody>
          </p:sp>
          <p:sp>
            <p:nvSpPr>
              <p:cNvPr id="70" name="Tekstfelt 69">
                <a:extLst>
                  <a:ext uri="{FF2B5EF4-FFF2-40B4-BE49-F238E27FC236}">
                    <a16:creationId xmlns:a16="http://schemas.microsoft.com/office/drawing/2014/main" id="{1489F360-86C8-43A3-85C9-BE6059A41271}"/>
                  </a:ext>
                </a:extLst>
              </p:cNvPr>
              <p:cNvSpPr txBox="1"/>
              <p:nvPr/>
            </p:nvSpPr>
            <p:spPr>
              <a:xfrm>
                <a:off x="6026852" y="2646294"/>
                <a:ext cx="52528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00" dirty="0">
                    <a:latin typeface="Poppins Light" panose="020B0604020202020204" charset="0"/>
                    <a:cs typeface="Poppins Light" panose="020B0604020202020204" charset="0"/>
                  </a:rPr>
                  <a:t>10,8%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551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>
            <a:extLst>
              <a:ext uri="{FF2B5EF4-FFF2-40B4-BE49-F238E27FC236}">
                <a16:creationId xmlns:a16="http://schemas.microsoft.com/office/drawing/2014/main" id="{F288154D-724F-4A4A-991D-46EDF4BB90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5590" y="257856"/>
            <a:ext cx="1173483" cy="2062622"/>
          </a:xfrm>
          <a:prstGeom prst="rect">
            <a:avLst/>
          </a:prstGeom>
        </p:spPr>
      </p:pic>
      <p:pic>
        <p:nvPicPr>
          <p:cNvPr id="24" name="Billede 23" descr="Et billede, der indeholder vegetabilsk&#10;&#10;Automatisk genereret beskrivelse">
            <a:extLst>
              <a:ext uri="{FF2B5EF4-FFF2-40B4-BE49-F238E27FC236}">
                <a16:creationId xmlns:a16="http://schemas.microsoft.com/office/drawing/2014/main" id="{1E0BB62B-AAA0-4C2F-A878-B396F8931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240" y="893999"/>
            <a:ext cx="1682433" cy="1350158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2952ACE0-97A8-4C77-B0B4-8E0D74F96802}"/>
              </a:ext>
            </a:extLst>
          </p:cNvPr>
          <p:cNvGrpSpPr/>
          <p:nvPr/>
        </p:nvGrpSpPr>
        <p:grpSpPr>
          <a:xfrm>
            <a:off x="5300084" y="3539523"/>
            <a:ext cx="2278674" cy="1333595"/>
            <a:chOff x="5300084" y="3539523"/>
            <a:chExt cx="2278674" cy="1333595"/>
          </a:xfrm>
        </p:grpSpPr>
        <p:pic>
          <p:nvPicPr>
            <p:cNvPr id="46" name="Billede 45" descr="Et billede, der indeholder bord, sidder, lille, vase&#10;&#10;Automatisk genereret beskrivelse">
              <a:extLst>
                <a:ext uri="{FF2B5EF4-FFF2-40B4-BE49-F238E27FC236}">
                  <a16:creationId xmlns:a16="http://schemas.microsoft.com/office/drawing/2014/main" id="{17A40965-B1C6-4C98-8FCD-A4A310B58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0084" y="4045139"/>
              <a:ext cx="1298127" cy="662347"/>
            </a:xfrm>
            <a:prstGeom prst="rect">
              <a:avLst/>
            </a:prstGeom>
          </p:spPr>
        </p:pic>
        <p:pic>
          <p:nvPicPr>
            <p:cNvPr id="11" name="Billede 10" descr="Et billede, der indeholder gul&#10;&#10;Automatisk genereret beskrivelse">
              <a:extLst>
                <a:ext uri="{FF2B5EF4-FFF2-40B4-BE49-F238E27FC236}">
                  <a16:creationId xmlns:a16="http://schemas.microsoft.com/office/drawing/2014/main" id="{17D347D5-EA8F-4C02-9E24-2B9478FB6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0001" y="3539523"/>
              <a:ext cx="1228757" cy="1333595"/>
            </a:xfrm>
            <a:prstGeom prst="rect">
              <a:avLst/>
            </a:prstGeom>
          </p:spPr>
        </p:pic>
      </p:grpSp>
      <p:pic>
        <p:nvPicPr>
          <p:cNvPr id="9" name="Billede 8" descr="Et billede, der indeholder glas, beholder&#10;&#10;Automatisk genereret beskrivelse">
            <a:extLst>
              <a:ext uri="{FF2B5EF4-FFF2-40B4-BE49-F238E27FC236}">
                <a16:creationId xmlns:a16="http://schemas.microsoft.com/office/drawing/2014/main" id="{5305B62F-BD06-4E51-9AFC-8ADB9C2E7C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29" y="1882036"/>
            <a:ext cx="1617652" cy="185006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A06A79D-6738-4F1D-A296-88380B03ED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303" y="1476901"/>
            <a:ext cx="1859038" cy="17568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967B42-1C17-4E59-950B-A6658DA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27" y="321649"/>
            <a:ext cx="5220300" cy="683100"/>
          </a:xfrm>
        </p:spPr>
        <p:txBody>
          <a:bodyPr anchor="t"/>
          <a:lstStyle/>
          <a:p>
            <a:r>
              <a:rPr lang="da-DK" sz="2400" dirty="0">
                <a:solidFill>
                  <a:srgbClr val="F4B183"/>
                </a:solidFill>
              </a:rPr>
              <a:t>Kundekompasset </a:t>
            </a:r>
            <a:br>
              <a:rPr lang="da-DK" sz="2400" dirty="0">
                <a:solidFill>
                  <a:srgbClr val="F4B183"/>
                </a:solidFill>
              </a:rPr>
            </a:br>
            <a:endParaRPr lang="da-DK" sz="2400" dirty="0">
              <a:solidFill>
                <a:srgbClr val="5F5F5F"/>
              </a:solidFill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33F466C1-A492-4982-9368-091AC95FEB8D}"/>
              </a:ext>
            </a:extLst>
          </p:cNvPr>
          <p:cNvGrpSpPr/>
          <p:nvPr/>
        </p:nvGrpSpPr>
        <p:grpSpPr>
          <a:xfrm>
            <a:off x="1962448" y="742279"/>
            <a:ext cx="5890459" cy="4079572"/>
            <a:chOff x="3380122" y="662244"/>
            <a:chExt cx="5890459" cy="4079572"/>
          </a:xfrm>
        </p:grpSpPr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65B0FE82-61C7-4126-ABB2-AA42FEF1A84A}"/>
                </a:ext>
              </a:extLst>
            </p:cNvPr>
            <p:cNvGrpSpPr/>
            <p:nvPr/>
          </p:nvGrpSpPr>
          <p:grpSpPr>
            <a:xfrm>
              <a:off x="3380122" y="662244"/>
              <a:ext cx="5890459" cy="4079572"/>
              <a:chOff x="3151522" y="655100"/>
              <a:chExt cx="5890459" cy="4079572"/>
            </a:xfrm>
          </p:grpSpPr>
          <p:cxnSp>
            <p:nvCxnSpPr>
              <p:cNvPr id="41" name="Lige pilforbindelse 40">
                <a:extLst>
                  <a:ext uri="{FF2B5EF4-FFF2-40B4-BE49-F238E27FC236}">
                    <a16:creationId xmlns:a16="http://schemas.microsoft.com/office/drawing/2014/main" id="{1F1D0FB8-6EB5-491F-A4AE-BE991C968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83861" y="2674378"/>
                <a:ext cx="4753897" cy="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kstfelt 41">
                <a:extLst>
                  <a:ext uri="{FF2B5EF4-FFF2-40B4-BE49-F238E27FC236}">
                    <a16:creationId xmlns:a16="http://schemas.microsoft.com/office/drawing/2014/main" id="{3C4D5F32-5250-40F2-A7AB-5072E57A3552}"/>
                  </a:ext>
                </a:extLst>
              </p:cNvPr>
              <p:cNvSpPr txBox="1"/>
              <p:nvPr/>
            </p:nvSpPr>
            <p:spPr>
              <a:xfrm>
                <a:off x="3151522" y="2464851"/>
                <a:ext cx="10999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Fællesskabs orienteret</a:t>
                </a:r>
              </a:p>
            </p:txBody>
          </p:sp>
          <p:sp>
            <p:nvSpPr>
              <p:cNvPr id="43" name="Tekstfelt 42">
                <a:extLst>
                  <a:ext uri="{FF2B5EF4-FFF2-40B4-BE49-F238E27FC236}">
                    <a16:creationId xmlns:a16="http://schemas.microsoft.com/office/drawing/2014/main" id="{A24E1439-598F-40CE-8F71-0F53450CBB3F}"/>
                  </a:ext>
                </a:extLst>
              </p:cNvPr>
              <p:cNvSpPr txBox="1"/>
              <p:nvPr/>
            </p:nvSpPr>
            <p:spPr>
              <a:xfrm>
                <a:off x="8031716" y="2457957"/>
                <a:ext cx="10102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Individ orienteret</a:t>
                </a:r>
              </a:p>
            </p:txBody>
          </p:sp>
          <p:cxnSp>
            <p:nvCxnSpPr>
              <p:cNvPr id="40" name="Lige pilforbindelse 39">
                <a:extLst>
                  <a:ext uri="{FF2B5EF4-FFF2-40B4-BE49-F238E27FC236}">
                    <a16:creationId xmlns:a16="http://schemas.microsoft.com/office/drawing/2014/main" id="{E2718E22-71EA-4CFA-AC10-9CF729BD0CF8}"/>
                  </a:ext>
                </a:extLst>
              </p:cNvPr>
              <p:cNvCxnSpPr/>
              <p:nvPr/>
            </p:nvCxnSpPr>
            <p:spPr>
              <a:xfrm>
                <a:off x="5965723" y="862781"/>
                <a:ext cx="0" cy="362810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felt 43">
                <a:extLst>
                  <a:ext uri="{FF2B5EF4-FFF2-40B4-BE49-F238E27FC236}">
                    <a16:creationId xmlns:a16="http://schemas.microsoft.com/office/drawing/2014/main" id="{EA0E6B7F-2F5F-4208-A527-8D28C5114B07}"/>
                  </a:ext>
                </a:extLst>
              </p:cNvPr>
              <p:cNvSpPr txBox="1"/>
              <p:nvPr/>
            </p:nvSpPr>
            <p:spPr>
              <a:xfrm>
                <a:off x="5455676" y="655100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Moderne</a:t>
                </a:r>
              </a:p>
            </p:txBody>
          </p:sp>
          <p:sp>
            <p:nvSpPr>
              <p:cNvPr id="45" name="Tekstfelt 44">
                <a:extLst>
                  <a:ext uri="{FF2B5EF4-FFF2-40B4-BE49-F238E27FC236}">
                    <a16:creationId xmlns:a16="http://schemas.microsoft.com/office/drawing/2014/main" id="{3DE46734-91AF-4302-85E4-58E244F90585}"/>
                  </a:ext>
                </a:extLst>
              </p:cNvPr>
              <p:cNvSpPr txBox="1"/>
              <p:nvPr/>
            </p:nvSpPr>
            <p:spPr>
              <a:xfrm>
                <a:off x="5457152" y="4480756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Traditionel</a:t>
                </a: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39559E00-8A1A-44F4-8347-67E83DECE7FF}"/>
                </a:ext>
              </a:extLst>
            </p:cNvPr>
            <p:cNvGrpSpPr/>
            <p:nvPr/>
          </p:nvGrpSpPr>
          <p:grpSpPr>
            <a:xfrm>
              <a:off x="4664869" y="1173269"/>
              <a:ext cx="3107531" cy="3107531"/>
              <a:chOff x="4664869" y="1173269"/>
              <a:chExt cx="3107531" cy="3107531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EB8D743-45B7-4E37-9DCF-FDB3A40D5A69}"/>
                  </a:ext>
                </a:extLst>
              </p:cNvPr>
              <p:cNvSpPr/>
              <p:nvPr/>
            </p:nvSpPr>
            <p:spPr>
              <a:xfrm>
                <a:off x="4664869" y="1173269"/>
                <a:ext cx="3107531" cy="3107531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7" name="Ligebenet trekant 46">
                <a:extLst>
                  <a:ext uri="{FF2B5EF4-FFF2-40B4-BE49-F238E27FC236}">
                    <a16:creationId xmlns:a16="http://schemas.microsoft.com/office/drawing/2014/main" id="{8F0B44AA-B9BE-4306-A066-DF37D87E2EB2}"/>
                  </a:ext>
                </a:extLst>
              </p:cNvPr>
              <p:cNvSpPr/>
              <p:nvPr/>
            </p:nvSpPr>
            <p:spPr>
              <a:xfrm rot="18968438">
                <a:off x="6208667" y="2532667"/>
                <a:ext cx="930112" cy="129015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Ligebenet trekant 47">
                <a:extLst>
                  <a:ext uri="{FF2B5EF4-FFF2-40B4-BE49-F238E27FC236}">
                    <a16:creationId xmlns:a16="http://schemas.microsoft.com/office/drawing/2014/main" id="{B1352057-91E7-4739-A509-A70B33B64E14}"/>
                  </a:ext>
                </a:extLst>
              </p:cNvPr>
              <p:cNvSpPr/>
              <p:nvPr/>
            </p:nvSpPr>
            <p:spPr>
              <a:xfrm rot="16200000">
                <a:off x="6511881" y="2223112"/>
                <a:ext cx="776871" cy="933011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Ligebenet trekant 48">
                <a:extLst>
                  <a:ext uri="{FF2B5EF4-FFF2-40B4-BE49-F238E27FC236}">
                    <a16:creationId xmlns:a16="http://schemas.microsoft.com/office/drawing/2014/main" id="{484F65C6-F473-46FB-9541-366C261FB243}"/>
                  </a:ext>
                </a:extLst>
              </p:cNvPr>
              <p:cNvSpPr/>
              <p:nvPr/>
            </p:nvSpPr>
            <p:spPr>
              <a:xfrm rot="13153668">
                <a:off x="6173435" y="1454279"/>
                <a:ext cx="1013007" cy="141953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0" name="Ligebenet trekant 49">
                <a:extLst>
                  <a:ext uri="{FF2B5EF4-FFF2-40B4-BE49-F238E27FC236}">
                    <a16:creationId xmlns:a16="http://schemas.microsoft.com/office/drawing/2014/main" id="{88694858-A997-4F0F-8CBE-29EBEA859BA4}"/>
                  </a:ext>
                </a:extLst>
              </p:cNvPr>
              <p:cNvSpPr/>
              <p:nvPr/>
            </p:nvSpPr>
            <p:spPr>
              <a:xfrm>
                <a:off x="5755230" y="2858957"/>
                <a:ext cx="937176" cy="1267329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1" name="Ligebenet trekant 50">
                <a:extLst>
                  <a:ext uri="{FF2B5EF4-FFF2-40B4-BE49-F238E27FC236}">
                    <a16:creationId xmlns:a16="http://schemas.microsoft.com/office/drawing/2014/main" id="{9EA9D5BD-D51B-49A4-8102-2C3D68829151}"/>
                  </a:ext>
                </a:extLst>
              </p:cNvPr>
              <p:cNvSpPr/>
              <p:nvPr/>
            </p:nvSpPr>
            <p:spPr>
              <a:xfrm rot="2745843">
                <a:off x="5401501" y="2690711"/>
                <a:ext cx="823767" cy="925926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3" name="Ligebenet trekant 52">
                <a:extLst>
                  <a:ext uri="{FF2B5EF4-FFF2-40B4-BE49-F238E27FC236}">
                    <a16:creationId xmlns:a16="http://schemas.microsoft.com/office/drawing/2014/main" id="{954E7E91-41DE-458A-9F7B-F4C5E3CB4794}"/>
                  </a:ext>
                </a:extLst>
              </p:cNvPr>
              <p:cNvSpPr/>
              <p:nvPr/>
            </p:nvSpPr>
            <p:spPr>
              <a:xfrm rot="5400000">
                <a:off x="5061754" y="2060010"/>
                <a:ext cx="899694" cy="1238075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" name="Ligebenet trekant 15">
                <a:extLst>
                  <a:ext uri="{FF2B5EF4-FFF2-40B4-BE49-F238E27FC236}">
                    <a16:creationId xmlns:a16="http://schemas.microsoft.com/office/drawing/2014/main" id="{84322CFC-8BB0-49AB-999E-87CEFAADC0E9}"/>
                  </a:ext>
                </a:extLst>
              </p:cNvPr>
              <p:cNvSpPr/>
              <p:nvPr/>
            </p:nvSpPr>
            <p:spPr>
              <a:xfrm rot="8480900">
                <a:off x="5204006" y="1532112"/>
                <a:ext cx="1024450" cy="1205988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Ligebenet trekant 16">
                <a:extLst>
                  <a:ext uri="{FF2B5EF4-FFF2-40B4-BE49-F238E27FC236}">
                    <a16:creationId xmlns:a16="http://schemas.microsoft.com/office/drawing/2014/main" id="{8BF507FA-15A4-4568-9EA7-ECD539A1464A}"/>
                  </a:ext>
                </a:extLst>
              </p:cNvPr>
              <p:cNvSpPr/>
              <p:nvPr/>
            </p:nvSpPr>
            <p:spPr>
              <a:xfrm rot="10800000">
                <a:off x="5923209" y="1708428"/>
                <a:ext cx="557284" cy="76280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E1A18C84-BA92-4D90-94CE-526D8B4D29DA}"/>
                  </a:ext>
                </a:extLst>
              </p:cNvPr>
              <p:cNvSpPr/>
              <p:nvPr/>
            </p:nvSpPr>
            <p:spPr>
              <a:xfrm>
                <a:off x="5871087" y="2336623"/>
                <a:ext cx="695093" cy="695093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8" name="Tekstfelt 67">
                <a:extLst>
                  <a:ext uri="{FF2B5EF4-FFF2-40B4-BE49-F238E27FC236}">
                    <a16:creationId xmlns:a16="http://schemas.microsoft.com/office/drawing/2014/main" id="{8EF100A3-7BE6-41A6-A737-CDE005CE77CE}"/>
                  </a:ext>
                </a:extLst>
              </p:cNvPr>
              <p:cNvSpPr txBox="1"/>
              <p:nvPr/>
            </p:nvSpPr>
            <p:spPr>
              <a:xfrm>
                <a:off x="5720475" y="2561429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Center</a:t>
                </a:r>
              </a:p>
            </p:txBody>
          </p:sp>
        </p:grpSp>
      </p:grpSp>
      <p:pic>
        <p:nvPicPr>
          <p:cNvPr id="22" name="Billede 2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4F3BD02-D97F-4E39-AA6E-8B0A545C4E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869" y="3257778"/>
            <a:ext cx="1533484" cy="10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21DCE951-6853-432E-9B91-F33AD6AD62B1}"/>
              </a:ext>
            </a:extLst>
          </p:cNvPr>
          <p:cNvGrpSpPr/>
          <p:nvPr/>
        </p:nvGrpSpPr>
        <p:grpSpPr>
          <a:xfrm>
            <a:off x="183456" y="2926750"/>
            <a:ext cx="3302617" cy="1850066"/>
            <a:chOff x="183456" y="2926750"/>
            <a:chExt cx="3302617" cy="1850066"/>
          </a:xfrm>
        </p:grpSpPr>
        <p:pic>
          <p:nvPicPr>
            <p:cNvPr id="9" name="Billede 8" descr="Et billede, der indeholder glas, beholder&#10;&#10;Automatisk genereret beskrivelse">
              <a:extLst>
                <a:ext uri="{FF2B5EF4-FFF2-40B4-BE49-F238E27FC236}">
                  <a16:creationId xmlns:a16="http://schemas.microsoft.com/office/drawing/2014/main" id="{5305B62F-BD06-4E51-9AFC-8ADB9C2E7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8421" y="2926750"/>
              <a:ext cx="1617652" cy="1850066"/>
            </a:xfrm>
            <a:prstGeom prst="rect">
              <a:avLst/>
            </a:prstGeom>
          </p:spPr>
        </p:pic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E1CCC7B5-1A82-4615-B18F-AEF332DEE04E}"/>
                </a:ext>
              </a:extLst>
            </p:cNvPr>
            <p:cNvSpPr txBox="1"/>
            <p:nvPr/>
          </p:nvSpPr>
          <p:spPr>
            <a:xfrm>
              <a:off x="295998" y="3111751"/>
              <a:ext cx="19979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latin typeface="Garamond" panose="02020404030301010803" pitchFamily="18" charset="0"/>
                </a:rPr>
                <a:t>BLØDT VAND</a:t>
              </a:r>
            </a:p>
            <a:p>
              <a:pPr algn="ctr"/>
              <a:r>
                <a:rPr lang="da-DK" sz="1600" dirty="0">
                  <a:latin typeface="Garamond" panose="02020404030301010803" pitchFamily="18" charset="0"/>
                </a:rPr>
                <a:t>HELT NAURLIGT</a:t>
              </a:r>
            </a:p>
            <a:p>
              <a:pPr algn="ctr"/>
              <a:r>
                <a:rPr lang="da-DK" sz="1600" dirty="0">
                  <a:latin typeface="Garamond" panose="02020404030301010803" pitchFamily="18" charset="0"/>
                </a:rPr>
                <a:t>for vores fælles klode</a:t>
              </a:r>
            </a:p>
            <a:p>
              <a:pPr algn="ctr"/>
              <a:endParaRPr lang="da-DK" sz="1200" dirty="0">
                <a:latin typeface="Garamond" panose="02020404030301010803" pitchFamily="18" charset="0"/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EB4C99A7-2C3B-4394-AC49-E2F183E5E655}"/>
                </a:ext>
              </a:extLst>
            </p:cNvPr>
            <p:cNvSpPr/>
            <p:nvPr/>
          </p:nvSpPr>
          <p:spPr>
            <a:xfrm>
              <a:off x="183456" y="2938992"/>
              <a:ext cx="3171690" cy="1785342"/>
            </a:xfrm>
            <a:prstGeom prst="rect">
              <a:avLst/>
            </a:prstGeom>
            <a:noFill/>
            <a:ln w="635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B55CCF8E-C97B-4998-8831-AE241CD4487A}"/>
              </a:ext>
            </a:extLst>
          </p:cNvPr>
          <p:cNvGrpSpPr/>
          <p:nvPr/>
        </p:nvGrpSpPr>
        <p:grpSpPr>
          <a:xfrm>
            <a:off x="5659824" y="270382"/>
            <a:ext cx="3171690" cy="2030329"/>
            <a:chOff x="5659824" y="270382"/>
            <a:chExt cx="3171690" cy="2030329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585228E3-3541-4FDC-BD99-EEC08A7467EC}"/>
                </a:ext>
              </a:extLst>
            </p:cNvPr>
            <p:cNvSpPr/>
            <p:nvPr/>
          </p:nvSpPr>
          <p:spPr>
            <a:xfrm>
              <a:off x="5659824" y="270382"/>
              <a:ext cx="3171690" cy="2030329"/>
            </a:xfrm>
            <a:prstGeom prst="rect">
              <a:avLst/>
            </a:prstGeom>
            <a:noFill/>
            <a:ln w="635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9" name="Billede 28">
              <a:extLst>
                <a:ext uri="{FF2B5EF4-FFF2-40B4-BE49-F238E27FC236}">
                  <a16:creationId xmlns:a16="http://schemas.microsoft.com/office/drawing/2014/main" id="{F288154D-724F-4A4A-991D-46EDF4BB9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5591" y="286737"/>
              <a:ext cx="1129098" cy="1984606"/>
            </a:xfrm>
            <a:prstGeom prst="rect">
              <a:avLst/>
            </a:prstGeom>
          </p:spPr>
        </p:pic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A462A39F-1DFF-47A6-B6ED-9F1DD75B96F0}"/>
                </a:ext>
              </a:extLst>
            </p:cNvPr>
            <p:cNvSpPr txBox="1"/>
            <p:nvPr/>
          </p:nvSpPr>
          <p:spPr>
            <a:xfrm>
              <a:off x="6790150" y="409903"/>
              <a:ext cx="19979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>
                  <a:latin typeface="Garamond" panose="02020404030301010803" pitchFamily="18" charset="0"/>
                </a:rPr>
                <a:t>SPAR</a:t>
              </a:r>
            </a:p>
            <a:p>
              <a:pPr algn="ctr"/>
              <a:r>
                <a:rPr lang="da-DK" sz="1200" dirty="0">
                  <a:latin typeface="Garamond" panose="02020404030301010803" pitchFamily="18" charset="0"/>
                </a:rPr>
                <a:t>de krasse rengøringsmidler og</a:t>
              </a:r>
            </a:p>
            <a:p>
              <a:pPr algn="ctr"/>
              <a:r>
                <a:rPr lang="da-DK" sz="3200" dirty="0">
                  <a:latin typeface="Garamond" panose="02020404030301010803" pitchFamily="18" charset="0"/>
                </a:rPr>
                <a:t>TID </a:t>
              </a:r>
            </a:p>
            <a:p>
              <a:pPr algn="ctr"/>
              <a:r>
                <a:rPr lang="da-DK" sz="1200" dirty="0">
                  <a:latin typeface="Garamond" panose="02020404030301010803" pitchFamily="18" charset="0"/>
                </a:rPr>
                <a:t>på rengøringen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67B42-1C17-4E59-950B-A6658DA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27" y="321649"/>
            <a:ext cx="5220300" cy="683100"/>
          </a:xfrm>
        </p:spPr>
        <p:txBody>
          <a:bodyPr anchor="t"/>
          <a:lstStyle/>
          <a:p>
            <a:r>
              <a:rPr lang="da-DK" sz="2400" dirty="0">
                <a:solidFill>
                  <a:srgbClr val="F4B183"/>
                </a:solidFill>
              </a:rPr>
              <a:t>Kundekompasset </a:t>
            </a:r>
            <a:br>
              <a:rPr lang="da-DK" sz="2400" dirty="0">
                <a:solidFill>
                  <a:srgbClr val="F4B183"/>
                </a:solidFill>
              </a:rPr>
            </a:br>
            <a:endParaRPr lang="da-DK" sz="2400" dirty="0">
              <a:solidFill>
                <a:srgbClr val="5F5F5F"/>
              </a:solidFill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33F466C1-A492-4982-9368-091AC95FEB8D}"/>
              </a:ext>
            </a:extLst>
          </p:cNvPr>
          <p:cNvGrpSpPr/>
          <p:nvPr/>
        </p:nvGrpSpPr>
        <p:grpSpPr>
          <a:xfrm>
            <a:off x="1962448" y="742279"/>
            <a:ext cx="5890459" cy="4079572"/>
            <a:chOff x="3380122" y="662244"/>
            <a:chExt cx="5890459" cy="4079572"/>
          </a:xfrm>
        </p:grpSpPr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65B0FE82-61C7-4126-ABB2-AA42FEF1A84A}"/>
                </a:ext>
              </a:extLst>
            </p:cNvPr>
            <p:cNvGrpSpPr/>
            <p:nvPr/>
          </p:nvGrpSpPr>
          <p:grpSpPr>
            <a:xfrm>
              <a:off x="3380122" y="662244"/>
              <a:ext cx="5890459" cy="4079572"/>
              <a:chOff x="3151522" y="655100"/>
              <a:chExt cx="5890459" cy="4079572"/>
            </a:xfrm>
          </p:grpSpPr>
          <p:cxnSp>
            <p:nvCxnSpPr>
              <p:cNvPr id="41" name="Lige pilforbindelse 40">
                <a:extLst>
                  <a:ext uri="{FF2B5EF4-FFF2-40B4-BE49-F238E27FC236}">
                    <a16:creationId xmlns:a16="http://schemas.microsoft.com/office/drawing/2014/main" id="{1F1D0FB8-6EB5-491F-A4AE-BE991C968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83861" y="2674378"/>
                <a:ext cx="4753897" cy="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kstfelt 41">
                <a:extLst>
                  <a:ext uri="{FF2B5EF4-FFF2-40B4-BE49-F238E27FC236}">
                    <a16:creationId xmlns:a16="http://schemas.microsoft.com/office/drawing/2014/main" id="{3C4D5F32-5250-40F2-A7AB-5072E57A3552}"/>
                  </a:ext>
                </a:extLst>
              </p:cNvPr>
              <p:cNvSpPr txBox="1"/>
              <p:nvPr/>
            </p:nvSpPr>
            <p:spPr>
              <a:xfrm>
                <a:off x="3151522" y="2464851"/>
                <a:ext cx="10999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Fællesskabs orienteret</a:t>
                </a:r>
              </a:p>
            </p:txBody>
          </p:sp>
          <p:sp>
            <p:nvSpPr>
              <p:cNvPr id="43" name="Tekstfelt 42">
                <a:extLst>
                  <a:ext uri="{FF2B5EF4-FFF2-40B4-BE49-F238E27FC236}">
                    <a16:creationId xmlns:a16="http://schemas.microsoft.com/office/drawing/2014/main" id="{A24E1439-598F-40CE-8F71-0F53450CBB3F}"/>
                  </a:ext>
                </a:extLst>
              </p:cNvPr>
              <p:cNvSpPr txBox="1"/>
              <p:nvPr/>
            </p:nvSpPr>
            <p:spPr>
              <a:xfrm>
                <a:off x="8031716" y="2457957"/>
                <a:ext cx="10102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Individ orienteret</a:t>
                </a:r>
              </a:p>
            </p:txBody>
          </p:sp>
          <p:cxnSp>
            <p:nvCxnSpPr>
              <p:cNvPr id="40" name="Lige pilforbindelse 39">
                <a:extLst>
                  <a:ext uri="{FF2B5EF4-FFF2-40B4-BE49-F238E27FC236}">
                    <a16:creationId xmlns:a16="http://schemas.microsoft.com/office/drawing/2014/main" id="{E2718E22-71EA-4CFA-AC10-9CF729BD0CF8}"/>
                  </a:ext>
                </a:extLst>
              </p:cNvPr>
              <p:cNvCxnSpPr/>
              <p:nvPr/>
            </p:nvCxnSpPr>
            <p:spPr>
              <a:xfrm>
                <a:off x="5965723" y="862781"/>
                <a:ext cx="0" cy="362810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felt 43">
                <a:extLst>
                  <a:ext uri="{FF2B5EF4-FFF2-40B4-BE49-F238E27FC236}">
                    <a16:creationId xmlns:a16="http://schemas.microsoft.com/office/drawing/2014/main" id="{EA0E6B7F-2F5F-4208-A527-8D28C5114B07}"/>
                  </a:ext>
                </a:extLst>
              </p:cNvPr>
              <p:cNvSpPr txBox="1"/>
              <p:nvPr/>
            </p:nvSpPr>
            <p:spPr>
              <a:xfrm>
                <a:off x="5455676" y="655100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Moderne</a:t>
                </a:r>
              </a:p>
            </p:txBody>
          </p:sp>
          <p:sp>
            <p:nvSpPr>
              <p:cNvPr id="45" name="Tekstfelt 44">
                <a:extLst>
                  <a:ext uri="{FF2B5EF4-FFF2-40B4-BE49-F238E27FC236}">
                    <a16:creationId xmlns:a16="http://schemas.microsoft.com/office/drawing/2014/main" id="{3DE46734-91AF-4302-85E4-58E244F90585}"/>
                  </a:ext>
                </a:extLst>
              </p:cNvPr>
              <p:cNvSpPr txBox="1"/>
              <p:nvPr/>
            </p:nvSpPr>
            <p:spPr>
              <a:xfrm>
                <a:off x="5457152" y="4480756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Traditionel</a:t>
                </a: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39559E00-8A1A-44F4-8347-67E83DECE7FF}"/>
                </a:ext>
              </a:extLst>
            </p:cNvPr>
            <p:cNvGrpSpPr/>
            <p:nvPr/>
          </p:nvGrpSpPr>
          <p:grpSpPr>
            <a:xfrm>
              <a:off x="4664869" y="1173269"/>
              <a:ext cx="3107531" cy="3107531"/>
              <a:chOff x="4664869" y="1173269"/>
              <a:chExt cx="3107531" cy="3107531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EB8D743-45B7-4E37-9DCF-FDB3A40D5A69}"/>
                  </a:ext>
                </a:extLst>
              </p:cNvPr>
              <p:cNvSpPr/>
              <p:nvPr/>
            </p:nvSpPr>
            <p:spPr>
              <a:xfrm>
                <a:off x="4664869" y="1173269"/>
                <a:ext cx="3107531" cy="3107531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7" name="Ligebenet trekant 46">
                <a:extLst>
                  <a:ext uri="{FF2B5EF4-FFF2-40B4-BE49-F238E27FC236}">
                    <a16:creationId xmlns:a16="http://schemas.microsoft.com/office/drawing/2014/main" id="{8F0B44AA-B9BE-4306-A066-DF37D87E2EB2}"/>
                  </a:ext>
                </a:extLst>
              </p:cNvPr>
              <p:cNvSpPr/>
              <p:nvPr/>
            </p:nvSpPr>
            <p:spPr>
              <a:xfrm rot="18968438">
                <a:off x="6208667" y="2532667"/>
                <a:ext cx="930112" cy="129015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Ligebenet trekant 47">
                <a:extLst>
                  <a:ext uri="{FF2B5EF4-FFF2-40B4-BE49-F238E27FC236}">
                    <a16:creationId xmlns:a16="http://schemas.microsoft.com/office/drawing/2014/main" id="{B1352057-91E7-4739-A509-A70B33B64E14}"/>
                  </a:ext>
                </a:extLst>
              </p:cNvPr>
              <p:cNvSpPr/>
              <p:nvPr/>
            </p:nvSpPr>
            <p:spPr>
              <a:xfrm rot="16200000">
                <a:off x="6511881" y="2223112"/>
                <a:ext cx="776871" cy="933011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Ligebenet trekant 48">
                <a:extLst>
                  <a:ext uri="{FF2B5EF4-FFF2-40B4-BE49-F238E27FC236}">
                    <a16:creationId xmlns:a16="http://schemas.microsoft.com/office/drawing/2014/main" id="{484F65C6-F473-46FB-9541-366C261FB243}"/>
                  </a:ext>
                </a:extLst>
              </p:cNvPr>
              <p:cNvSpPr/>
              <p:nvPr/>
            </p:nvSpPr>
            <p:spPr>
              <a:xfrm rot="13153668">
                <a:off x="6173435" y="1454279"/>
                <a:ext cx="1013007" cy="141953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0" name="Ligebenet trekant 49">
                <a:extLst>
                  <a:ext uri="{FF2B5EF4-FFF2-40B4-BE49-F238E27FC236}">
                    <a16:creationId xmlns:a16="http://schemas.microsoft.com/office/drawing/2014/main" id="{88694858-A997-4F0F-8CBE-29EBEA859BA4}"/>
                  </a:ext>
                </a:extLst>
              </p:cNvPr>
              <p:cNvSpPr/>
              <p:nvPr/>
            </p:nvSpPr>
            <p:spPr>
              <a:xfrm>
                <a:off x="5755230" y="2858957"/>
                <a:ext cx="937176" cy="1267329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1" name="Ligebenet trekant 50">
                <a:extLst>
                  <a:ext uri="{FF2B5EF4-FFF2-40B4-BE49-F238E27FC236}">
                    <a16:creationId xmlns:a16="http://schemas.microsoft.com/office/drawing/2014/main" id="{9EA9D5BD-D51B-49A4-8102-2C3D68829151}"/>
                  </a:ext>
                </a:extLst>
              </p:cNvPr>
              <p:cNvSpPr/>
              <p:nvPr/>
            </p:nvSpPr>
            <p:spPr>
              <a:xfrm rot="2745843">
                <a:off x="5401501" y="2690711"/>
                <a:ext cx="823767" cy="925926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3" name="Ligebenet trekant 52">
                <a:extLst>
                  <a:ext uri="{FF2B5EF4-FFF2-40B4-BE49-F238E27FC236}">
                    <a16:creationId xmlns:a16="http://schemas.microsoft.com/office/drawing/2014/main" id="{954E7E91-41DE-458A-9F7B-F4C5E3CB4794}"/>
                  </a:ext>
                </a:extLst>
              </p:cNvPr>
              <p:cNvSpPr/>
              <p:nvPr/>
            </p:nvSpPr>
            <p:spPr>
              <a:xfrm rot="5400000">
                <a:off x="5061754" y="2060010"/>
                <a:ext cx="899694" cy="1238075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" name="Ligebenet trekant 15">
                <a:extLst>
                  <a:ext uri="{FF2B5EF4-FFF2-40B4-BE49-F238E27FC236}">
                    <a16:creationId xmlns:a16="http://schemas.microsoft.com/office/drawing/2014/main" id="{84322CFC-8BB0-49AB-999E-87CEFAADC0E9}"/>
                  </a:ext>
                </a:extLst>
              </p:cNvPr>
              <p:cNvSpPr/>
              <p:nvPr/>
            </p:nvSpPr>
            <p:spPr>
              <a:xfrm rot="8480900">
                <a:off x="5204006" y="1532112"/>
                <a:ext cx="1024450" cy="1205988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Ligebenet trekant 16">
                <a:extLst>
                  <a:ext uri="{FF2B5EF4-FFF2-40B4-BE49-F238E27FC236}">
                    <a16:creationId xmlns:a16="http://schemas.microsoft.com/office/drawing/2014/main" id="{8BF507FA-15A4-4568-9EA7-ECD539A1464A}"/>
                  </a:ext>
                </a:extLst>
              </p:cNvPr>
              <p:cNvSpPr/>
              <p:nvPr/>
            </p:nvSpPr>
            <p:spPr>
              <a:xfrm rot="10800000">
                <a:off x="5923209" y="1708428"/>
                <a:ext cx="557284" cy="76280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E1A18C84-BA92-4D90-94CE-526D8B4D29DA}"/>
                  </a:ext>
                </a:extLst>
              </p:cNvPr>
              <p:cNvSpPr/>
              <p:nvPr/>
            </p:nvSpPr>
            <p:spPr>
              <a:xfrm>
                <a:off x="5871087" y="2336623"/>
                <a:ext cx="695093" cy="695093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8" name="Tekstfelt 67">
                <a:extLst>
                  <a:ext uri="{FF2B5EF4-FFF2-40B4-BE49-F238E27FC236}">
                    <a16:creationId xmlns:a16="http://schemas.microsoft.com/office/drawing/2014/main" id="{8EF100A3-7BE6-41A6-A737-CDE005CE77CE}"/>
                  </a:ext>
                </a:extLst>
              </p:cNvPr>
              <p:cNvSpPr txBox="1"/>
              <p:nvPr/>
            </p:nvSpPr>
            <p:spPr>
              <a:xfrm>
                <a:off x="5720475" y="2561429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Center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6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AE46B490-D222-44A3-B8A8-28D8C2274836}"/>
              </a:ext>
            </a:extLst>
          </p:cNvPr>
          <p:cNvGrpSpPr/>
          <p:nvPr/>
        </p:nvGrpSpPr>
        <p:grpSpPr>
          <a:xfrm>
            <a:off x="5657077" y="688553"/>
            <a:ext cx="3324830" cy="1770087"/>
            <a:chOff x="5646702" y="656446"/>
            <a:chExt cx="3324830" cy="1770087"/>
          </a:xfrm>
        </p:grpSpPr>
        <p:pic>
          <p:nvPicPr>
            <p:cNvPr id="46" name="Billede 45">
              <a:extLst>
                <a:ext uri="{FF2B5EF4-FFF2-40B4-BE49-F238E27FC236}">
                  <a16:creationId xmlns:a16="http://schemas.microsoft.com/office/drawing/2014/main" id="{9A72592B-4A48-420B-A1CB-198622459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6702" y="658041"/>
              <a:ext cx="1859038" cy="1756808"/>
            </a:xfrm>
            <a:prstGeom prst="rect">
              <a:avLst/>
            </a:prstGeom>
          </p:spPr>
        </p:pic>
        <p:sp>
          <p:nvSpPr>
            <p:cNvPr id="52" name="Tekstfelt 51">
              <a:extLst>
                <a:ext uri="{FF2B5EF4-FFF2-40B4-BE49-F238E27FC236}">
                  <a16:creationId xmlns:a16="http://schemas.microsoft.com/office/drawing/2014/main" id="{506FB89D-1AC7-482F-9E7D-89F89B4480CC}"/>
                </a:ext>
              </a:extLst>
            </p:cNvPr>
            <p:cNvSpPr txBox="1"/>
            <p:nvPr/>
          </p:nvSpPr>
          <p:spPr>
            <a:xfrm>
              <a:off x="6973533" y="848942"/>
              <a:ext cx="19979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dirty="0">
                  <a:latin typeface="Garamond" panose="02020404030301010803" pitchFamily="18" charset="0"/>
                </a:rPr>
                <a:t>KALK?</a:t>
              </a:r>
            </a:p>
            <a:p>
              <a:pPr algn="ctr"/>
              <a:r>
                <a:rPr lang="da-DK" sz="1200" dirty="0">
                  <a:latin typeface="Garamond" panose="02020404030301010803" pitchFamily="18" charset="0"/>
                </a:rPr>
                <a:t>- Det har jeg sgu’ ikke noget af!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5AB68EC0-B7F3-477C-883E-558B9A18B3C4}"/>
                </a:ext>
              </a:extLst>
            </p:cNvPr>
            <p:cNvSpPr/>
            <p:nvPr/>
          </p:nvSpPr>
          <p:spPr>
            <a:xfrm>
              <a:off x="5857654" y="656446"/>
              <a:ext cx="3106913" cy="1770087"/>
            </a:xfrm>
            <a:prstGeom prst="rect">
              <a:avLst/>
            </a:prstGeom>
            <a:noFill/>
            <a:ln w="635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5222A109-F0E6-498C-8254-307E837F7F34}"/>
              </a:ext>
            </a:extLst>
          </p:cNvPr>
          <p:cNvGrpSpPr/>
          <p:nvPr/>
        </p:nvGrpSpPr>
        <p:grpSpPr>
          <a:xfrm>
            <a:off x="5630333" y="3467961"/>
            <a:ext cx="2720491" cy="1573410"/>
            <a:chOff x="5886181" y="3203406"/>
            <a:chExt cx="2720491" cy="1573410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BB322E32-A616-46C4-9FD6-AACF1EA7BB1B}"/>
                </a:ext>
              </a:extLst>
            </p:cNvPr>
            <p:cNvGrpSpPr/>
            <p:nvPr/>
          </p:nvGrpSpPr>
          <p:grpSpPr>
            <a:xfrm>
              <a:off x="5886181" y="3443221"/>
              <a:ext cx="2720491" cy="1333595"/>
              <a:chOff x="5886181" y="3443221"/>
              <a:chExt cx="2720491" cy="1333595"/>
            </a:xfrm>
          </p:grpSpPr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1F658466-3015-47EC-8CCA-5631C8FB251F}"/>
                  </a:ext>
                </a:extLst>
              </p:cNvPr>
              <p:cNvGrpSpPr/>
              <p:nvPr/>
            </p:nvGrpSpPr>
            <p:grpSpPr>
              <a:xfrm>
                <a:off x="6327998" y="3443221"/>
                <a:ext cx="2278674" cy="1333595"/>
                <a:chOff x="5300084" y="3539523"/>
                <a:chExt cx="2278674" cy="1333595"/>
              </a:xfrm>
            </p:grpSpPr>
            <p:pic>
              <p:nvPicPr>
                <p:cNvPr id="33" name="Billede 32" descr="Et billede, der indeholder bord, sidder, lille, vase&#10;&#10;Automatisk genereret beskrivelse">
                  <a:extLst>
                    <a:ext uri="{FF2B5EF4-FFF2-40B4-BE49-F238E27FC236}">
                      <a16:creationId xmlns:a16="http://schemas.microsoft.com/office/drawing/2014/main" id="{E99BF2A0-E495-4C15-BBFA-0EC541DCD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00084" y="4045139"/>
                  <a:ext cx="1298127" cy="662347"/>
                </a:xfrm>
                <a:prstGeom prst="rect">
                  <a:avLst/>
                </a:prstGeom>
              </p:spPr>
            </p:pic>
            <p:pic>
              <p:nvPicPr>
                <p:cNvPr id="34" name="Billede 33" descr="Et billede, der indeholder gul&#10;&#10;Automatisk genereret beskrivelse">
                  <a:extLst>
                    <a:ext uri="{FF2B5EF4-FFF2-40B4-BE49-F238E27FC236}">
                      <a16:creationId xmlns:a16="http://schemas.microsoft.com/office/drawing/2014/main" id="{021872DA-39DC-48D9-BDFE-B96358752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50001" y="3539523"/>
                  <a:ext cx="1228757" cy="1333595"/>
                </a:xfrm>
                <a:prstGeom prst="rect">
                  <a:avLst/>
                </a:prstGeom>
              </p:spPr>
            </p:pic>
          </p:grpSp>
          <p:sp>
            <p:nvSpPr>
              <p:cNvPr id="35" name="Tekstfelt 34">
                <a:extLst>
                  <a:ext uri="{FF2B5EF4-FFF2-40B4-BE49-F238E27FC236}">
                    <a16:creationId xmlns:a16="http://schemas.microsoft.com/office/drawing/2014/main" id="{AF21A0B9-CA3B-4A08-8302-4AE6B6FBE0B1}"/>
                  </a:ext>
                </a:extLst>
              </p:cNvPr>
              <p:cNvSpPr txBox="1"/>
              <p:nvPr/>
            </p:nvSpPr>
            <p:spPr>
              <a:xfrm>
                <a:off x="5886181" y="3503397"/>
                <a:ext cx="1997999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600" dirty="0">
                    <a:latin typeface="Garamond" panose="02020404030301010803" pitchFamily="18" charset="0"/>
                  </a:rPr>
                  <a:t>INGEN KALK</a:t>
                </a:r>
              </a:p>
              <a:p>
                <a:pPr algn="ctr"/>
                <a:r>
                  <a:rPr lang="da-DK" sz="1600" dirty="0">
                    <a:latin typeface="Garamond" panose="02020404030301010803" pitchFamily="18" charset="0"/>
                  </a:rPr>
                  <a:t>prisbillig løsning</a:t>
                </a:r>
              </a:p>
              <a:p>
                <a:pPr algn="ctr"/>
                <a:endParaRPr lang="da-DK" sz="1600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da-DK" sz="1600" dirty="0">
                    <a:latin typeface="Garamond" panose="02020404030301010803" pitchFamily="18" charset="0"/>
                  </a:rPr>
                  <a:t> </a:t>
                </a:r>
              </a:p>
              <a:p>
                <a:pPr algn="ctr"/>
                <a:endParaRPr lang="da-DK" sz="1200" dirty="0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DF60873A-21C3-4646-8249-E02B828F926C}"/>
                </a:ext>
              </a:extLst>
            </p:cNvPr>
            <p:cNvSpPr/>
            <p:nvPr/>
          </p:nvSpPr>
          <p:spPr>
            <a:xfrm>
              <a:off x="6003541" y="3203406"/>
              <a:ext cx="2603131" cy="1419050"/>
            </a:xfrm>
            <a:prstGeom prst="rect">
              <a:avLst/>
            </a:prstGeom>
            <a:noFill/>
            <a:ln w="6350">
              <a:solidFill>
                <a:srgbClr val="5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967B42-1C17-4E59-950B-A6658DA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27" y="321649"/>
            <a:ext cx="5220300" cy="683100"/>
          </a:xfrm>
        </p:spPr>
        <p:txBody>
          <a:bodyPr anchor="t"/>
          <a:lstStyle/>
          <a:p>
            <a:r>
              <a:rPr lang="da-DK" sz="2400" dirty="0">
                <a:solidFill>
                  <a:srgbClr val="F4B183"/>
                </a:solidFill>
              </a:rPr>
              <a:t>Kundekompasset </a:t>
            </a:r>
            <a:br>
              <a:rPr lang="da-DK" sz="2400" dirty="0">
                <a:solidFill>
                  <a:srgbClr val="F4B183"/>
                </a:solidFill>
              </a:rPr>
            </a:br>
            <a:endParaRPr lang="da-DK" sz="2400" dirty="0">
              <a:solidFill>
                <a:srgbClr val="5F5F5F"/>
              </a:solidFill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33F466C1-A492-4982-9368-091AC95FEB8D}"/>
              </a:ext>
            </a:extLst>
          </p:cNvPr>
          <p:cNvGrpSpPr/>
          <p:nvPr/>
        </p:nvGrpSpPr>
        <p:grpSpPr>
          <a:xfrm>
            <a:off x="1962448" y="742279"/>
            <a:ext cx="5890459" cy="4079572"/>
            <a:chOff x="3380122" y="662244"/>
            <a:chExt cx="5890459" cy="4079572"/>
          </a:xfrm>
        </p:grpSpPr>
        <p:grpSp>
          <p:nvGrpSpPr>
            <p:cNvPr id="39" name="Gruppe 38">
              <a:extLst>
                <a:ext uri="{FF2B5EF4-FFF2-40B4-BE49-F238E27FC236}">
                  <a16:creationId xmlns:a16="http://schemas.microsoft.com/office/drawing/2014/main" id="{65B0FE82-61C7-4126-ABB2-AA42FEF1A84A}"/>
                </a:ext>
              </a:extLst>
            </p:cNvPr>
            <p:cNvGrpSpPr/>
            <p:nvPr/>
          </p:nvGrpSpPr>
          <p:grpSpPr>
            <a:xfrm>
              <a:off x="3380122" y="662244"/>
              <a:ext cx="5890459" cy="4079572"/>
              <a:chOff x="3151522" y="655100"/>
              <a:chExt cx="5890459" cy="4079572"/>
            </a:xfrm>
          </p:grpSpPr>
          <p:cxnSp>
            <p:nvCxnSpPr>
              <p:cNvPr id="41" name="Lige pilforbindelse 40">
                <a:extLst>
                  <a:ext uri="{FF2B5EF4-FFF2-40B4-BE49-F238E27FC236}">
                    <a16:creationId xmlns:a16="http://schemas.microsoft.com/office/drawing/2014/main" id="{1F1D0FB8-6EB5-491F-A4AE-BE991C968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83861" y="2674378"/>
                <a:ext cx="4753897" cy="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kstfelt 41">
                <a:extLst>
                  <a:ext uri="{FF2B5EF4-FFF2-40B4-BE49-F238E27FC236}">
                    <a16:creationId xmlns:a16="http://schemas.microsoft.com/office/drawing/2014/main" id="{3C4D5F32-5250-40F2-A7AB-5072E57A3552}"/>
                  </a:ext>
                </a:extLst>
              </p:cNvPr>
              <p:cNvSpPr txBox="1"/>
              <p:nvPr/>
            </p:nvSpPr>
            <p:spPr>
              <a:xfrm>
                <a:off x="3151522" y="2464851"/>
                <a:ext cx="10999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Fællesskabs orienteret</a:t>
                </a:r>
              </a:p>
            </p:txBody>
          </p:sp>
          <p:sp>
            <p:nvSpPr>
              <p:cNvPr id="43" name="Tekstfelt 42">
                <a:extLst>
                  <a:ext uri="{FF2B5EF4-FFF2-40B4-BE49-F238E27FC236}">
                    <a16:creationId xmlns:a16="http://schemas.microsoft.com/office/drawing/2014/main" id="{A24E1439-598F-40CE-8F71-0F53450CBB3F}"/>
                  </a:ext>
                </a:extLst>
              </p:cNvPr>
              <p:cNvSpPr txBox="1"/>
              <p:nvPr/>
            </p:nvSpPr>
            <p:spPr>
              <a:xfrm>
                <a:off x="8031716" y="2457957"/>
                <a:ext cx="10102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Individ orienteret</a:t>
                </a:r>
              </a:p>
            </p:txBody>
          </p:sp>
          <p:cxnSp>
            <p:nvCxnSpPr>
              <p:cNvPr id="40" name="Lige pilforbindelse 39">
                <a:extLst>
                  <a:ext uri="{FF2B5EF4-FFF2-40B4-BE49-F238E27FC236}">
                    <a16:creationId xmlns:a16="http://schemas.microsoft.com/office/drawing/2014/main" id="{E2718E22-71EA-4CFA-AC10-9CF729BD0CF8}"/>
                  </a:ext>
                </a:extLst>
              </p:cNvPr>
              <p:cNvCxnSpPr/>
              <p:nvPr/>
            </p:nvCxnSpPr>
            <p:spPr>
              <a:xfrm>
                <a:off x="5965723" y="862781"/>
                <a:ext cx="0" cy="362810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felt 43">
                <a:extLst>
                  <a:ext uri="{FF2B5EF4-FFF2-40B4-BE49-F238E27FC236}">
                    <a16:creationId xmlns:a16="http://schemas.microsoft.com/office/drawing/2014/main" id="{EA0E6B7F-2F5F-4208-A527-8D28C5114B07}"/>
                  </a:ext>
                </a:extLst>
              </p:cNvPr>
              <p:cNvSpPr txBox="1"/>
              <p:nvPr/>
            </p:nvSpPr>
            <p:spPr>
              <a:xfrm>
                <a:off x="5455676" y="655100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Moderne</a:t>
                </a:r>
              </a:p>
            </p:txBody>
          </p:sp>
          <p:sp>
            <p:nvSpPr>
              <p:cNvPr id="45" name="Tekstfelt 44">
                <a:extLst>
                  <a:ext uri="{FF2B5EF4-FFF2-40B4-BE49-F238E27FC236}">
                    <a16:creationId xmlns:a16="http://schemas.microsoft.com/office/drawing/2014/main" id="{3DE46734-91AF-4302-85E4-58E244F90585}"/>
                  </a:ext>
                </a:extLst>
              </p:cNvPr>
              <p:cNvSpPr txBox="1"/>
              <p:nvPr/>
            </p:nvSpPr>
            <p:spPr>
              <a:xfrm>
                <a:off x="5457152" y="4480756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Traditionel</a:t>
                </a: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39559E00-8A1A-44F4-8347-67E83DECE7FF}"/>
                </a:ext>
              </a:extLst>
            </p:cNvPr>
            <p:cNvGrpSpPr/>
            <p:nvPr/>
          </p:nvGrpSpPr>
          <p:grpSpPr>
            <a:xfrm>
              <a:off x="4664869" y="1173269"/>
              <a:ext cx="3107531" cy="3107531"/>
              <a:chOff x="4664869" y="1173269"/>
              <a:chExt cx="3107531" cy="3107531"/>
            </a:xfrm>
          </p:grpSpPr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0EB8D743-45B7-4E37-9DCF-FDB3A40D5A69}"/>
                  </a:ext>
                </a:extLst>
              </p:cNvPr>
              <p:cNvSpPr/>
              <p:nvPr/>
            </p:nvSpPr>
            <p:spPr>
              <a:xfrm>
                <a:off x="4664869" y="1173269"/>
                <a:ext cx="3107531" cy="3107531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7" name="Ligebenet trekant 46">
                <a:extLst>
                  <a:ext uri="{FF2B5EF4-FFF2-40B4-BE49-F238E27FC236}">
                    <a16:creationId xmlns:a16="http://schemas.microsoft.com/office/drawing/2014/main" id="{8F0B44AA-B9BE-4306-A066-DF37D87E2EB2}"/>
                  </a:ext>
                </a:extLst>
              </p:cNvPr>
              <p:cNvSpPr/>
              <p:nvPr/>
            </p:nvSpPr>
            <p:spPr>
              <a:xfrm rot="18968438">
                <a:off x="6208667" y="2532667"/>
                <a:ext cx="930112" cy="129015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8" name="Ligebenet trekant 47">
                <a:extLst>
                  <a:ext uri="{FF2B5EF4-FFF2-40B4-BE49-F238E27FC236}">
                    <a16:creationId xmlns:a16="http://schemas.microsoft.com/office/drawing/2014/main" id="{B1352057-91E7-4739-A509-A70B33B64E14}"/>
                  </a:ext>
                </a:extLst>
              </p:cNvPr>
              <p:cNvSpPr/>
              <p:nvPr/>
            </p:nvSpPr>
            <p:spPr>
              <a:xfrm rot="16200000">
                <a:off x="6511881" y="2223112"/>
                <a:ext cx="776871" cy="933011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49" name="Ligebenet trekant 48">
                <a:extLst>
                  <a:ext uri="{FF2B5EF4-FFF2-40B4-BE49-F238E27FC236}">
                    <a16:creationId xmlns:a16="http://schemas.microsoft.com/office/drawing/2014/main" id="{484F65C6-F473-46FB-9541-366C261FB243}"/>
                  </a:ext>
                </a:extLst>
              </p:cNvPr>
              <p:cNvSpPr/>
              <p:nvPr/>
            </p:nvSpPr>
            <p:spPr>
              <a:xfrm rot="13153668">
                <a:off x="6173435" y="1454279"/>
                <a:ext cx="1013007" cy="141953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0" name="Ligebenet trekant 49">
                <a:extLst>
                  <a:ext uri="{FF2B5EF4-FFF2-40B4-BE49-F238E27FC236}">
                    <a16:creationId xmlns:a16="http://schemas.microsoft.com/office/drawing/2014/main" id="{88694858-A997-4F0F-8CBE-29EBEA859BA4}"/>
                  </a:ext>
                </a:extLst>
              </p:cNvPr>
              <p:cNvSpPr/>
              <p:nvPr/>
            </p:nvSpPr>
            <p:spPr>
              <a:xfrm>
                <a:off x="5755230" y="2858957"/>
                <a:ext cx="937176" cy="1267329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1" name="Ligebenet trekant 50">
                <a:extLst>
                  <a:ext uri="{FF2B5EF4-FFF2-40B4-BE49-F238E27FC236}">
                    <a16:creationId xmlns:a16="http://schemas.microsoft.com/office/drawing/2014/main" id="{9EA9D5BD-D51B-49A4-8102-2C3D68829151}"/>
                  </a:ext>
                </a:extLst>
              </p:cNvPr>
              <p:cNvSpPr/>
              <p:nvPr/>
            </p:nvSpPr>
            <p:spPr>
              <a:xfrm rot="2745843">
                <a:off x="5401501" y="2690711"/>
                <a:ext cx="823767" cy="925926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3" name="Ligebenet trekant 52">
                <a:extLst>
                  <a:ext uri="{FF2B5EF4-FFF2-40B4-BE49-F238E27FC236}">
                    <a16:creationId xmlns:a16="http://schemas.microsoft.com/office/drawing/2014/main" id="{954E7E91-41DE-458A-9F7B-F4C5E3CB4794}"/>
                  </a:ext>
                </a:extLst>
              </p:cNvPr>
              <p:cNvSpPr/>
              <p:nvPr/>
            </p:nvSpPr>
            <p:spPr>
              <a:xfrm rot="5400000">
                <a:off x="5061754" y="2060010"/>
                <a:ext cx="899694" cy="1238075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" name="Ligebenet trekant 15">
                <a:extLst>
                  <a:ext uri="{FF2B5EF4-FFF2-40B4-BE49-F238E27FC236}">
                    <a16:creationId xmlns:a16="http://schemas.microsoft.com/office/drawing/2014/main" id="{84322CFC-8BB0-49AB-999E-87CEFAADC0E9}"/>
                  </a:ext>
                </a:extLst>
              </p:cNvPr>
              <p:cNvSpPr/>
              <p:nvPr/>
            </p:nvSpPr>
            <p:spPr>
              <a:xfrm rot="8480900">
                <a:off x="5204006" y="1532112"/>
                <a:ext cx="1024450" cy="1205988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Ligebenet trekant 16">
                <a:extLst>
                  <a:ext uri="{FF2B5EF4-FFF2-40B4-BE49-F238E27FC236}">
                    <a16:creationId xmlns:a16="http://schemas.microsoft.com/office/drawing/2014/main" id="{8BF507FA-15A4-4568-9EA7-ECD539A1464A}"/>
                  </a:ext>
                </a:extLst>
              </p:cNvPr>
              <p:cNvSpPr/>
              <p:nvPr/>
            </p:nvSpPr>
            <p:spPr>
              <a:xfrm rot="10800000">
                <a:off x="5923209" y="1708428"/>
                <a:ext cx="557284" cy="762800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50800" dir="5400000" algn="ctr" rotWithShape="0">
                  <a:schemeClr val="bg1">
                    <a:alpha val="9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4" name="Ellipse 53">
                <a:extLst>
                  <a:ext uri="{FF2B5EF4-FFF2-40B4-BE49-F238E27FC236}">
                    <a16:creationId xmlns:a16="http://schemas.microsoft.com/office/drawing/2014/main" id="{E1A18C84-BA92-4D90-94CE-526D8B4D29DA}"/>
                  </a:ext>
                </a:extLst>
              </p:cNvPr>
              <p:cNvSpPr/>
              <p:nvPr/>
            </p:nvSpPr>
            <p:spPr>
              <a:xfrm>
                <a:off x="5871087" y="2336623"/>
                <a:ext cx="695093" cy="695093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8" name="Tekstfelt 67">
                <a:extLst>
                  <a:ext uri="{FF2B5EF4-FFF2-40B4-BE49-F238E27FC236}">
                    <a16:creationId xmlns:a16="http://schemas.microsoft.com/office/drawing/2014/main" id="{8EF100A3-7BE6-41A6-A737-CDE005CE77CE}"/>
                  </a:ext>
                </a:extLst>
              </p:cNvPr>
              <p:cNvSpPr txBox="1"/>
              <p:nvPr/>
            </p:nvSpPr>
            <p:spPr>
              <a:xfrm>
                <a:off x="5720475" y="2561429"/>
                <a:ext cx="101026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50" b="1" dirty="0">
                    <a:latin typeface="Poppins Light" panose="020B0604020202020204" charset="0"/>
                    <a:cs typeface="Poppins Light" panose="020B0604020202020204" charset="0"/>
                  </a:rPr>
                  <a:t>Center</a:t>
                </a:r>
              </a:p>
            </p:txBody>
          </p:sp>
        </p:grp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E7802D3-27EA-44F3-964E-78B220DB8DCD}"/>
              </a:ext>
            </a:extLst>
          </p:cNvPr>
          <p:cNvGrpSpPr/>
          <p:nvPr/>
        </p:nvGrpSpPr>
        <p:grpSpPr>
          <a:xfrm>
            <a:off x="269408" y="2907481"/>
            <a:ext cx="2712709" cy="1938992"/>
            <a:chOff x="63740" y="2689369"/>
            <a:chExt cx="2712709" cy="1938992"/>
          </a:xfrm>
        </p:grpSpPr>
        <p:pic>
          <p:nvPicPr>
            <p:cNvPr id="56" name="Billede 55" descr="Et billede, der indeholder tekst&#10;&#10;Automatisk genereret beskrivelse">
              <a:extLst>
                <a:ext uri="{FF2B5EF4-FFF2-40B4-BE49-F238E27FC236}">
                  <a16:creationId xmlns:a16="http://schemas.microsoft.com/office/drawing/2014/main" id="{9761AB95-BB74-4A44-BE7D-97B1152B0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85" y="2759077"/>
              <a:ext cx="2506123" cy="1771255"/>
            </a:xfrm>
            <a:prstGeom prst="rect">
              <a:avLst/>
            </a:prstGeom>
          </p:spPr>
        </p:pic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AE8B7DEA-62B3-4913-AD62-841CCFC656D5}"/>
                </a:ext>
              </a:extLst>
            </p:cNvPr>
            <p:cNvGrpSpPr/>
            <p:nvPr/>
          </p:nvGrpSpPr>
          <p:grpSpPr>
            <a:xfrm>
              <a:off x="63740" y="2689369"/>
              <a:ext cx="2712709" cy="1938992"/>
              <a:chOff x="86709" y="2695493"/>
              <a:chExt cx="2712709" cy="1938992"/>
            </a:xfrm>
          </p:grpSpPr>
          <p:sp>
            <p:nvSpPr>
              <p:cNvPr id="58" name="Tekstfelt 57">
                <a:extLst>
                  <a:ext uri="{FF2B5EF4-FFF2-40B4-BE49-F238E27FC236}">
                    <a16:creationId xmlns:a16="http://schemas.microsoft.com/office/drawing/2014/main" id="{E2E95218-69B4-440B-8AE2-2621FB74D736}"/>
                  </a:ext>
                </a:extLst>
              </p:cNvPr>
              <p:cNvSpPr txBox="1"/>
              <p:nvPr/>
            </p:nvSpPr>
            <p:spPr>
              <a:xfrm>
                <a:off x="262209" y="2695493"/>
                <a:ext cx="243414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>
                    <a:latin typeface="Garamond" panose="02020404030301010803" pitchFamily="18" charset="0"/>
                  </a:rPr>
                  <a:t>BLØDT </a:t>
                </a:r>
              </a:p>
              <a:p>
                <a:pPr algn="ctr"/>
                <a:r>
                  <a:rPr lang="da-DK" sz="2400" dirty="0">
                    <a:latin typeface="Garamond" panose="02020404030301010803" pitchFamily="18" charset="0"/>
                  </a:rPr>
                  <a:t>VAND</a:t>
                </a:r>
              </a:p>
              <a:p>
                <a:pPr algn="ctr"/>
                <a:endParaRPr lang="da-DK" sz="1200" dirty="0">
                  <a:latin typeface="Garamond" panose="02020404030301010803" pitchFamily="18" charset="0"/>
                </a:endParaRPr>
              </a:p>
              <a:p>
                <a:pPr algn="ctr"/>
                <a:endParaRPr lang="da-DK" sz="1200" dirty="0">
                  <a:latin typeface="Garamond" panose="02020404030301010803" pitchFamily="18" charset="0"/>
                </a:endParaRPr>
              </a:p>
              <a:p>
                <a:pPr algn="ctr"/>
                <a:endParaRPr lang="da-DK" sz="1200" dirty="0">
                  <a:latin typeface="Garamond" panose="02020404030301010803" pitchFamily="18" charset="0"/>
                </a:endParaRPr>
              </a:p>
              <a:p>
                <a:pPr algn="ctr"/>
                <a:endParaRPr lang="da-DK" sz="1200" dirty="0">
                  <a:latin typeface="Garamond" panose="02020404030301010803" pitchFamily="18" charset="0"/>
                </a:endParaRPr>
              </a:p>
              <a:p>
                <a:pPr algn="ctr"/>
                <a:endParaRPr lang="da-DK" sz="1200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da-DK" sz="1200" dirty="0">
                    <a:latin typeface="Garamond" panose="02020404030301010803" pitchFamily="18" charset="0"/>
                  </a:rPr>
                  <a:t>Sikkert for miljøet. Godt for kroppen</a:t>
                </a:r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6C357E2-C265-4A09-8019-D3420258FF95}"/>
                  </a:ext>
                </a:extLst>
              </p:cNvPr>
              <p:cNvSpPr/>
              <p:nvPr/>
            </p:nvSpPr>
            <p:spPr>
              <a:xfrm>
                <a:off x="86709" y="2756683"/>
                <a:ext cx="2712709" cy="1877802"/>
              </a:xfrm>
              <a:prstGeom prst="rect">
                <a:avLst/>
              </a:prstGeom>
              <a:noFill/>
              <a:ln w="6350">
                <a:solidFill>
                  <a:srgbClr val="5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0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EBF5A-7F46-4559-AAA5-F18013E7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F5F5F"/>
                </a:solidFill>
              </a:rPr>
              <a:t>Hvordan målretter vi i praksis – 5 steps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35C8D5-F0EA-4E22-BC59-0154A7596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500" y="1849225"/>
            <a:ext cx="4874100" cy="2618400"/>
          </a:xfrm>
        </p:spPr>
        <p:txBody>
          <a:bodyPr/>
          <a:lstStyle/>
          <a:p>
            <a:r>
              <a:rPr lang="da-DK" dirty="0">
                <a:solidFill>
                  <a:srgbClr val="5F5F5F"/>
                </a:solidFill>
              </a:rPr>
              <a:t>Få opbakning i ledelsen </a:t>
            </a:r>
          </a:p>
          <a:p>
            <a:r>
              <a:rPr lang="da-DK" dirty="0">
                <a:solidFill>
                  <a:srgbClr val="5F5F5F"/>
                </a:solidFill>
              </a:rPr>
              <a:t>Brug data og viden om kunderne frem for </a:t>
            </a:r>
            <a:r>
              <a:rPr lang="da-DK" dirty="0" err="1">
                <a:solidFill>
                  <a:srgbClr val="5F5F5F"/>
                </a:solidFill>
              </a:rPr>
              <a:t>synsninger</a:t>
            </a:r>
            <a:r>
              <a:rPr lang="da-DK" dirty="0">
                <a:solidFill>
                  <a:srgbClr val="5F5F5F"/>
                </a:solidFill>
              </a:rPr>
              <a:t>, fx Kundekompasset</a:t>
            </a:r>
          </a:p>
          <a:p>
            <a:r>
              <a:rPr lang="da-DK" dirty="0">
                <a:solidFill>
                  <a:srgbClr val="5F5F5F"/>
                </a:solidFill>
              </a:rPr>
              <a:t>Brug </a:t>
            </a:r>
            <a:r>
              <a:rPr lang="da-DK" dirty="0" err="1">
                <a:solidFill>
                  <a:srgbClr val="5F5F5F"/>
                </a:solidFill>
              </a:rPr>
              <a:t>personaer</a:t>
            </a:r>
            <a:r>
              <a:rPr lang="da-DK" dirty="0">
                <a:solidFill>
                  <a:srgbClr val="5F5F5F"/>
                </a:solidFill>
              </a:rPr>
              <a:t>: lav beskrivelser af jeres kundesegmenter, giv dem ”kød og blod”</a:t>
            </a:r>
          </a:p>
          <a:p>
            <a:r>
              <a:rPr lang="da-DK" dirty="0">
                <a:solidFill>
                  <a:srgbClr val="5F5F5F"/>
                </a:solidFill>
              </a:rPr>
              <a:t>Vær modig: vælg hvem du vil kommunikere til – FØR kampagnen</a:t>
            </a:r>
          </a:p>
          <a:p>
            <a:r>
              <a:rPr lang="da-DK" dirty="0">
                <a:solidFill>
                  <a:srgbClr val="5F5F5F"/>
                </a:solidFill>
              </a:rPr>
              <a:t>Følg op og lær endnu mere om kunderne</a:t>
            </a:r>
          </a:p>
          <a:p>
            <a:endParaRPr lang="da-DK" dirty="0">
              <a:solidFill>
                <a:srgbClr val="5F5F5F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584ACA8-BBBC-4B3B-A5AC-1B13ECC02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15</a:t>
            </a:fld>
            <a:endParaRPr lang="da-DK"/>
          </a:p>
        </p:txBody>
      </p:sp>
      <p:pic>
        <p:nvPicPr>
          <p:cNvPr id="6" name="Billede 5" descr="Et billede, der indeholder sport, ketsjersport, person, atletik&#10;&#10;Automatisk genereret beskrivelse">
            <a:extLst>
              <a:ext uri="{FF2B5EF4-FFF2-40B4-BE49-F238E27FC236}">
                <a16:creationId xmlns:a16="http://schemas.microsoft.com/office/drawing/2014/main" id="{3F637B28-A55C-4EAD-9027-C4266D456A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940" y="1048710"/>
            <a:ext cx="3024000" cy="3024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861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71FF6-36AD-44A7-B3E7-B787B0B5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94711"/>
            <a:ext cx="5220300" cy="683100"/>
          </a:xfrm>
        </p:spPr>
        <p:txBody>
          <a:bodyPr/>
          <a:lstStyle/>
          <a:p>
            <a:r>
              <a:rPr lang="da-DK" dirty="0">
                <a:solidFill>
                  <a:srgbClr val="5F5F5F"/>
                </a:solidFill>
              </a:rPr>
              <a:t>Eksempel </a:t>
            </a:r>
            <a:r>
              <a:rPr lang="da-DK" dirty="0" err="1">
                <a:solidFill>
                  <a:srgbClr val="F4B183"/>
                </a:solidFill>
              </a:rPr>
              <a:t>personaer</a:t>
            </a:r>
            <a:endParaRPr lang="da-DK" dirty="0">
              <a:solidFill>
                <a:srgbClr val="F4B183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BB0224-C95A-48C6-83EE-FB5266366A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err="1">
                <a:solidFill>
                  <a:srgbClr val="5F5F5F"/>
                </a:solidFill>
              </a:rPr>
              <a:t>Personaer</a:t>
            </a:r>
            <a:r>
              <a:rPr lang="da-DK" dirty="0">
                <a:solidFill>
                  <a:srgbClr val="5F5F5F"/>
                </a:solidFill>
              </a:rPr>
              <a:t> bygger på data og faktisk viden – ikke </a:t>
            </a:r>
            <a:r>
              <a:rPr lang="da-DK" dirty="0" err="1">
                <a:solidFill>
                  <a:srgbClr val="5F5F5F"/>
                </a:solidFill>
              </a:rPr>
              <a:t>synsninger</a:t>
            </a:r>
            <a:endParaRPr lang="da-DK" dirty="0">
              <a:solidFill>
                <a:srgbClr val="5F5F5F"/>
              </a:solidFill>
            </a:endParaRPr>
          </a:p>
          <a:p>
            <a:r>
              <a:rPr lang="da-DK" dirty="0" err="1">
                <a:solidFill>
                  <a:srgbClr val="5F5F5F"/>
                </a:solidFill>
              </a:rPr>
              <a:t>Personaer</a:t>
            </a:r>
            <a:r>
              <a:rPr lang="da-DK" dirty="0">
                <a:solidFill>
                  <a:srgbClr val="5F5F5F"/>
                </a:solidFill>
              </a:rPr>
              <a:t> er ”kød og blod” </a:t>
            </a:r>
          </a:p>
          <a:p>
            <a:r>
              <a:rPr lang="da-DK" dirty="0" err="1">
                <a:solidFill>
                  <a:srgbClr val="5F5F5F"/>
                </a:solidFill>
              </a:rPr>
              <a:t>Personaer</a:t>
            </a:r>
            <a:r>
              <a:rPr lang="da-DK" dirty="0">
                <a:solidFill>
                  <a:srgbClr val="5F5F5F"/>
                </a:solidFill>
              </a:rPr>
              <a:t> er multifacetterede med værdier og hverdag, de er </a:t>
            </a:r>
            <a:r>
              <a:rPr lang="da-DK" u="sng" dirty="0">
                <a:solidFill>
                  <a:srgbClr val="5F5F5F"/>
                </a:solidFill>
              </a:rPr>
              <a:t>ikke</a:t>
            </a:r>
            <a:r>
              <a:rPr lang="da-DK" dirty="0">
                <a:solidFill>
                  <a:srgbClr val="5F5F5F"/>
                </a:solidFill>
              </a:rPr>
              <a:t> en papfigur</a:t>
            </a:r>
          </a:p>
          <a:p>
            <a:endParaRPr lang="da-DK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AF673BB-1257-4D59-B662-4947A40109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5"/>
          <a:stretch/>
        </p:blipFill>
        <p:spPr>
          <a:xfrm rot="5400000">
            <a:off x="5947521" y="2531948"/>
            <a:ext cx="2068430" cy="243096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FFB195C-5783-4F19-B910-C6B395DEC0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93216" y="367747"/>
            <a:ext cx="1977039" cy="24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1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3002100" cy="29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F5F5F"/>
                </a:solidFill>
              </a:rPr>
              <a:t>Kontakt</a:t>
            </a:r>
            <a:endParaRPr dirty="0">
              <a:solidFill>
                <a:srgbClr val="5F5F5F"/>
              </a:solidFill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E8E8E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Lorem ipsum congue</a:t>
              </a:r>
              <a:endParaRPr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5498079" y="598305"/>
            <a:ext cx="1068600" cy="1068600"/>
            <a:chOff x="2856662" y="854047"/>
            <a:chExt cx="1068600" cy="1068600"/>
          </a:xfrm>
        </p:grpSpPr>
        <p:sp>
          <p:nvSpPr>
            <p:cNvPr id="278" name="Google Shape;278;p25"/>
            <p:cNvSpPr/>
            <p:nvPr/>
          </p:nvSpPr>
          <p:spPr>
            <a:xfrm>
              <a:off x="2856662" y="854047"/>
              <a:ext cx="1068600" cy="1068600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Kunde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kompas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0" name="Google Shape;280;p25"/>
          <p:cNvGrpSpPr/>
          <p:nvPr/>
        </p:nvGrpSpPr>
        <p:grpSpPr>
          <a:xfrm>
            <a:off x="3877235" y="2588798"/>
            <a:ext cx="1068600" cy="1068600"/>
            <a:chOff x="2859873" y="853971"/>
            <a:chExt cx="1068600" cy="1068600"/>
          </a:xfrm>
        </p:grpSpPr>
        <p:sp>
          <p:nvSpPr>
            <p:cNvPr id="281" name="Google Shape;281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Kvalitets-ledelse / GDPR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284" name="Google Shape;284;p2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5" name="Google Shape;285;p2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Affald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Forsyning</a:t>
              </a:r>
            </a:p>
          </p:txBody>
        </p:sp>
      </p:grpSp>
      <p:grpSp>
        <p:nvGrpSpPr>
          <p:cNvPr id="19" name="Google Shape;277;p25">
            <a:extLst>
              <a:ext uri="{FF2B5EF4-FFF2-40B4-BE49-F238E27FC236}">
                <a16:creationId xmlns:a16="http://schemas.microsoft.com/office/drawing/2014/main" id="{5955341A-94B7-444A-A455-BD26FC8AB730}"/>
              </a:ext>
            </a:extLst>
          </p:cNvPr>
          <p:cNvGrpSpPr/>
          <p:nvPr/>
        </p:nvGrpSpPr>
        <p:grpSpPr>
          <a:xfrm>
            <a:off x="4258608" y="949407"/>
            <a:ext cx="1068600" cy="1068600"/>
            <a:chOff x="2859873" y="853971"/>
            <a:chExt cx="1068600" cy="1068600"/>
          </a:xfrm>
        </p:grpSpPr>
        <p:sp>
          <p:nvSpPr>
            <p:cNvPr id="20" name="Google Shape;278;p25">
              <a:extLst>
                <a:ext uri="{FF2B5EF4-FFF2-40B4-BE49-F238E27FC236}">
                  <a16:creationId xmlns:a16="http://schemas.microsoft.com/office/drawing/2014/main" id="{5DBEDBE1-41AE-46A0-B468-FD8D1D87CCEE}"/>
                </a:ext>
              </a:extLst>
            </p:cNvPr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" name="Google Shape;279;p25">
              <a:extLst>
                <a:ext uri="{FF2B5EF4-FFF2-40B4-BE49-F238E27FC236}">
                  <a16:creationId xmlns:a16="http://schemas.microsoft.com/office/drawing/2014/main" id="{E4B7C700-6CDF-4008-9BCC-4B4DCFF035C9}"/>
                </a:ext>
              </a:extLst>
            </p:cNvPr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Kommuni-kation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2" name="Google Shape;283;p25">
            <a:extLst>
              <a:ext uri="{FF2B5EF4-FFF2-40B4-BE49-F238E27FC236}">
                <a16:creationId xmlns:a16="http://schemas.microsoft.com/office/drawing/2014/main" id="{43F189B8-D7B4-4496-B7FC-8DCC820E4850}"/>
              </a:ext>
            </a:extLst>
          </p:cNvPr>
          <p:cNvGrpSpPr/>
          <p:nvPr/>
        </p:nvGrpSpPr>
        <p:grpSpPr>
          <a:xfrm>
            <a:off x="7024860" y="1317813"/>
            <a:ext cx="1068600" cy="1068600"/>
            <a:chOff x="5214448" y="3234278"/>
            <a:chExt cx="1068600" cy="1068600"/>
          </a:xfrm>
        </p:grpSpPr>
        <p:sp>
          <p:nvSpPr>
            <p:cNvPr id="23" name="Google Shape;284;p25">
              <a:extLst>
                <a:ext uri="{FF2B5EF4-FFF2-40B4-BE49-F238E27FC236}">
                  <a16:creationId xmlns:a16="http://schemas.microsoft.com/office/drawing/2014/main" id="{A9F4507F-2090-46C0-9EE3-3C914A604E2A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" name="Google Shape;285;p25">
              <a:extLst>
                <a:ext uri="{FF2B5EF4-FFF2-40B4-BE49-F238E27FC236}">
                  <a16:creationId xmlns:a16="http://schemas.microsoft.com/office/drawing/2014/main" id="{B54BF65E-7623-4C6B-982D-25BDABF76DE2}"/>
                </a:ext>
              </a:extLst>
            </p:cNvPr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Kunde service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5" name="Google Shape;283;p25">
            <a:extLst>
              <a:ext uri="{FF2B5EF4-FFF2-40B4-BE49-F238E27FC236}">
                <a16:creationId xmlns:a16="http://schemas.microsoft.com/office/drawing/2014/main" id="{6B273707-8DB6-4EBB-8408-60B7FE7CD4EC}"/>
              </a:ext>
            </a:extLst>
          </p:cNvPr>
          <p:cNvGrpSpPr/>
          <p:nvPr/>
        </p:nvGrpSpPr>
        <p:grpSpPr>
          <a:xfrm>
            <a:off x="5496913" y="3819732"/>
            <a:ext cx="1068600" cy="1068600"/>
            <a:chOff x="5214448" y="3234278"/>
            <a:chExt cx="1068600" cy="1068600"/>
          </a:xfrm>
        </p:grpSpPr>
        <p:sp>
          <p:nvSpPr>
            <p:cNvPr id="26" name="Google Shape;284;p25">
              <a:extLst>
                <a:ext uri="{FF2B5EF4-FFF2-40B4-BE49-F238E27FC236}">
                  <a16:creationId xmlns:a16="http://schemas.microsoft.com/office/drawing/2014/main" id="{6355B034-C870-4159-9BCE-98974EFE86FD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" name="Google Shape;285;p25">
              <a:extLst>
                <a:ext uri="{FF2B5EF4-FFF2-40B4-BE49-F238E27FC236}">
                  <a16:creationId xmlns:a16="http://schemas.microsoft.com/office/drawing/2014/main" id="{CC3009B2-EAEE-4056-A3B7-A72789E64435}"/>
                </a:ext>
              </a:extLst>
            </p:cNvPr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Strategi / Ledelse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3" name="Billede 2" descr="Et billede, der indeholder udendørs, person, græs, stående&#10;&#10;Automatisk genereret beskrivelse">
            <a:extLst>
              <a:ext uri="{FF2B5EF4-FFF2-40B4-BE49-F238E27FC236}">
                <a16:creationId xmlns:a16="http://schemas.microsoft.com/office/drawing/2014/main" id="{B251F001-7A3B-4FAF-9418-E536E682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100" y="1816182"/>
            <a:ext cx="1844965" cy="1796541"/>
          </a:xfrm>
          <a:prstGeom prst="ellipse">
            <a:avLst/>
          </a:prstGeom>
        </p:spPr>
      </p:pic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DA68A6D4-0E41-4E1B-AE0B-47061F17AA2A}"/>
              </a:ext>
            </a:extLst>
          </p:cNvPr>
          <p:cNvSpPr txBox="1">
            <a:spLocks/>
          </p:cNvSpPr>
          <p:nvPr/>
        </p:nvSpPr>
        <p:spPr>
          <a:xfrm>
            <a:off x="1069625" y="1958050"/>
            <a:ext cx="2586360" cy="2618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1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+45 3061 9223</a:t>
            </a:r>
          </a:p>
          <a:p>
            <a:r>
              <a:rPr lang="da-DK" sz="1100" dirty="0">
                <a:latin typeface="Poppins Light" panose="020B0604020202020204" charset="0"/>
                <a:cs typeface="Poppins Light" panose="020B0604020202020204" charset="0"/>
                <a:hlinkClick r:id="rId5"/>
              </a:rPr>
              <a:t>susanne@lehmann-pagh.dk</a:t>
            </a:r>
            <a:endParaRPr lang="da-DK" sz="1100" dirty="0">
              <a:latin typeface="Poppins Light" panose="020B0604020202020204" charset="0"/>
              <a:cs typeface="Poppins Light" panose="020B0604020202020204" charset="0"/>
            </a:endParaRPr>
          </a:p>
          <a:p>
            <a:endParaRPr lang="da-DK" sz="1100" dirty="0">
              <a:latin typeface="Poppins Light" panose="020B0604020202020204" charset="0"/>
              <a:cs typeface="Poppins Light" panose="020B0604020202020204" charset="0"/>
            </a:endParaRPr>
          </a:p>
          <a:p>
            <a:r>
              <a:rPr lang="da-DK" sz="1100" dirty="0">
                <a:latin typeface="Poppins Light" panose="020B0604020202020204" charset="0"/>
                <a:cs typeface="Poppins Light" panose="020B0604020202020204" charset="0"/>
                <a:hlinkClick r:id="rId6"/>
              </a:rPr>
              <a:t>https://lehmann-pagh.dk</a:t>
            </a:r>
            <a:r>
              <a:rPr lang="da-DK" sz="1100" dirty="0">
                <a:latin typeface="Poppins Light" panose="020B0604020202020204" charset="0"/>
                <a:cs typeface="Poppins Light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64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457199" y="1166125"/>
            <a:ext cx="5030817" cy="746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5F5F5F"/>
                </a:solidFill>
              </a:rPr>
              <a:t>Om </a:t>
            </a:r>
            <a:br>
              <a:rPr lang="da-DK" dirty="0">
                <a:solidFill>
                  <a:srgbClr val="5F5F5F"/>
                </a:solidFill>
              </a:rPr>
            </a:br>
            <a:r>
              <a:rPr lang="da-DK" dirty="0" err="1">
                <a:solidFill>
                  <a:srgbClr val="5F5F5F"/>
                </a:solidFill>
              </a:rPr>
              <a:t>Lehmann</a:t>
            </a:r>
            <a:r>
              <a:rPr lang="da-DK" dirty="0" err="1">
                <a:solidFill>
                  <a:srgbClr val="F4B183"/>
                </a:solidFill>
              </a:rPr>
              <a:t>|</a:t>
            </a:r>
            <a:r>
              <a:rPr lang="da-DK" dirty="0" err="1">
                <a:solidFill>
                  <a:srgbClr val="5F5F5F"/>
                </a:solidFill>
              </a:rPr>
              <a:t>Pagh</a:t>
            </a:r>
            <a:endParaRPr dirty="0">
              <a:solidFill>
                <a:srgbClr val="5F5F5F"/>
              </a:solidFill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4361713" y="1054632"/>
            <a:ext cx="3339000" cy="3339000"/>
            <a:chOff x="2902488" y="902232"/>
            <a:chExt cx="3339000" cy="3339000"/>
          </a:xfrm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E8E8E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123263" y="1816182"/>
            <a:ext cx="1815900" cy="1815900"/>
            <a:chOff x="3664038" y="1663782"/>
            <a:chExt cx="1815900" cy="1815900"/>
          </a:xfrm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Lorem ipsum congue</a:t>
              </a:r>
              <a:endParaRPr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5498079" y="598305"/>
            <a:ext cx="1068600" cy="1068600"/>
            <a:chOff x="2856662" y="854047"/>
            <a:chExt cx="1068600" cy="1068600"/>
          </a:xfrm>
        </p:grpSpPr>
        <p:sp>
          <p:nvSpPr>
            <p:cNvPr id="278" name="Google Shape;278;p25"/>
            <p:cNvSpPr/>
            <p:nvPr/>
          </p:nvSpPr>
          <p:spPr>
            <a:xfrm>
              <a:off x="2856662" y="854047"/>
              <a:ext cx="1068600" cy="1068600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Kunde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kompas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0" name="Google Shape;280;p25"/>
          <p:cNvGrpSpPr/>
          <p:nvPr/>
        </p:nvGrpSpPr>
        <p:grpSpPr>
          <a:xfrm>
            <a:off x="3877235" y="2588798"/>
            <a:ext cx="1068600" cy="1068600"/>
            <a:chOff x="2859873" y="853971"/>
            <a:chExt cx="1068600" cy="1068600"/>
          </a:xfrm>
        </p:grpSpPr>
        <p:sp>
          <p:nvSpPr>
            <p:cNvPr id="281" name="Google Shape;281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2" name="Google Shape;282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Kvalitets-ledelse / GDPR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6939268" y="3031413"/>
            <a:ext cx="1068600" cy="1068600"/>
            <a:chOff x="5214448" y="3234278"/>
            <a:chExt cx="1068600" cy="1068600"/>
          </a:xfrm>
        </p:grpSpPr>
        <p:sp>
          <p:nvSpPr>
            <p:cNvPr id="284" name="Google Shape;284;p2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85" name="Google Shape;285;p25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Forsyning</a:t>
              </a:r>
            </a:p>
            <a:p>
              <a:pPr algn="ctr">
                <a:lnSpc>
                  <a:spcPct val="115000"/>
                </a:lnSpc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Affald</a:t>
              </a:r>
            </a:p>
          </p:txBody>
        </p:sp>
      </p:grpSp>
      <p:grpSp>
        <p:nvGrpSpPr>
          <p:cNvPr id="19" name="Google Shape;277;p25">
            <a:extLst>
              <a:ext uri="{FF2B5EF4-FFF2-40B4-BE49-F238E27FC236}">
                <a16:creationId xmlns:a16="http://schemas.microsoft.com/office/drawing/2014/main" id="{5955341A-94B7-444A-A455-BD26FC8AB730}"/>
              </a:ext>
            </a:extLst>
          </p:cNvPr>
          <p:cNvGrpSpPr/>
          <p:nvPr/>
        </p:nvGrpSpPr>
        <p:grpSpPr>
          <a:xfrm>
            <a:off x="4258608" y="949407"/>
            <a:ext cx="1068600" cy="1068600"/>
            <a:chOff x="2859873" y="853971"/>
            <a:chExt cx="1068600" cy="1068600"/>
          </a:xfrm>
        </p:grpSpPr>
        <p:sp>
          <p:nvSpPr>
            <p:cNvPr id="20" name="Google Shape;278;p25">
              <a:extLst>
                <a:ext uri="{FF2B5EF4-FFF2-40B4-BE49-F238E27FC236}">
                  <a16:creationId xmlns:a16="http://schemas.microsoft.com/office/drawing/2014/main" id="{5DBEDBE1-41AE-46A0-B468-FD8D1D87CCEE}"/>
                </a:ext>
              </a:extLst>
            </p:cNvPr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" name="Google Shape;279;p25">
              <a:extLst>
                <a:ext uri="{FF2B5EF4-FFF2-40B4-BE49-F238E27FC236}">
                  <a16:creationId xmlns:a16="http://schemas.microsoft.com/office/drawing/2014/main" id="{E4B7C700-6CDF-4008-9BCC-4B4DCFF035C9}"/>
                </a:ext>
              </a:extLst>
            </p:cNvPr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Kommuni-kation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2" name="Google Shape;283;p25">
            <a:extLst>
              <a:ext uri="{FF2B5EF4-FFF2-40B4-BE49-F238E27FC236}">
                <a16:creationId xmlns:a16="http://schemas.microsoft.com/office/drawing/2014/main" id="{43F189B8-D7B4-4496-B7FC-8DCC820E4850}"/>
              </a:ext>
            </a:extLst>
          </p:cNvPr>
          <p:cNvGrpSpPr/>
          <p:nvPr/>
        </p:nvGrpSpPr>
        <p:grpSpPr>
          <a:xfrm>
            <a:off x="7024860" y="1317813"/>
            <a:ext cx="1068600" cy="1068600"/>
            <a:chOff x="5214448" y="3234278"/>
            <a:chExt cx="1068600" cy="1068600"/>
          </a:xfrm>
        </p:grpSpPr>
        <p:sp>
          <p:nvSpPr>
            <p:cNvPr id="23" name="Google Shape;284;p25">
              <a:extLst>
                <a:ext uri="{FF2B5EF4-FFF2-40B4-BE49-F238E27FC236}">
                  <a16:creationId xmlns:a16="http://schemas.microsoft.com/office/drawing/2014/main" id="{A9F4507F-2090-46C0-9EE3-3C914A604E2A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" name="Google Shape;285;p25">
              <a:extLst>
                <a:ext uri="{FF2B5EF4-FFF2-40B4-BE49-F238E27FC236}">
                  <a16:creationId xmlns:a16="http://schemas.microsoft.com/office/drawing/2014/main" id="{B54BF65E-7623-4C6B-982D-25BDABF76DE2}"/>
                </a:ext>
              </a:extLst>
            </p:cNvPr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Kunde service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5" name="Google Shape;283;p25">
            <a:extLst>
              <a:ext uri="{FF2B5EF4-FFF2-40B4-BE49-F238E27FC236}">
                <a16:creationId xmlns:a16="http://schemas.microsoft.com/office/drawing/2014/main" id="{6B273707-8DB6-4EBB-8408-60B7FE7CD4EC}"/>
              </a:ext>
            </a:extLst>
          </p:cNvPr>
          <p:cNvGrpSpPr/>
          <p:nvPr/>
        </p:nvGrpSpPr>
        <p:grpSpPr>
          <a:xfrm>
            <a:off x="5496913" y="3819732"/>
            <a:ext cx="1068600" cy="1068600"/>
            <a:chOff x="5214448" y="3234278"/>
            <a:chExt cx="1068600" cy="1068600"/>
          </a:xfrm>
        </p:grpSpPr>
        <p:sp>
          <p:nvSpPr>
            <p:cNvPr id="26" name="Google Shape;284;p25">
              <a:extLst>
                <a:ext uri="{FF2B5EF4-FFF2-40B4-BE49-F238E27FC236}">
                  <a16:creationId xmlns:a16="http://schemas.microsoft.com/office/drawing/2014/main" id="{6355B034-C870-4159-9BCE-98974EFE86FD}"/>
                </a:ext>
              </a:extLst>
            </p:cNvPr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" name="Google Shape;285;p25">
              <a:extLst>
                <a:ext uri="{FF2B5EF4-FFF2-40B4-BE49-F238E27FC236}">
                  <a16:creationId xmlns:a16="http://schemas.microsoft.com/office/drawing/2014/main" id="{CC3009B2-EAEE-4056-A3B7-A72789E64435}"/>
                </a:ext>
              </a:extLst>
            </p:cNvPr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Strategi / Ledelse</a:t>
              </a:r>
              <a:endParaRPr sz="8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3" name="Billede 2" descr="Et billede, der indeholder udendørs, person, græs, stående&#10;&#10;Automatisk genereret beskrivelse">
            <a:extLst>
              <a:ext uri="{FF2B5EF4-FFF2-40B4-BE49-F238E27FC236}">
                <a16:creationId xmlns:a16="http://schemas.microsoft.com/office/drawing/2014/main" id="{B251F001-7A3B-4FAF-9418-E536E682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100" y="1816182"/>
            <a:ext cx="1844965" cy="1796541"/>
          </a:xfrm>
          <a:prstGeom prst="ellipse">
            <a:avLst/>
          </a:prstGeom>
        </p:spPr>
      </p:pic>
      <p:sp>
        <p:nvSpPr>
          <p:cNvPr id="33" name="Pladsholder til indhold 3">
            <a:extLst>
              <a:ext uri="{FF2B5EF4-FFF2-40B4-BE49-F238E27FC236}">
                <a16:creationId xmlns:a16="http://schemas.microsoft.com/office/drawing/2014/main" id="{AC34A880-A0A3-455A-9395-92D93F2FF25B}"/>
              </a:ext>
            </a:extLst>
          </p:cNvPr>
          <p:cNvSpPr txBox="1">
            <a:spLocks/>
          </p:cNvSpPr>
          <p:nvPr/>
        </p:nvSpPr>
        <p:spPr>
          <a:xfrm>
            <a:off x="465387" y="2358322"/>
            <a:ext cx="2561348" cy="26184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a-DK" sz="80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HVEM ER </a:t>
            </a:r>
            <a:r>
              <a:rPr lang="da-DK" sz="800" b="1" dirty="0" err="1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Lehmann|Pagh</a:t>
            </a:r>
            <a:r>
              <a:rPr lang="da-DK" sz="80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?</a:t>
            </a:r>
            <a:endParaRPr lang="da-DK" sz="80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pPr marL="457200" indent="-317500">
              <a:lnSpc>
                <a:spcPct val="87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Poppins Light"/>
              <a:buChar char="￮"/>
            </a:pPr>
            <a:r>
              <a:rPr lang="da-DK" sz="800" dirty="0">
                <a:solidFill>
                  <a:schemeClr val="dk1"/>
                </a:solidFill>
                <a:latin typeface="Poppins Light" panose="020B0604020202020204" charset="0"/>
                <a:cs typeface="Poppins Light" panose="020B0604020202020204" charset="0"/>
                <a:sym typeface="Poppins Light"/>
              </a:rPr>
              <a:t>Etableret 2020</a:t>
            </a:r>
          </a:p>
          <a:p>
            <a:pPr marL="457200" indent="-317500">
              <a:lnSpc>
                <a:spcPct val="87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Poppins Light"/>
              <a:buChar char="￮"/>
            </a:pPr>
            <a:r>
              <a:rPr lang="da-DK" sz="800" dirty="0">
                <a:solidFill>
                  <a:schemeClr val="dk1"/>
                </a:solidFill>
                <a:latin typeface="Poppins Light" panose="020B0604020202020204" charset="0"/>
                <a:cs typeface="Poppins Light" panose="020B0604020202020204" charset="0"/>
                <a:sym typeface="Poppins Light"/>
              </a:rPr>
              <a:t>Fokus på forsyning, affald og energi</a:t>
            </a:r>
          </a:p>
          <a:p>
            <a:pPr marL="457200" indent="-317500">
              <a:lnSpc>
                <a:spcPct val="87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Poppins Light"/>
              <a:buChar char="￮"/>
            </a:pPr>
            <a:r>
              <a:rPr lang="da-DK" sz="800" dirty="0">
                <a:solidFill>
                  <a:schemeClr val="dk1"/>
                </a:solidFill>
                <a:latin typeface="Poppins Light" panose="020B0604020202020204" charset="0"/>
                <a:cs typeface="Poppins Light" panose="020B0604020202020204" charset="0"/>
                <a:sym typeface="Poppins Light"/>
              </a:rPr>
              <a:t>For eksempel:</a:t>
            </a:r>
          </a:p>
          <a:p>
            <a:pPr marL="457200" indent="-317500">
              <a:lnSpc>
                <a:spcPct val="87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Poppins Light"/>
              <a:buChar char="￮"/>
            </a:pPr>
            <a:r>
              <a:rPr lang="da-DK" sz="800" dirty="0">
                <a:solidFill>
                  <a:schemeClr val="dk1"/>
                </a:solidFill>
                <a:latin typeface="Poppins Light" panose="020B0604020202020204" charset="0"/>
                <a:cs typeface="Poppins Light" panose="020B0604020202020204" charset="0"/>
                <a:sym typeface="Poppins Light"/>
              </a:rPr>
              <a:t>Kommunikations- og kundeanalyser</a:t>
            </a:r>
          </a:p>
          <a:p>
            <a:pPr marL="457200" indent="-317500">
              <a:lnSpc>
                <a:spcPct val="87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Poppins Light"/>
              <a:buChar char="￮"/>
            </a:pPr>
            <a:r>
              <a:rPr lang="da-DK" sz="800" dirty="0">
                <a:solidFill>
                  <a:schemeClr val="dk1"/>
                </a:solidFill>
                <a:latin typeface="Poppins Light" panose="020B0604020202020204" charset="0"/>
                <a:cs typeface="Poppins Light" panose="020B0604020202020204" charset="0"/>
                <a:sym typeface="Poppins Light"/>
              </a:rPr>
              <a:t>Kommunikationsstrategi</a:t>
            </a:r>
          </a:p>
          <a:p>
            <a:pPr marL="457200" indent="-317500">
              <a:lnSpc>
                <a:spcPct val="87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Poppins Light"/>
              <a:buChar char="￮"/>
            </a:pPr>
            <a:r>
              <a:rPr lang="da-DK" sz="800" dirty="0">
                <a:solidFill>
                  <a:schemeClr val="dk1"/>
                </a:solidFill>
                <a:latin typeface="Poppins Light" panose="020B0604020202020204" charset="0"/>
                <a:cs typeface="Poppins Light" panose="020B0604020202020204" charset="0"/>
                <a:sym typeface="Poppins Light"/>
              </a:rPr>
              <a:t>Affaldsplaner, udrulning af nye løsninger</a:t>
            </a:r>
          </a:p>
          <a:p>
            <a:pPr marL="457200" indent="-317500">
              <a:lnSpc>
                <a:spcPct val="87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Poppins Light"/>
              <a:buChar char="￮"/>
            </a:pPr>
            <a:endParaRPr lang="da-DK" sz="800" dirty="0">
              <a:solidFill>
                <a:schemeClr val="dk1"/>
              </a:solidFill>
              <a:latin typeface="Poppins Light" panose="020B0604020202020204" charset="0"/>
              <a:cs typeface="Poppins Light" panose="020B0604020202020204" charset="0"/>
              <a:sym typeface="Poppins Light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da-DK" sz="165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da-DK" sz="165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da-DK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38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2D1EF-19E8-433D-8615-2FCB5DFC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F5F5F"/>
                </a:solidFill>
              </a:rPr>
              <a:t>Om </a:t>
            </a:r>
            <a:r>
              <a:rPr lang="da-DK" dirty="0" err="1">
                <a:solidFill>
                  <a:srgbClr val="5F5F5F"/>
                </a:solidFill>
              </a:rPr>
              <a:t>Lehmann</a:t>
            </a:r>
            <a:r>
              <a:rPr lang="da-DK" dirty="0" err="1">
                <a:solidFill>
                  <a:srgbClr val="F4B183"/>
                </a:solidFill>
              </a:rPr>
              <a:t>|</a:t>
            </a:r>
            <a:r>
              <a:rPr lang="da-DK" dirty="0" err="1">
                <a:solidFill>
                  <a:srgbClr val="5F5F5F"/>
                </a:solidFill>
              </a:rPr>
              <a:t>Pagh</a:t>
            </a:r>
            <a:endParaRPr lang="da-DK" dirty="0">
              <a:solidFill>
                <a:srgbClr val="5F5F5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B2B653-DF03-4E6E-ADD4-0D34994F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700" y="1985076"/>
            <a:ext cx="2236800" cy="26184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a-DK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a-DK" sz="320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MISSION - VISION</a:t>
            </a:r>
            <a:endParaRPr lang="da-DK" sz="320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32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At flytte holdninger og adfærd hos kunder og deres kunder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32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At jeres medarbejdere lykkes med mere, end de tror muligt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a-DK" sz="32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 </a:t>
            </a:r>
            <a:r>
              <a:rPr lang="da-DK" sz="320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VÆRDIER</a:t>
            </a:r>
            <a:endParaRPr lang="da-DK" sz="320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320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Sympati:</a:t>
            </a:r>
            <a:r>
              <a:rPr lang="da-DK" sz="32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 Der skal være sympati med samarbejdspartnere og kunder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320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Fødder og næse i samme retning: </a:t>
            </a:r>
            <a:r>
              <a:rPr lang="da-DK" sz="32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Vi skal være enige om mål og midler. Vi siger, hvad vi gør, og gør, hvad vi siger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a-DK" sz="32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 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7B512B-6C9C-48D6-82E2-95DF3DD5AD7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90538" y="1985076"/>
            <a:ext cx="2236800" cy="26184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a-DK" sz="165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HVEM ER </a:t>
            </a:r>
            <a:r>
              <a:rPr lang="da-DK" sz="1650" b="1" dirty="0" err="1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Lehmann|Pagh</a:t>
            </a:r>
            <a:r>
              <a:rPr lang="da-DK" sz="165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?</a:t>
            </a:r>
            <a:endParaRPr lang="da-DK" sz="165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165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+18 års erfaring som leder i stabs- og driftsfunktioner i privat og offentlig virksomhed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165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+12 års erfaring fra energi og forsyning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165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Fokus på ledelse, </a:t>
            </a:r>
            <a:r>
              <a:rPr lang="da-DK" sz="1650" dirty="0" err="1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kommuni-kation</a:t>
            </a:r>
            <a:r>
              <a:rPr lang="da-DK" sz="165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 og kundeservice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165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Erfaring med kvalitetsledelse og GDPR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a-DK" sz="165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MMD – Master i Management Development fra CBS og HD i Afsætning samt Regnskab 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da-DK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Google Shape;228;p21">
            <a:extLst>
              <a:ext uri="{FF2B5EF4-FFF2-40B4-BE49-F238E27FC236}">
                <a16:creationId xmlns:a16="http://schemas.microsoft.com/office/drawing/2014/main" id="{C81A738E-CE57-485C-80AF-CBFE1E00569C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8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2CE0BD6-216E-4CB0-A13C-6EA5748728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mtClean="0"/>
              <a:t>4</a:t>
            </a:fld>
            <a:endParaRPr lang="da-DK"/>
          </a:p>
        </p:txBody>
      </p:sp>
      <p:sp>
        <p:nvSpPr>
          <p:cNvPr id="3" name="Google Shape;167;p16">
            <a:extLst>
              <a:ext uri="{FF2B5EF4-FFF2-40B4-BE49-F238E27FC236}">
                <a16:creationId xmlns:a16="http://schemas.microsoft.com/office/drawing/2014/main" id="{90E78BEF-802F-4258-B171-2413F1D94474}"/>
              </a:ext>
            </a:extLst>
          </p:cNvPr>
          <p:cNvSpPr txBox="1">
            <a:spLocks/>
          </p:cNvSpPr>
          <p:nvPr/>
        </p:nvSpPr>
        <p:spPr>
          <a:xfrm>
            <a:off x="2351788" y="1180487"/>
            <a:ext cx="4608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da-DK" sz="9600" dirty="0"/>
              <a:t>?</a:t>
            </a:r>
          </a:p>
        </p:txBody>
      </p:sp>
      <p:sp>
        <p:nvSpPr>
          <p:cNvPr id="4" name="Google Shape;168;p16">
            <a:extLst>
              <a:ext uri="{FF2B5EF4-FFF2-40B4-BE49-F238E27FC236}">
                <a16:creationId xmlns:a16="http://schemas.microsoft.com/office/drawing/2014/main" id="{4C83E02F-E8C3-45BA-8501-7D707FA3A22E}"/>
              </a:ext>
            </a:extLst>
          </p:cNvPr>
          <p:cNvSpPr txBox="1">
            <a:spLocks/>
          </p:cNvSpPr>
          <p:nvPr/>
        </p:nvSpPr>
        <p:spPr>
          <a:xfrm>
            <a:off x="2351800" y="2265877"/>
            <a:ext cx="4608000" cy="17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Font typeface="Poppins Light"/>
              <a:buNone/>
            </a:pP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1 </a:t>
            </a:r>
            <a:r>
              <a:rPr lang="en-US" b="1" dirty="0" err="1">
                <a:latin typeface="Poppins"/>
                <a:ea typeface="Poppins"/>
                <a:cs typeface="Poppins"/>
                <a:sym typeface="Poppins"/>
              </a:rPr>
              <a:t>spørgsmål</a:t>
            </a: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da-DK" dirty="0"/>
              <a:t>Hvorfor efterspørger jeres kunder  blødgøring af vandet?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da-DK" sz="1200" i="1" dirty="0"/>
              <a:t>(eller gør de det?)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</p:txBody>
      </p:sp>
      <p:sp>
        <p:nvSpPr>
          <p:cNvPr id="5" name="Google Shape;170;p16">
            <a:extLst>
              <a:ext uri="{FF2B5EF4-FFF2-40B4-BE49-F238E27FC236}">
                <a16:creationId xmlns:a16="http://schemas.microsoft.com/office/drawing/2014/main" id="{8B750605-41CB-4952-AAF7-3F83826E79FD}"/>
              </a:ext>
            </a:extLst>
          </p:cNvPr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45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194950" y="376350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dirty="0">
                <a:solidFill>
                  <a:srgbClr val="FFFFFF"/>
                </a:solidFill>
              </a:rPr>
              <a:t>Kvinde</a:t>
            </a:r>
            <a:br>
              <a:rPr lang="da-DK" sz="2800" dirty="0">
                <a:solidFill>
                  <a:srgbClr val="FFFFFF"/>
                </a:solidFill>
              </a:rPr>
            </a:br>
            <a:r>
              <a:rPr lang="da-DK" sz="2800" dirty="0">
                <a:solidFill>
                  <a:srgbClr val="FFFFFF"/>
                </a:solidFill>
              </a:rPr>
              <a:t>50’erne</a:t>
            </a:r>
            <a:br>
              <a:rPr lang="da-DK" sz="2800" dirty="0">
                <a:solidFill>
                  <a:srgbClr val="FFFFFF"/>
                </a:solidFill>
              </a:rPr>
            </a:br>
            <a:r>
              <a:rPr lang="da-DK" sz="2800" dirty="0">
                <a:solidFill>
                  <a:srgbClr val="FFFFFF"/>
                </a:solidFill>
              </a:rPr>
              <a:t>Bor i hus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4294967295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sldNum" idx="4294967295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pic>
        <p:nvPicPr>
          <p:cNvPr id="5" name="Picture 4" descr="Fault line cake sprinkle technique ">
            <a:extLst>
              <a:ext uri="{FF2B5EF4-FFF2-40B4-BE49-F238E27FC236}">
                <a16:creationId xmlns:a16="http://schemas.microsoft.com/office/drawing/2014/main" id="{54320038-4F5E-49F0-9104-0B8105FA5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9809" y="-51936"/>
            <a:ext cx="2514170" cy="18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E88FFEF-02AD-4FDE-AF1D-18025FFD3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49288" y="1766001"/>
            <a:ext cx="1962152" cy="1471614"/>
          </a:xfrm>
          <a:prstGeom prst="rect">
            <a:avLst/>
          </a:prstGeom>
        </p:spPr>
      </p:pic>
      <p:pic>
        <p:nvPicPr>
          <p:cNvPr id="7" name="Billede 6" descr="Et billede, der indeholder himmel, udendørs, vand, natur&#10;&#10;Automatisk genereret beskrivelse">
            <a:extLst>
              <a:ext uri="{FF2B5EF4-FFF2-40B4-BE49-F238E27FC236}">
                <a16:creationId xmlns:a16="http://schemas.microsoft.com/office/drawing/2014/main" id="{6AB1BB8C-F849-4119-878E-D1725CD33A2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834" y="1585879"/>
            <a:ext cx="2407920" cy="1805940"/>
          </a:xfrm>
          <a:prstGeom prst="rect">
            <a:avLst/>
          </a:prstGeom>
        </p:spPr>
      </p:pic>
      <p:pic>
        <p:nvPicPr>
          <p:cNvPr id="9" name="Billede 8" descr="Et billede, der indeholder plade, mad, bord, indendørs&#10;&#10;Automatisk genereret beskrivelse">
            <a:extLst>
              <a:ext uri="{FF2B5EF4-FFF2-40B4-BE49-F238E27FC236}">
                <a16:creationId xmlns:a16="http://schemas.microsoft.com/office/drawing/2014/main" id="{B5AD2EB1-F402-4C7F-ABA4-3A73280D48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29" y="-80985"/>
            <a:ext cx="2643253" cy="1744001"/>
          </a:xfrm>
          <a:prstGeom prst="rect">
            <a:avLst/>
          </a:prstGeom>
        </p:spPr>
      </p:pic>
      <p:pic>
        <p:nvPicPr>
          <p:cNvPr id="10" name="Billede 9" descr="Et billede, der indeholder person, indendørs, baby, smilende&#10;&#10;Automatisk genereret beskrivelse">
            <a:extLst>
              <a:ext uri="{FF2B5EF4-FFF2-40B4-BE49-F238E27FC236}">
                <a16:creationId xmlns:a16="http://schemas.microsoft.com/office/drawing/2014/main" id="{613815BE-5473-4C80-8A09-B30199152A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531" y="3289618"/>
            <a:ext cx="2676281" cy="1853882"/>
          </a:xfrm>
          <a:prstGeom prst="rect">
            <a:avLst/>
          </a:prstGeom>
        </p:spPr>
      </p:pic>
      <p:pic>
        <p:nvPicPr>
          <p:cNvPr id="11" name="Picture 6" descr="Camping - Den største camping guide til campingferie i Danmark">
            <a:extLst>
              <a:ext uri="{FF2B5EF4-FFF2-40B4-BE49-F238E27FC236}">
                <a16:creationId xmlns:a16="http://schemas.microsoft.com/office/drawing/2014/main" id="{67872E0E-7323-4BCE-A065-B4ADF01FD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76" y="1383776"/>
            <a:ext cx="3360421" cy="20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 descr="Et billede, der indeholder græs, træ, udendørs, himmel&#10;&#10;Automatisk genereret beskrivelse">
            <a:extLst>
              <a:ext uri="{FF2B5EF4-FFF2-40B4-BE49-F238E27FC236}">
                <a16:creationId xmlns:a16="http://schemas.microsoft.com/office/drawing/2014/main" id="{E9A7752B-7DDA-4F55-8CDA-D1FA3C45E4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579" y="3479767"/>
            <a:ext cx="4271400" cy="1575785"/>
          </a:xfrm>
          <a:prstGeom prst="rect">
            <a:avLst/>
          </a:prstGeom>
        </p:spPr>
      </p:pic>
      <p:pic>
        <p:nvPicPr>
          <p:cNvPr id="3" name="Billede 2" descr="Et billede, der indeholder bil, enhed, kontrolpanel, hjul&#10;&#10;Automatisk genereret beskrivelse">
            <a:extLst>
              <a:ext uri="{FF2B5EF4-FFF2-40B4-BE49-F238E27FC236}">
                <a16:creationId xmlns:a16="http://schemas.microsoft.com/office/drawing/2014/main" id="{D39C78C5-9932-4261-B981-DFC8C35E44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25" y="3127777"/>
            <a:ext cx="2258986" cy="150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2092625" y="2471728"/>
            <a:ext cx="4958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5F5F5F"/>
                </a:solidFill>
              </a:rPr>
              <a:t>Mennesker er forskellige</a:t>
            </a:r>
            <a:endParaRPr sz="4400" dirty="0">
              <a:solidFill>
                <a:srgbClr val="5F5F5F"/>
              </a:solidFill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4294967295"/>
          </p:nvPr>
        </p:nvSpPr>
        <p:spPr>
          <a:xfrm>
            <a:off x="832624" y="3443146"/>
            <a:ext cx="791736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5F5F5F"/>
                </a:solidFill>
              </a:rPr>
              <a:t>Derfor skal kommunikationen også være forskellig*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a-DK" sz="1400" i="1" dirty="0">
                <a:solidFill>
                  <a:srgbClr val="F4B183"/>
                </a:solidFill>
              </a:rPr>
              <a:t>*: For at behandle kunder ens, må vi behandle dem forskelligt</a:t>
            </a:r>
            <a:endParaRPr sz="1400" i="1" dirty="0">
              <a:solidFill>
                <a:srgbClr val="F4B183"/>
              </a:solidFill>
            </a:endParaRPr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475218" y="2281300"/>
            <a:ext cx="714809" cy="714768"/>
            <a:chOff x="576250" y="4319400"/>
            <a:chExt cx="442075" cy="442050"/>
          </a:xfrm>
          <a:solidFill>
            <a:srgbClr val="F4B183"/>
          </a:solidFill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F4B183"/>
            </a:solidFill>
            <a:ln w="12175" cap="rnd" cmpd="sng">
              <a:solidFill>
                <a:srgbClr val="F4B1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grpFill/>
            <a:ln w="12175" cap="rnd" cmpd="sng">
              <a:solidFill>
                <a:srgbClr val="F4B1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grpFill/>
            <a:ln w="12175" cap="rnd" cmpd="sng">
              <a:solidFill>
                <a:srgbClr val="F4B1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grpFill/>
            <a:ln w="12175" cap="rnd" cmpd="sng">
              <a:solidFill>
                <a:srgbClr val="F4B1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475" y="713906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F4B183"/>
          </a:solidFill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7276496" y="1889307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4B1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7115039" y="1342448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4B1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0"/>
              </a:schemeClr>
            </a:gs>
            <a:gs pos="0">
              <a:srgbClr val="F4B183">
                <a:alpha val="50000"/>
              </a:srgbClr>
            </a:gs>
            <a:gs pos="100000">
              <a:srgbClr val="FF99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A2002-56FB-4933-8DC8-B18479BA0AD9}"/>
              </a:ext>
            </a:extLst>
          </p:cNvPr>
          <p:cNvSpPr txBox="1">
            <a:spLocks/>
          </p:cNvSpPr>
          <p:nvPr/>
        </p:nvSpPr>
        <p:spPr>
          <a:xfrm>
            <a:off x="1961850" y="1888650"/>
            <a:ext cx="5220300" cy="6831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da-DK" sz="3600" b="1" dirty="0">
                <a:solidFill>
                  <a:srgbClr val="5F5F5F"/>
                </a:solidFill>
                <a:latin typeface="Poppins" panose="020B0604020202020204" charset="0"/>
                <a:cs typeface="Poppins" panose="020B0604020202020204" charset="0"/>
              </a:rPr>
              <a:t>Målrettet kommunikation </a:t>
            </a:r>
          </a:p>
          <a:p>
            <a:pPr algn="ctr"/>
            <a:r>
              <a:rPr lang="da-DK" sz="1800" b="1" dirty="0">
                <a:solidFill>
                  <a:srgbClr val="5F5F5F"/>
                </a:solidFill>
                <a:latin typeface="Poppins" panose="020B0604020202020204" charset="0"/>
                <a:cs typeface="Poppins" panose="020B0604020202020204" charset="0"/>
              </a:rPr>
              <a:t>Baseret på viden – uden </a:t>
            </a:r>
            <a:r>
              <a:rPr lang="da-DK" sz="1800" b="1" dirty="0" err="1">
                <a:solidFill>
                  <a:srgbClr val="5F5F5F"/>
                </a:solidFill>
                <a:latin typeface="Poppins" panose="020B0604020202020204" charset="0"/>
                <a:cs typeface="Poppins" panose="020B0604020202020204" charset="0"/>
              </a:rPr>
              <a:t>synsninger</a:t>
            </a:r>
            <a:endParaRPr lang="da-DK" sz="1800" b="1" dirty="0">
              <a:solidFill>
                <a:srgbClr val="5F5F5F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3" name="Google Shape;550;p39">
            <a:extLst>
              <a:ext uri="{FF2B5EF4-FFF2-40B4-BE49-F238E27FC236}">
                <a16:creationId xmlns:a16="http://schemas.microsoft.com/office/drawing/2014/main" id="{C2F61AA7-C8F3-4954-9BBA-37DFA5683303}"/>
              </a:ext>
            </a:extLst>
          </p:cNvPr>
          <p:cNvGrpSpPr/>
          <p:nvPr/>
        </p:nvGrpSpPr>
        <p:grpSpPr>
          <a:xfrm>
            <a:off x="4114802" y="3575284"/>
            <a:ext cx="1065479" cy="1109572"/>
            <a:chOff x="5961125" y="1623900"/>
            <a:chExt cx="427450" cy="448175"/>
          </a:xfrm>
        </p:grpSpPr>
        <p:sp>
          <p:nvSpPr>
            <p:cNvPr id="4" name="Google Shape;551;p39">
              <a:extLst>
                <a:ext uri="{FF2B5EF4-FFF2-40B4-BE49-F238E27FC236}">
                  <a16:creationId xmlns:a16="http://schemas.microsoft.com/office/drawing/2014/main" id="{0879DB94-3E74-4A0C-A514-656D416B8298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52;p39">
              <a:extLst>
                <a:ext uri="{FF2B5EF4-FFF2-40B4-BE49-F238E27FC236}">
                  <a16:creationId xmlns:a16="http://schemas.microsoft.com/office/drawing/2014/main" id="{0C9F64BF-AE29-4D26-8CCC-9376A7A4924D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53;p39">
              <a:extLst>
                <a:ext uri="{FF2B5EF4-FFF2-40B4-BE49-F238E27FC236}">
                  <a16:creationId xmlns:a16="http://schemas.microsoft.com/office/drawing/2014/main" id="{5DBA5FDF-6ABD-45F4-A546-B65676FA5CB5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4;p39">
              <a:extLst>
                <a:ext uri="{FF2B5EF4-FFF2-40B4-BE49-F238E27FC236}">
                  <a16:creationId xmlns:a16="http://schemas.microsoft.com/office/drawing/2014/main" id="{0935FEC7-BDCD-44BF-9A97-764014F37F10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5;p39">
              <a:extLst>
                <a:ext uri="{FF2B5EF4-FFF2-40B4-BE49-F238E27FC236}">
                  <a16:creationId xmlns:a16="http://schemas.microsoft.com/office/drawing/2014/main" id="{E4E1AFBF-D8D3-43A1-93C2-7EABC3334A6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6;p39">
              <a:extLst>
                <a:ext uri="{FF2B5EF4-FFF2-40B4-BE49-F238E27FC236}">
                  <a16:creationId xmlns:a16="http://schemas.microsoft.com/office/drawing/2014/main" id="{9EB25713-C724-425C-97EF-B1DCC6123325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7;p39">
              <a:extLst>
                <a:ext uri="{FF2B5EF4-FFF2-40B4-BE49-F238E27FC236}">
                  <a16:creationId xmlns:a16="http://schemas.microsoft.com/office/drawing/2014/main" id="{45D45D20-7558-4F7E-A33B-2607839E023E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54;p39">
            <a:extLst>
              <a:ext uri="{FF2B5EF4-FFF2-40B4-BE49-F238E27FC236}">
                <a16:creationId xmlns:a16="http://schemas.microsoft.com/office/drawing/2014/main" id="{DB2201C8-048C-4358-B9B9-8A1DBE403EEE}"/>
              </a:ext>
            </a:extLst>
          </p:cNvPr>
          <p:cNvGrpSpPr/>
          <p:nvPr/>
        </p:nvGrpSpPr>
        <p:grpSpPr>
          <a:xfrm>
            <a:off x="1105630" y="3127993"/>
            <a:ext cx="1169817" cy="995390"/>
            <a:chOff x="3932350" y="3714775"/>
            <a:chExt cx="439650" cy="319075"/>
          </a:xfrm>
        </p:grpSpPr>
        <p:sp>
          <p:nvSpPr>
            <p:cNvPr id="12" name="Google Shape;655;p39">
              <a:extLst>
                <a:ext uri="{FF2B5EF4-FFF2-40B4-BE49-F238E27FC236}">
                  <a16:creationId xmlns:a16="http://schemas.microsoft.com/office/drawing/2014/main" id="{D54C1349-A5F1-445C-BDA1-31CA72B6FFC6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6;p39">
              <a:extLst>
                <a:ext uri="{FF2B5EF4-FFF2-40B4-BE49-F238E27FC236}">
                  <a16:creationId xmlns:a16="http://schemas.microsoft.com/office/drawing/2014/main" id="{98FC15D9-2911-4C9B-A42A-D99DCC96C61D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7;p39">
              <a:extLst>
                <a:ext uri="{FF2B5EF4-FFF2-40B4-BE49-F238E27FC236}">
                  <a16:creationId xmlns:a16="http://schemas.microsoft.com/office/drawing/2014/main" id="{355A945C-322F-4BDB-9984-B0AD057FA429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8;p39">
              <a:extLst>
                <a:ext uri="{FF2B5EF4-FFF2-40B4-BE49-F238E27FC236}">
                  <a16:creationId xmlns:a16="http://schemas.microsoft.com/office/drawing/2014/main" id="{6ABED1A9-E14D-46F5-9B6D-5BF2BE903ACF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59;p39">
              <a:extLst>
                <a:ext uri="{FF2B5EF4-FFF2-40B4-BE49-F238E27FC236}">
                  <a16:creationId xmlns:a16="http://schemas.microsoft.com/office/drawing/2014/main" id="{7160017E-5CC3-49E6-BCFE-68EB5BEBD577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660;p39">
            <a:extLst>
              <a:ext uri="{FF2B5EF4-FFF2-40B4-BE49-F238E27FC236}">
                <a16:creationId xmlns:a16="http://schemas.microsoft.com/office/drawing/2014/main" id="{93074D6F-6473-4C7F-AA85-FA5198EC6B43}"/>
              </a:ext>
            </a:extLst>
          </p:cNvPr>
          <p:cNvGrpSpPr/>
          <p:nvPr/>
        </p:nvGrpSpPr>
        <p:grpSpPr>
          <a:xfrm>
            <a:off x="6689338" y="3127993"/>
            <a:ext cx="1169817" cy="765877"/>
            <a:chOff x="4604550" y="3714775"/>
            <a:chExt cx="439625" cy="319075"/>
          </a:xfrm>
        </p:grpSpPr>
        <p:sp>
          <p:nvSpPr>
            <p:cNvPr id="18" name="Google Shape;661;p39">
              <a:extLst>
                <a:ext uri="{FF2B5EF4-FFF2-40B4-BE49-F238E27FC236}">
                  <a16:creationId xmlns:a16="http://schemas.microsoft.com/office/drawing/2014/main" id="{2F364FD8-EF11-456C-B3AD-7D69DAF46BD6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2;p39">
              <a:extLst>
                <a:ext uri="{FF2B5EF4-FFF2-40B4-BE49-F238E27FC236}">
                  <a16:creationId xmlns:a16="http://schemas.microsoft.com/office/drawing/2014/main" id="{3A437E32-D166-43E7-A827-D34156B85E7C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66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2D1EF-19E8-433D-8615-2FCB5DFC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5F5F5F"/>
                </a:solidFill>
              </a:rPr>
              <a:t>Kundekompasset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F7B512B-6C9C-48D6-82E2-95DF3DD5A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a-DK" sz="3700" b="1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På basis af </a:t>
            </a:r>
            <a:r>
              <a:rPr lang="da-DK" sz="3700" b="1" dirty="0" err="1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GallupKompas</a:t>
            </a:r>
            <a:endParaRPr lang="da-DK" sz="370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r>
              <a:rPr lang="da-DK" sz="3600" b="0" i="0" dirty="0">
                <a:solidFill>
                  <a:schemeClr val="tx1"/>
                </a:solidFill>
                <a:effectLst/>
                <a:latin typeface="Poppins Light" panose="020B0604020202020204" charset="0"/>
                <a:cs typeface="Poppins Light" panose="020B0604020202020204" charset="0"/>
              </a:rPr>
              <a:t>Et segmenteringsværktøj</a:t>
            </a:r>
            <a:r>
              <a:rPr lang="da-DK" sz="3600" b="0" i="1" dirty="0">
                <a:solidFill>
                  <a:schemeClr val="tx1"/>
                </a:solidFill>
                <a:effectLst/>
                <a:latin typeface="Poppins Light" panose="020B0604020202020204" charset="0"/>
                <a:cs typeface="Poppins Light" panose="020B0604020202020204" charset="0"/>
              </a:rPr>
              <a:t>,</a:t>
            </a:r>
            <a:r>
              <a:rPr lang="da-DK" sz="3600" b="0" i="0" dirty="0">
                <a:solidFill>
                  <a:schemeClr val="tx1"/>
                </a:solidFill>
                <a:effectLst/>
                <a:latin typeface="Poppins Light" panose="020B0604020202020204" charset="0"/>
                <a:cs typeface="Poppins Light" panose="020B0604020202020204" charset="0"/>
              </a:rPr>
              <a:t> der måler meget mere end demografi (alder, bopæl, beskæftigelse etc</a:t>
            </a:r>
            <a:r>
              <a:rPr lang="da-DK" sz="36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.)</a:t>
            </a:r>
          </a:p>
          <a:p>
            <a:pPr algn="l"/>
            <a:r>
              <a:rPr lang="da-DK" sz="3600" b="0" i="0" dirty="0" err="1">
                <a:solidFill>
                  <a:schemeClr val="tx1"/>
                </a:solidFill>
                <a:effectLst/>
                <a:latin typeface="Poppins Light" panose="020B0604020202020204" charset="0"/>
                <a:cs typeface="Poppins Light" panose="020B0604020202020204" charset="0"/>
              </a:rPr>
              <a:t>GallupKompas</a:t>
            </a:r>
            <a:r>
              <a:rPr lang="da-DK" sz="3600" b="0" i="0" dirty="0">
                <a:solidFill>
                  <a:schemeClr val="tx1"/>
                </a:solidFill>
                <a:effectLst/>
                <a:latin typeface="Poppins Light" panose="020B0604020202020204" charset="0"/>
                <a:cs typeface="Poppins Light" panose="020B0604020202020204" charset="0"/>
              </a:rPr>
              <a:t> måler også på forbrugernes holdninger og faktiske handlinger.</a:t>
            </a:r>
          </a:p>
          <a:p>
            <a:pPr algn="l"/>
            <a:r>
              <a:rPr lang="da-DK" sz="3600" dirty="0">
                <a:solidFill>
                  <a:schemeClr val="tx1"/>
                </a:solidFill>
                <a:latin typeface="Poppins Light" panose="020B0604020202020204" charset="0"/>
                <a:cs typeface="Poppins Light" panose="020B0604020202020204" charset="0"/>
              </a:rPr>
              <a:t>Det</a:t>
            </a:r>
            <a:r>
              <a:rPr lang="da-DK" sz="3600" b="0" i="0" dirty="0">
                <a:solidFill>
                  <a:schemeClr val="tx1"/>
                </a:solidFill>
                <a:effectLst/>
                <a:latin typeface="Poppins Light" panose="020B0604020202020204" charset="0"/>
                <a:cs typeface="Poppins Light" panose="020B0604020202020204" charset="0"/>
              </a:rPr>
              <a:t> giver en nuanceret indsigt i deres værdier og livsstil. </a:t>
            </a:r>
            <a:endParaRPr lang="da-DK" sz="3600" dirty="0"/>
          </a:p>
          <a:p>
            <a:r>
              <a:rPr lang="da-DK" sz="36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Leveres af Danmarks største analyse- og rådgivningsvirksomhed, </a:t>
            </a:r>
            <a:r>
              <a:rPr lang="da-DK" sz="3600" dirty="0" err="1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KantarGallup</a:t>
            </a:r>
            <a:endParaRPr lang="da-DK" sz="3600" dirty="0">
              <a:latin typeface="Poppins Light" panose="020B0604020202020204" charset="0"/>
              <a:ea typeface="Calibri" panose="020F0502020204030204" pitchFamily="34" charset="0"/>
              <a:cs typeface="Poppins Light" panose="020B0604020202020204" charset="0"/>
            </a:endParaRPr>
          </a:p>
          <a:p>
            <a:r>
              <a:rPr lang="da-DK" sz="3600" dirty="0">
                <a:latin typeface="Poppins Light" panose="020B0604020202020204" charset="0"/>
                <a:ea typeface="Calibri" panose="020F0502020204030204" pitchFamily="34" charset="0"/>
                <a:cs typeface="Poppins Light" panose="020B0604020202020204" charset="0"/>
              </a:rPr>
              <a:t>Løbende interviews med repræsentativt udsnit af befolkningen</a:t>
            </a:r>
          </a:p>
          <a:p>
            <a:endParaRPr lang="da-DK" dirty="0"/>
          </a:p>
        </p:txBody>
      </p:sp>
      <p:pic>
        <p:nvPicPr>
          <p:cNvPr id="6" name="Google Shape;228;p21">
            <a:extLst>
              <a:ext uri="{FF2B5EF4-FFF2-40B4-BE49-F238E27FC236}">
                <a16:creationId xmlns:a16="http://schemas.microsoft.com/office/drawing/2014/main" id="{C81A738E-CE57-485C-80AF-CBFE1E00569C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412422"/>
      </p:ext>
    </p:extLst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anva documents" ma:contentTypeID="0x010100228831CEB8722F4E927EEBE9C5346737001DC43371583A1842B56A53C262B66E07" ma:contentTypeVersion="4" ma:contentTypeDescription="Create a new document." ma:contentTypeScope="" ma:versionID="6d87c41715a594b46e27300d3ac38593">
  <xsd:schema xmlns:xsd="http://www.w3.org/2001/XMLSchema" xmlns:xs="http://www.w3.org/2001/XMLSchema" xmlns:p="http://schemas.microsoft.com/office/2006/metadata/properties" xmlns:ns2="7e2b2031-807c-4b94-a17b-b1eb2b592cef" targetNamespace="http://schemas.microsoft.com/office/2006/metadata/properties" ma:root="true" ma:fieldsID="d37a39ca95c41b60b7123ecb59cf8a7b" ns2:_="">
    <xsd:import namespace="7e2b2031-807c-4b94-a17b-b1eb2b592cef"/>
    <xsd:element name="properties">
      <xsd:complexType>
        <xsd:sequence>
          <xsd:element name="documentManagement">
            <xsd:complexType>
              <xsd:all>
                <xsd:element ref="ns2:Danva_Emneord" minOccurs="0"/>
                <xsd:element ref="ns2:Danva_Dok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b2031-807c-4b94-a17b-b1eb2b592cef" elementFormDefault="qualified">
    <xsd:import namespace="http://schemas.microsoft.com/office/2006/documentManagement/types"/>
    <xsd:import namespace="http://schemas.microsoft.com/office/infopath/2007/PartnerControls"/>
    <xsd:element name="Danva_Emneord" ma:index="8" nillable="true" ma:displayName="Danva Emneord" ma:default="" ma:internalName="Danva_x0020_Emne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rundvand"/>
                    <xsd:enumeration value="Drikkevand"/>
                    <xsd:enumeration value="Spildevand"/>
                    <xsd:enumeration value="Afløb"/>
                    <xsd:enumeration value="Lovgivning"/>
                    <xsd:enumeration value="Innovation"/>
                    <xsd:enumeration value="Internationalt samarbejde"/>
                    <xsd:enumeration value="Klima"/>
                    <xsd:enumeration value="Klimatilpasning"/>
                    <xsd:enumeration value="Samarbejdspartnere"/>
                    <xsd:enumeration value="Administration"/>
                  </xsd:restriction>
                </xsd:simpleType>
              </xsd:element>
            </xsd:sequence>
          </xsd:extension>
        </xsd:complexContent>
      </xsd:complexType>
    </xsd:element>
    <xsd:element name="Danva_Dokumenttype" ma:index="9" nillable="true" ma:displayName="Dokumenttype" ma:default="" ma:format="Dropdown" ma:internalName="Danva_x0020_Dokumenttype">
      <xsd:simpleType>
        <xsd:restriction base="dms:Choice">
          <xsd:enumeration value="ATR skema – budgetændring"/>
          <xsd:enumeration value="ATR skema"/>
          <xsd:enumeration value="Bilag"/>
          <xsd:enumeration value="Brev/E-mail"/>
          <xsd:enumeration value="Dagsorden/referat"/>
          <xsd:enumeration value="Drøftelse ved møder"/>
          <xsd:enumeration value="DANVA Flyer"/>
          <xsd:enumeration value="Indstilling til beslutning"/>
          <xsd:enumeration value="Memo"/>
          <xsd:enumeration value="Mundtlig orientering"/>
          <xsd:enumeration value="Notat"/>
          <xsd:enumeration value="Procedurebeskrivelse"/>
          <xsd:enumeration value="Rapport"/>
          <xsd:enumeration value="Pjecer"/>
          <xsd:enumeration value="Foldere"/>
          <xsd:enumeration value="Artikel"/>
          <xsd:enumeration value="Pressemeddelelse"/>
          <xsd:enumeration value="Skriftlig orientering"/>
          <xsd:enumeration value="Vejledning"/>
          <xsd:enumeration value="Kontrakter"/>
          <xsd:enumeration value="PowerPoi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va_Emneord xmlns="7e2b2031-807c-4b94-a17b-b1eb2b592cef" xsi:nil="true"/>
    <Danva_Dokumenttype xmlns="7e2b2031-807c-4b94-a17b-b1eb2b592cef" xsi:nil="true"/>
  </documentManagement>
</p:properties>
</file>

<file path=customXml/itemProps1.xml><?xml version="1.0" encoding="utf-8"?>
<ds:datastoreItem xmlns:ds="http://schemas.openxmlformats.org/officeDocument/2006/customXml" ds:itemID="{DCE38469-6A05-4D13-8B19-96CA33AF2F7E}"/>
</file>

<file path=customXml/itemProps2.xml><?xml version="1.0" encoding="utf-8"?>
<ds:datastoreItem xmlns:ds="http://schemas.openxmlformats.org/officeDocument/2006/customXml" ds:itemID="{546FB006-0194-497E-89EF-8176D4EF97EA}"/>
</file>

<file path=customXml/itemProps3.xml><?xml version="1.0" encoding="utf-8"?>
<ds:datastoreItem xmlns:ds="http://schemas.openxmlformats.org/officeDocument/2006/customXml" ds:itemID="{E39B3CE3-6BC7-4F75-A2F8-93CC5D76C5DB}"/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641</Words>
  <Application>Microsoft Office PowerPoint</Application>
  <PresentationFormat>Skærmshow (16:9)</PresentationFormat>
  <Paragraphs>165</Paragraphs>
  <Slides>17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17</vt:i4>
      </vt:variant>
    </vt:vector>
  </HeadingPairs>
  <TitlesOfParts>
    <vt:vector size="25" baseType="lpstr">
      <vt:lpstr>Poppins</vt:lpstr>
      <vt:lpstr>Garamond</vt:lpstr>
      <vt:lpstr>Cambria</vt:lpstr>
      <vt:lpstr>Arial</vt:lpstr>
      <vt:lpstr>Calibri</vt:lpstr>
      <vt:lpstr>Poppins Light</vt:lpstr>
      <vt:lpstr>Cymbeline template</vt:lpstr>
      <vt:lpstr>1_Cymbeline template</vt:lpstr>
      <vt:lpstr>Målrettet kommunikation - Når målgruppen er ”alle”</vt:lpstr>
      <vt:lpstr>Om  Lehmann|Pagh</vt:lpstr>
      <vt:lpstr>Om Lehmann|Pagh</vt:lpstr>
      <vt:lpstr>PowerPoint-præsentation</vt:lpstr>
      <vt:lpstr>Kvinde 50’erne Bor i hus</vt:lpstr>
      <vt:lpstr>PowerPoint-præsentation</vt:lpstr>
      <vt:lpstr>Mennesker er forskellige</vt:lpstr>
      <vt:lpstr>PowerPoint-præsentation</vt:lpstr>
      <vt:lpstr>Kundekompasset</vt:lpstr>
      <vt:lpstr>Kundekompasset  Kompasrosen</vt:lpstr>
      <vt:lpstr>Kundekompasset  Kompasrosen for hele Danmark</vt:lpstr>
      <vt:lpstr>Kundekompasset  </vt:lpstr>
      <vt:lpstr>Kundekompasset  </vt:lpstr>
      <vt:lpstr>Kundekompasset  </vt:lpstr>
      <vt:lpstr>Hvordan målretter vi i praksis – 5 steps </vt:lpstr>
      <vt:lpstr>Eksempel personaer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 22. oktober 2020</dc:title>
  <dc:creator>Bruger</dc:creator>
  <cp:lastModifiedBy>Susanne Pagh</cp:lastModifiedBy>
  <cp:revision>13</cp:revision>
  <dcterms:modified xsi:type="dcterms:W3CDTF">2021-12-06T13:57:55Z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0x010100228831CEB8722F4E927EEBE9C5346737001DC43371583A1842B56A53C262B66E07</vt:lpwstr>
  </property>
</Properties>
</file>