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272" r:id="rId3"/>
    <p:sldId id="274" r:id="rId4"/>
    <p:sldId id="283" r:id="rId5"/>
    <p:sldId id="284" r:id="rId6"/>
    <p:sldId id="293" r:id="rId7"/>
    <p:sldId id="294" r:id="rId8"/>
  </p:sldIdLst>
  <p:sldSz cx="9144000" cy="6858000" type="screen4x3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83D"/>
    <a:srgbClr val="FAB735"/>
    <a:srgbClr val="CCECFF"/>
    <a:srgbClr val="FFFFFF"/>
    <a:srgbClr val="66CCFF"/>
    <a:srgbClr val="1A6675"/>
    <a:srgbClr val="157D8F"/>
    <a:srgbClr val="079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 autoAdjust="0"/>
    <p:restoredTop sz="94660"/>
  </p:normalViewPr>
  <p:slideViewPr>
    <p:cSldViewPr>
      <p:cViewPr varScale="1">
        <p:scale>
          <a:sx n="81" d="100"/>
          <a:sy n="8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0C56B-8AEB-4DAC-8354-AC3731DE3B2F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886EE-1EE4-41B0-BB79-D9ECF2ABD134}" type="slidenum">
              <a:rPr lang="da-DK" smtClean="0"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E2B3B-BACE-455D-BF87-75CD59E571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24CDB-3225-4CC6-AA2F-526376ED06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65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19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85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03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1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77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321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4CDB-3225-4CC6-AA2F-526376ED061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85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9FB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7364-8957-4F1C-BBFD-C3382B0F4967}" type="datetimeFigureOut">
              <a:rPr lang="da-DK" smtClean="0"/>
              <a:pPr/>
              <a:t>06-12-2021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A7CF-B48E-4834-A6B7-8E26B42B6823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Billede 6" descr="PAS Technology &amp; AA Wate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276000" y="6381329"/>
            <a:ext cx="2538501" cy="3395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95536" y="18864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r>
              <a:rPr lang="da-DK" sz="4400" dirty="0">
                <a:solidFill>
                  <a:srgbClr val="FAB735"/>
                </a:solidFill>
              </a:rPr>
              <a:t>PAS-metoden</a:t>
            </a: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r>
              <a:rPr lang="da-DK" sz="4000" dirty="0">
                <a:solidFill>
                  <a:srgbClr val="FAB735"/>
                </a:solidFill>
              </a:rPr>
              <a:t>blødgøring uden kemi og spildevand</a:t>
            </a:r>
            <a:endParaRPr lang="da-DK" i="1" kern="0" dirty="0">
              <a:solidFill>
                <a:schemeClr val="tx2"/>
              </a:solidFill>
            </a:endParaRP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endParaRPr lang="da-DK" sz="2000" i="1" kern="0" dirty="0">
              <a:solidFill>
                <a:schemeClr val="tx2"/>
              </a:solidFill>
            </a:endParaRP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endParaRPr lang="da-DK" sz="2000" i="1" kern="0" dirty="0">
              <a:solidFill>
                <a:schemeClr val="tx2"/>
              </a:solidFill>
            </a:endParaRP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endParaRPr lang="da-DK" sz="3600" i="1" kern="0" dirty="0">
              <a:solidFill>
                <a:srgbClr val="29383D"/>
              </a:solidFill>
            </a:endParaRP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r>
              <a:rPr lang="da-DK" sz="2800" b="1" i="1" kern="0" dirty="0">
                <a:solidFill>
                  <a:srgbClr val="29383D"/>
                </a:solidFill>
              </a:rPr>
              <a:t>Henrik Aktor</a:t>
            </a:r>
            <a:r>
              <a:rPr lang="da-DK" sz="2800" i="1" kern="0" dirty="0">
                <a:solidFill>
                  <a:srgbClr val="29383D"/>
                </a:solidFill>
              </a:rPr>
              <a:t> </a:t>
            </a: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r>
              <a:rPr lang="da-DK" sz="2800" kern="0" dirty="0">
                <a:solidFill>
                  <a:srgbClr val="29383D"/>
                </a:solidFill>
              </a:rPr>
              <a:t>AA-Water ApS</a:t>
            </a:r>
          </a:p>
          <a:p>
            <a:pPr marL="342900" indent="-342900" algn="ctr">
              <a:lnSpc>
                <a:spcPct val="100000"/>
              </a:lnSpc>
              <a:buClr>
                <a:schemeClr val="bg1"/>
              </a:buClr>
              <a:defRPr/>
            </a:pPr>
            <a:endParaRPr lang="da-DK" sz="2800" kern="0" dirty="0">
              <a:solidFill>
                <a:srgbClr val="29383D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22BCD2A-7BD5-4545-9844-6495A67FAB6F}"/>
              </a:ext>
            </a:extLst>
          </p:cNvPr>
          <p:cNvSpPr txBox="1">
            <a:spLocks/>
          </p:cNvSpPr>
          <p:nvPr/>
        </p:nvSpPr>
        <p:spPr>
          <a:xfrm>
            <a:off x="5822327" y="5805264"/>
            <a:ext cx="3286177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a-DK" dirty="0"/>
              <a:t>Blødgøringsseminar</a:t>
            </a:r>
          </a:p>
          <a:p>
            <a:pPr lvl="0">
              <a:spcBef>
                <a:spcPct val="0"/>
              </a:spcBef>
              <a:defRPr/>
            </a:pPr>
            <a:r>
              <a:rPr lang="da-DK" dirty="0"/>
              <a:t>DANVA &amp; Danske Vandværker</a:t>
            </a:r>
            <a:br>
              <a:rPr lang="da-DK" dirty="0"/>
            </a:br>
            <a:r>
              <a:rPr lang="da-DK" sz="1200" i="1" dirty="0"/>
              <a:t>7. december 2021, Ballerup</a:t>
            </a:r>
            <a:endParaRPr lang="da-DK" sz="1200" dirty="0">
              <a:solidFill>
                <a:srgbClr val="29383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indoor, tub, engine&#10;&#10;Description automatically generated">
            <a:extLst>
              <a:ext uri="{FF2B5EF4-FFF2-40B4-BE49-F238E27FC236}">
                <a16:creationId xmlns:a16="http://schemas.microsoft.com/office/drawing/2014/main" id="{6BA4869F-8A7B-4DF0-95C9-28DC5B599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8574" y="2396886"/>
            <a:ext cx="4608516" cy="307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539552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a-DK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AB735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PAS metoden - målsætning: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00996AA-7E27-4224-93FF-EEA489F68458}"/>
              </a:ext>
            </a:extLst>
          </p:cNvPr>
          <p:cNvSpPr txBox="1">
            <a:spLocks/>
          </p:cNvSpPr>
          <p:nvPr/>
        </p:nvSpPr>
        <p:spPr>
          <a:xfrm>
            <a:off x="565743" y="1412776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Ingen tilsætning af kemikalier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800" b="1" dirty="0">
                <a:solidFill>
                  <a:srgbClr val="29383D"/>
                </a:solidFill>
              </a:rPr>
              <a:t>Intet spildevand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800" b="1" dirty="0">
                <a:solidFill>
                  <a:srgbClr val="29383D"/>
                </a:solidFill>
              </a:rPr>
              <a:t>CCPP</a:t>
            </a:r>
            <a:r>
              <a:rPr lang="da-DK" sz="2800" b="1" baseline="-25000" dirty="0">
                <a:solidFill>
                  <a:srgbClr val="29383D"/>
                </a:solidFill>
              </a:rPr>
              <a:t>90</a:t>
            </a:r>
            <a:r>
              <a:rPr lang="da-DK" sz="2800" b="1" dirty="0">
                <a:solidFill>
                  <a:srgbClr val="29383D"/>
                </a:solidFill>
              </a:rPr>
              <a:t> ≤ 0,50 mM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da-DK" sz="2800" b="1" dirty="0">
                <a:solidFill>
                  <a:srgbClr val="29383D"/>
                </a:solidFill>
              </a:rPr>
              <a:t>Cirkulær økonomi: </a:t>
            </a: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Restprodukt = landbrugskalk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800" b="1" dirty="0">
                <a:solidFill>
                  <a:srgbClr val="29383D"/>
                </a:solidFill>
              </a:rPr>
              <a:t>Hygiejnisk proces i lukkede filtre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2800" b="1" dirty="0">
                <a:solidFill>
                  <a:srgbClr val="29383D"/>
                </a:solidFill>
              </a:rPr>
              <a:t>Anlæg kan demonteres og genbruges</a:t>
            </a:r>
          </a:p>
        </p:txBody>
      </p:sp>
    </p:spTree>
    <p:extLst>
      <p:ext uri="{BB962C8B-B14F-4D97-AF65-F5344CB8AC3E}">
        <p14:creationId xmlns:p14="http://schemas.microsoft.com/office/powerpoint/2010/main" val="16716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DC515940-80DD-4D65-8DB2-24DEB0BE5988}"/>
              </a:ext>
            </a:extLst>
          </p:cNvPr>
          <p:cNvSpPr txBox="1">
            <a:spLocks/>
          </p:cNvSpPr>
          <p:nvPr/>
        </p:nvSpPr>
        <p:spPr>
          <a:xfrm>
            <a:off x="457200" y="239951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a-DK" sz="3200" dirty="0">
                <a:solidFill>
                  <a:srgbClr val="FAB735"/>
                </a:solidFill>
                <a:latin typeface="+mj-lt"/>
                <a:ea typeface="+mj-ea"/>
                <a:cs typeface="+mj-cs"/>
              </a:rPr>
              <a:t>Indblæsning af luft pumper vandet rundt  Katalyserer udfældning af kalk</a:t>
            </a:r>
            <a:endParaRPr kumimoji="0" lang="da-DK" sz="3200" b="0" i="0" u="none" strike="noStrike" kern="1200" cap="none" spc="0" normalizeH="0" noProof="0" dirty="0">
              <a:ln>
                <a:noFill/>
              </a:ln>
              <a:solidFill>
                <a:srgbClr val="FAB73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1200" cap="none" spc="0" normalizeH="0" baseline="-25000" noProof="0" dirty="0">
              <a:ln>
                <a:noFill/>
              </a:ln>
              <a:solidFill>
                <a:srgbClr val="FAB73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205BFEC-6305-476C-9B18-C73718C0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097" y="2951753"/>
            <a:ext cx="293240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da-DK" sz="2000" dirty="0">
                <a:solidFill>
                  <a:srgbClr val="29383D"/>
                </a:solidFill>
                <a:latin typeface="Verdana" pitchFamily="34" charset="0"/>
                <a:sym typeface="Wingdings" pitchFamily="2" charset="2"/>
              </a:rPr>
              <a:t>Ca</a:t>
            </a:r>
            <a:r>
              <a:rPr lang="da-DK" sz="2000" baseline="30000" dirty="0">
                <a:solidFill>
                  <a:srgbClr val="29383D"/>
                </a:solidFill>
                <a:latin typeface="Verdana" pitchFamily="34" charset="0"/>
                <a:sym typeface="Wingdings" pitchFamily="2" charset="2"/>
              </a:rPr>
              <a:t>2+</a:t>
            </a:r>
            <a:r>
              <a:rPr lang="da-DK" sz="2000" dirty="0">
                <a:solidFill>
                  <a:srgbClr val="29383D"/>
                </a:solidFill>
                <a:latin typeface="Verdana" pitchFamily="34" charset="0"/>
                <a:sym typeface="Wingdings" pitchFamily="2" charset="2"/>
              </a:rPr>
              <a:t> + 2HCO</a:t>
            </a:r>
            <a:r>
              <a:rPr lang="da-DK" sz="2000" baseline="-25000" dirty="0">
                <a:solidFill>
                  <a:srgbClr val="29383D"/>
                </a:solidFill>
                <a:latin typeface="Verdana" pitchFamily="34" charset="0"/>
                <a:sym typeface="Wingdings" pitchFamily="2" charset="2"/>
              </a:rPr>
              <a:t>3</a:t>
            </a:r>
            <a:r>
              <a:rPr lang="da-DK" sz="2000" baseline="30000" dirty="0">
                <a:solidFill>
                  <a:srgbClr val="29383D"/>
                </a:solidFill>
                <a:latin typeface="Verdana" pitchFamily="34" charset="0"/>
                <a:sym typeface="Wingdings" pitchFamily="2" charset="2"/>
              </a:rPr>
              <a:t>-</a:t>
            </a:r>
            <a:endParaRPr kumimoji="1" lang="da-DK" sz="2000" dirty="0">
              <a:solidFill>
                <a:srgbClr val="29383D"/>
              </a:solidFill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kumimoji="1" lang="da-DK" sz="2000" dirty="0">
                <a:solidFill>
                  <a:srgbClr val="29383D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↓</a:t>
            </a:r>
            <a:endParaRPr kumimoji="1" lang="da-DK" sz="2000" dirty="0">
              <a:solidFill>
                <a:srgbClr val="29383D"/>
              </a:solidFill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kumimoji="1" lang="da-DK" sz="2000" dirty="0">
                <a:solidFill>
                  <a:srgbClr val="29383D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a-DK" sz="2000" dirty="0">
                <a:solidFill>
                  <a:srgbClr val="29383D"/>
                </a:solidFill>
                <a:latin typeface="Verdana" pitchFamily="34" charset="0"/>
              </a:rPr>
              <a:t>CO</a:t>
            </a:r>
            <a:r>
              <a:rPr lang="da-DK" sz="2000" baseline="-25000" dirty="0">
                <a:solidFill>
                  <a:srgbClr val="29383D"/>
                </a:solidFill>
                <a:latin typeface="Verdana" pitchFamily="34" charset="0"/>
              </a:rPr>
              <a:t>2</a:t>
            </a:r>
            <a:r>
              <a:rPr lang="da-DK" sz="1200" baseline="30000" dirty="0">
                <a:latin typeface="Verdana" pitchFamily="34" charset="0"/>
              </a:rPr>
              <a:t>(</a:t>
            </a:r>
            <a:r>
              <a:rPr lang="da-DK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da-DK" sz="1200" baseline="30000" dirty="0">
                <a:latin typeface="Verdana" pitchFamily="34" charset="0"/>
              </a:rPr>
              <a:t>)</a:t>
            </a:r>
            <a:r>
              <a:rPr lang="da-DK" sz="2000" dirty="0">
                <a:solidFill>
                  <a:srgbClr val="29383D"/>
                </a:solidFill>
                <a:latin typeface="Verdana" pitchFamily="34" charset="0"/>
              </a:rPr>
              <a:t>+ CaCO</a:t>
            </a:r>
            <a:r>
              <a:rPr lang="da-DK" sz="2000" baseline="-25000" dirty="0">
                <a:solidFill>
                  <a:srgbClr val="29383D"/>
                </a:solidFill>
                <a:latin typeface="Verdana" pitchFamily="34" charset="0"/>
              </a:rPr>
              <a:t>3</a:t>
            </a:r>
            <a:r>
              <a:rPr lang="da-DK" sz="1200" baseline="-25000" dirty="0">
                <a:solidFill>
                  <a:srgbClr val="29383D"/>
                </a:solidFill>
                <a:latin typeface="Verdana" pitchFamily="34" charset="0"/>
              </a:rPr>
              <a:t>(</a:t>
            </a:r>
            <a:r>
              <a:rPr lang="da-DK" sz="1200" baseline="-25000" dirty="0">
                <a:solidFill>
                  <a:srgbClr val="2938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da-DK" sz="1200" baseline="-25000" dirty="0">
                <a:solidFill>
                  <a:srgbClr val="29383D"/>
                </a:solidFill>
                <a:latin typeface="Verdana" pitchFamily="34" charset="0"/>
              </a:rPr>
              <a:t>)</a:t>
            </a:r>
            <a:r>
              <a:rPr lang="da-DK" sz="2000" dirty="0">
                <a:solidFill>
                  <a:srgbClr val="29383D"/>
                </a:solidFill>
                <a:latin typeface="Verdana" pitchFamily="34" charset="0"/>
              </a:rPr>
              <a:t> + H</a:t>
            </a:r>
            <a:r>
              <a:rPr lang="da-DK" sz="2000" baseline="-25000" dirty="0">
                <a:solidFill>
                  <a:srgbClr val="29383D"/>
                </a:solidFill>
                <a:latin typeface="Verdana" pitchFamily="34" charset="0"/>
              </a:rPr>
              <a:t>2</a:t>
            </a:r>
            <a:r>
              <a:rPr lang="da-DK" sz="2000" dirty="0">
                <a:solidFill>
                  <a:srgbClr val="29383D"/>
                </a:solidFill>
                <a:latin typeface="Verdana" pitchFamily="34" charset="0"/>
              </a:rPr>
              <a:t>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148D4-D36D-49AB-87FD-3E31AE0BF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850"/>
          <a:stretch/>
        </p:blipFill>
        <p:spPr>
          <a:xfrm>
            <a:off x="2136257" y="908720"/>
            <a:ext cx="4615974" cy="5321944"/>
          </a:xfrm>
          <a:prstGeom prst="rect">
            <a:avLst/>
          </a:prstGeom>
        </p:spPr>
      </p:pic>
      <p:cxnSp>
        <p:nvCxnSpPr>
          <p:cNvPr id="15" name="Lige forbindelse 5">
            <a:extLst>
              <a:ext uri="{FF2B5EF4-FFF2-40B4-BE49-F238E27FC236}">
                <a16:creationId xmlns:a16="http://schemas.microsoft.com/office/drawing/2014/main" id="{7952F236-C4BF-4D5A-816A-AF2D63989F6F}"/>
              </a:ext>
            </a:extLst>
          </p:cNvPr>
          <p:cNvCxnSpPr>
            <a:cxnSpLocks/>
          </p:cNvCxnSpPr>
          <p:nvPr/>
        </p:nvCxnSpPr>
        <p:spPr>
          <a:xfrm flipV="1">
            <a:off x="5829203" y="4789896"/>
            <a:ext cx="461514" cy="333199"/>
          </a:xfrm>
          <a:prstGeom prst="line">
            <a:avLst/>
          </a:prstGeom>
          <a:ln w="19050">
            <a:solidFill>
              <a:srgbClr val="29383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>
            <a:extLst>
              <a:ext uri="{FF2B5EF4-FFF2-40B4-BE49-F238E27FC236}">
                <a16:creationId xmlns:a16="http://schemas.microsoft.com/office/drawing/2014/main" id="{74296B99-1BCD-4F87-89D8-AA300EC63FCE}"/>
              </a:ext>
            </a:extLst>
          </p:cNvPr>
          <p:cNvSpPr txBox="1">
            <a:spLocks/>
          </p:cNvSpPr>
          <p:nvPr/>
        </p:nvSpPr>
        <p:spPr>
          <a:xfrm>
            <a:off x="6166836" y="4493563"/>
            <a:ext cx="1602837" cy="261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Selvbærende rist</a:t>
            </a:r>
            <a:endParaRPr kumimoji="0" lang="da-DK" sz="1600" b="0" i="0" u="none" strike="noStrike" kern="1200" cap="none" spc="0" normalizeH="0" baseline="-25000" noProof="0" dirty="0">
              <a:ln>
                <a:noFill/>
              </a:ln>
              <a:solidFill>
                <a:srgbClr val="2938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Billede 3">
            <a:extLst>
              <a:ext uri="{FF2B5EF4-FFF2-40B4-BE49-F238E27FC236}">
                <a16:creationId xmlns:a16="http://schemas.microsoft.com/office/drawing/2014/main" id="{AE702272-9516-48F8-A559-0848870A16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9" t="23858" r="29454" b="34808"/>
          <a:stretch/>
        </p:blipFill>
        <p:spPr>
          <a:xfrm rot="16200000">
            <a:off x="359864" y="2700554"/>
            <a:ext cx="2126142" cy="2385740"/>
          </a:xfrm>
          <a:prstGeom prst="rect">
            <a:avLst/>
          </a:prstGeom>
        </p:spPr>
      </p:pic>
      <p:sp>
        <p:nvSpPr>
          <p:cNvPr id="9" name="Rektangel 2">
            <a:extLst>
              <a:ext uri="{FF2B5EF4-FFF2-40B4-BE49-F238E27FC236}">
                <a16:creationId xmlns:a16="http://schemas.microsoft.com/office/drawing/2014/main" id="{D8FB659B-4C2A-4402-AA5E-7CFCD3CF2446}"/>
              </a:ext>
            </a:extLst>
          </p:cNvPr>
          <p:cNvSpPr/>
          <p:nvPr/>
        </p:nvSpPr>
        <p:spPr>
          <a:xfrm>
            <a:off x="3361894" y="4253473"/>
            <a:ext cx="216024" cy="144016"/>
          </a:xfrm>
          <a:prstGeom prst="rect">
            <a:avLst/>
          </a:prstGeom>
          <a:noFill/>
          <a:ln>
            <a:solidFill>
              <a:srgbClr val="293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5">
            <a:extLst>
              <a:ext uri="{FF2B5EF4-FFF2-40B4-BE49-F238E27FC236}">
                <a16:creationId xmlns:a16="http://schemas.microsoft.com/office/drawing/2014/main" id="{8ABFBFE1-B97C-435E-AA73-C3671F663AD1}"/>
              </a:ext>
            </a:extLst>
          </p:cNvPr>
          <p:cNvCxnSpPr>
            <a:cxnSpLocks/>
          </p:cNvCxnSpPr>
          <p:nvPr/>
        </p:nvCxnSpPr>
        <p:spPr>
          <a:xfrm flipH="1" flipV="1">
            <a:off x="2527679" y="2830353"/>
            <a:ext cx="834216" cy="1423121"/>
          </a:xfrm>
          <a:prstGeom prst="line">
            <a:avLst/>
          </a:prstGeom>
          <a:ln w="19050">
            <a:solidFill>
              <a:srgbClr val="293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8">
            <a:extLst>
              <a:ext uri="{FF2B5EF4-FFF2-40B4-BE49-F238E27FC236}">
                <a16:creationId xmlns:a16="http://schemas.microsoft.com/office/drawing/2014/main" id="{731F8777-1F18-4843-A4E6-364217B2BF79}"/>
              </a:ext>
            </a:extLst>
          </p:cNvPr>
          <p:cNvCxnSpPr>
            <a:cxnSpLocks/>
          </p:cNvCxnSpPr>
          <p:nvPr/>
        </p:nvCxnSpPr>
        <p:spPr>
          <a:xfrm flipH="1">
            <a:off x="2527679" y="4397489"/>
            <a:ext cx="834217" cy="524753"/>
          </a:xfrm>
          <a:prstGeom prst="line">
            <a:avLst/>
          </a:prstGeom>
          <a:ln w="19050">
            <a:solidFill>
              <a:srgbClr val="293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5">
            <a:extLst>
              <a:ext uri="{FF2B5EF4-FFF2-40B4-BE49-F238E27FC236}">
                <a16:creationId xmlns:a16="http://schemas.microsoft.com/office/drawing/2014/main" id="{50140EFD-0F46-431A-8CBF-54C850B2A3E5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4016782" y="1381563"/>
            <a:ext cx="711764" cy="679288"/>
          </a:xfrm>
          <a:prstGeom prst="line">
            <a:avLst/>
          </a:prstGeom>
          <a:ln w="19050">
            <a:solidFill>
              <a:srgbClr val="29383D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8ABB6C47-128B-4C9D-BD5E-7BD6C028F2F0}"/>
              </a:ext>
            </a:extLst>
          </p:cNvPr>
          <p:cNvSpPr txBox="1">
            <a:spLocks/>
          </p:cNvSpPr>
          <p:nvPr/>
        </p:nvSpPr>
        <p:spPr>
          <a:xfrm>
            <a:off x="3144369" y="1250749"/>
            <a:ext cx="872413" cy="261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Top rist</a:t>
            </a:r>
            <a:endParaRPr kumimoji="0" lang="da-DK" sz="1600" b="0" i="0" u="none" strike="noStrike" kern="1200" cap="none" spc="0" normalizeH="0" baseline="-25000" noProof="0" dirty="0">
              <a:ln>
                <a:noFill/>
              </a:ln>
              <a:solidFill>
                <a:srgbClr val="2938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4EA6FEA0-9FCC-4219-86EF-21792A736DCD}"/>
              </a:ext>
            </a:extLst>
          </p:cNvPr>
          <p:cNvSpPr txBox="1">
            <a:spLocks/>
          </p:cNvSpPr>
          <p:nvPr/>
        </p:nvSpPr>
        <p:spPr>
          <a:xfrm>
            <a:off x="400110" y="2564904"/>
            <a:ext cx="1602837" cy="261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Teknologi</a:t>
            </a:r>
            <a:endParaRPr kumimoji="0" lang="da-DK" sz="2400" b="1" i="0" u="none" strike="noStrike" kern="1200" cap="none" spc="0" normalizeH="0" baseline="-25000" noProof="0" dirty="0">
              <a:ln>
                <a:noFill/>
              </a:ln>
              <a:solidFill>
                <a:srgbClr val="2938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B0EB5D41-925E-4590-A5E1-092B9ECD97BC}"/>
              </a:ext>
            </a:extLst>
          </p:cNvPr>
          <p:cNvSpPr txBox="1">
            <a:spLocks/>
          </p:cNvSpPr>
          <p:nvPr/>
        </p:nvSpPr>
        <p:spPr>
          <a:xfrm>
            <a:off x="6290717" y="2564903"/>
            <a:ext cx="2623218" cy="386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proces</a:t>
            </a:r>
            <a:endParaRPr kumimoji="0" lang="da-DK" sz="2400" b="1" i="0" u="none" strike="noStrike" kern="1200" cap="none" spc="0" normalizeH="0" baseline="-25000" noProof="0" dirty="0">
              <a:ln>
                <a:noFill/>
              </a:ln>
              <a:solidFill>
                <a:srgbClr val="2938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31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104168-D819-451B-95D5-EA753795A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50"/>
          <a:stretch/>
        </p:blipFill>
        <p:spPr>
          <a:xfrm>
            <a:off x="2232000" y="882000"/>
            <a:ext cx="4123891" cy="539395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395AE9E-9DD8-4550-80D1-5B38EDBF6BE0}"/>
              </a:ext>
            </a:extLst>
          </p:cNvPr>
          <p:cNvSpPr txBox="1">
            <a:spLocks/>
          </p:cNvSpPr>
          <p:nvPr/>
        </p:nvSpPr>
        <p:spPr>
          <a:xfrm>
            <a:off x="446856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dirty="0">
                <a:solidFill>
                  <a:srgbClr val="FAB735"/>
                </a:solidFill>
                <a:latin typeface="+mj-lt"/>
                <a:ea typeface="+mj-ea"/>
                <a:cs typeface="+mj-cs"/>
              </a:rPr>
              <a:t>Skylningen slår kalkflager af filtermaterialet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dirty="0">
                <a:solidFill>
                  <a:srgbClr val="FAB735"/>
                </a:solidFill>
                <a:latin typeface="+mj-lt"/>
                <a:ea typeface="+mj-ea"/>
                <a:cs typeface="+mj-cs"/>
              </a:rPr>
              <a:t>Kalken samles og tages ud under risten</a:t>
            </a:r>
            <a:endParaRPr kumimoji="0" lang="da-DK" sz="3200" b="0" i="0" u="none" strike="noStrike" kern="1200" cap="none" spc="0" normalizeH="0" baseline="-25000" noProof="0" dirty="0">
              <a:ln>
                <a:noFill/>
              </a:ln>
              <a:solidFill>
                <a:srgbClr val="FAB73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 descr="Et billede, der indeholder person, mand, sidder, vand&#10;&#10;Automatisk genereret beskrivelse">
            <a:extLst>
              <a:ext uri="{FF2B5EF4-FFF2-40B4-BE49-F238E27FC236}">
                <a16:creationId xmlns:a16="http://schemas.microsoft.com/office/drawing/2014/main" id="{2F15570C-C41B-404F-8364-DF749B4FE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0" t="42635" r="30889" b="21443"/>
          <a:stretch/>
        </p:blipFill>
        <p:spPr>
          <a:xfrm rot="5400000">
            <a:off x="462140" y="2134051"/>
            <a:ext cx="2487124" cy="30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395AE9E-9DD8-4550-80D1-5B38EDBF6BE0}"/>
              </a:ext>
            </a:extLst>
          </p:cNvPr>
          <p:cNvSpPr txBox="1">
            <a:spLocks/>
          </p:cNvSpPr>
          <p:nvPr/>
        </p:nvSpPr>
        <p:spPr>
          <a:xfrm>
            <a:off x="446856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a-DK" sz="3200" dirty="0">
                <a:solidFill>
                  <a:srgbClr val="FAB735"/>
                </a:solidFill>
              </a:rPr>
              <a:t>Fire filtre i serie </a:t>
            </a:r>
            <a:r>
              <a:rPr lang="da-DK" sz="3200" dirty="0">
                <a:solidFill>
                  <a:srgbClr val="FAB735"/>
                </a:solidFill>
                <a:latin typeface="+mj-lt"/>
                <a:ea typeface="+mj-ea"/>
                <a:cs typeface="+mj-cs"/>
              </a:rPr>
              <a:t>med genbrug af skyllevand udnytter ressourcerne mest effektivt</a:t>
            </a:r>
            <a:endParaRPr kumimoji="0" lang="da-DK" sz="3200" b="0" i="0" u="none" strike="noStrike" kern="1200" cap="none" spc="0" normalizeH="0" baseline="-25000" noProof="0" dirty="0">
              <a:ln>
                <a:noFill/>
              </a:ln>
              <a:solidFill>
                <a:srgbClr val="FAB73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99911-F636-4C0C-ACC4-A02270F3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7847"/>
            <a:ext cx="8784976" cy="33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395AE9E-9DD8-4550-80D1-5B38EDBF6BE0}"/>
              </a:ext>
            </a:extLst>
          </p:cNvPr>
          <p:cNvSpPr txBox="1">
            <a:spLocks/>
          </p:cNvSpPr>
          <p:nvPr/>
        </p:nvSpPr>
        <p:spPr>
          <a:xfrm>
            <a:off x="446856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a-DK" sz="3200" dirty="0">
                <a:solidFill>
                  <a:srgbClr val="FAB735"/>
                </a:solidFill>
              </a:rPr>
              <a:t>Serieforbundne beholdere </a:t>
            </a:r>
            <a:r>
              <a:rPr lang="da-DK" sz="3200" dirty="0">
                <a:solidFill>
                  <a:srgbClr val="FAB735"/>
                </a:solidFill>
                <a:latin typeface="+mj-lt"/>
                <a:ea typeface="+mj-ea"/>
                <a:cs typeface="+mj-cs"/>
              </a:rPr>
              <a:t>med genbrug af skyllevand udnytter ressourcerne mest effektivt</a:t>
            </a:r>
            <a:endParaRPr kumimoji="0" lang="da-DK" sz="3200" b="0" i="0" u="none" strike="noStrike" kern="1200" cap="none" spc="0" normalizeH="0" baseline="-25000" noProof="0" dirty="0">
              <a:ln>
                <a:noFill/>
              </a:ln>
              <a:solidFill>
                <a:srgbClr val="FAB73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4F4FC68B-7160-4CD4-A9BA-84199DE9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5201" r="17713" b="10800"/>
          <a:stretch/>
        </p:blipFill>
        <p:spPr>
          <a:xfrm>
            <a:off x="914420" y="1124744"/>
            <a:ext cx="7315160" cy="51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539552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a-DK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FAB735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PAS metoden – status: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00996AA-7E27-4224-93FF-EEA489F68458}"/>
              </a:ext>
            </a:extLst>
          </p:cNvPr>
          <p:cNvSpPr txBox="1">
            <a:spLocks/>
          </p:cNvSpPr>
          <p:nvPr/>
        </p:nvSpPr>
        <p:spPr>
          <a:xfrm>
            <a:off x="565743" y="1412776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Udviklingsarbejde 4 år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Pilotforsøg op til 10 m</a:t>
            </a:r>
            <a:r>
              <a:rPr lang="da-DK" sz="2800" b="1" baseline="30000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3</a:t>
            </a: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/t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9383D"/>
                </a:solidFill>
              </a:rPr>
              <a:t>Erfaringerne viser: jo simplere – desto bedre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To fuldskala projekter i forhandling </a:t>
            </a:r>
            <a:r>
              <a:rPr lang="da-DK" sz="2800" b="1" dirty="0">
                <a:solidFill>
                  <a:srgbClr val="29383D"/>
                </a:solidFill>
              </a:rPr>
              <a:t>(25 – 50 m</a:t>
            </a:r>
            <a:r>
              <a:rPr lang="da-DK" sz="2800" b="1" baseline="30000" dirty="0">
                <a:solidFill>
                  <a:srgbClr val="29383D"/>
                </a:solidFill>
              </a:rPr>
              <a:t>3</a:t>
            </a:r>
            <a:r>
              <a:rPr lang="da-DK" sz="2800" b="1" dirty="0">
                <a:solidFill>
                  <a:srgbClr val="29383D"/>
                </a:solidFill>
              </a:rPr>
              <a:t>/t)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Omkostninger afhængigt af anlægsstørrelse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Afskrivning af anlæg (</a:t>
            </a:r>
            <a:r>
              <a:rPr lang="da-DK" sz="2800" b="1" dirty="0" err="1">
                <a:solidFill>
                  <a:srgbClr val="29383D"/>
                </a:solidFill>
                <a:latin typeface="+mj-lt"/>
                <a:ea typeface="+mj-ea"/>
                <a:cs typeface="+mj-cs"/>
              </a:rPr>
              <a:t>TotEx</a:t>
            </a: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):	1,7 – 3,0 kr./m</a:t>
            </a:r>
            <a:r>
              <a:rPr lang="da-DK" sz="2800" b="1" baseline="30000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3</a:t>
            </a: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Drift og vedligehold (</a:t>
            </a:r>
            <a:r>
              <a:rPr lang="da-DK" sz="2800" b="1" dirty="0" err="1">
                <a:solidFill>
                  <a:srgbClr val="29383D"/>
                </a:solidFill>
                <a:latin typeface="+mj-lt"/>
                <a:ea typeface="+mj-ea"/>
                <a:cs typeface="+mj-cs"/>
              </a:rPr>
              <a:t>OpEx</a:t>
            </a:r>
            <a:r>
              <a:rPr lang="da-DK" sz="2800" b="1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): 	0,5 – 0,8 kr./m</a:t>
            </a:r>
            <a:r>
              <a:rPr lang="da-DK" sz="2800" b="1" baseline="30000" dirty="0">
                <a:solidFill>
                  <a:srgbClr val="29383D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4" name="Picture 3" descr="A picture containing indoor, tub, engine&#10;&#10;Description automatically generated">
            <a:extLst>
              <a:ext uri="{FF2B5EF4-FFF2-40B4-BE49-F238E27FC236}">
                <a16:creationId xmlns:a16="http://schemas.microsoft.com/office/drawing/2014/main" id="{1AD0CB9F-0A4B-485A-8C84-BA1EFE64F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263" y="5603975"/>
            <a:ext cx="1364873" cy="909915"/>
          </a:xfrm>
          <a:prstGeom prst="rect">
            <a:avLst/>
          </a:prstGeom>
        </p:spPr>
      </p:pic>
      <p:pic>
        <p:nvPicPr>
          <p:cNvPr id="5" name="Picture 4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9DF1C745-4F74-4328-9A00-999299023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5201" r="17713" b="10800"/>
          <a:stretch/>
        </p:blipFill>
        <p:spPr>
          <a:xfrm>
            <a:off x="6963092" y="5379449"/>
            <a:ext cx="1929388" cy="1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anva documents" ma:contentTypeID="0x010100228831CEB8722F4E927EEBE9C5346737001DC43371583A1842B56A53C262B66E07" ma:contentTypeVersion="4" ma:contentTypeDescription="Create a new document." ma:contentTypeScope="" ma:versionID="6d87c41715a594b46e27300d3ac38593">
  <xsd:schema xmlns:xsd="http://www.w3.org/2001/XMLSchema" xmlns:xs="http://www.w3.org/2001/XMLSchema" xmlns:p="http://schemas.microsoft.com/office/2006/metadata/properties" xmlns:ns2="7e2b2031-807c-4b94-a17b-b1eb2b592cef" targetNamespace="http://schemas.microsoft.com/office/2006/metadata/properties" ma:root="true" ma:fieldsID="d37a39ca95c41b60b7123ecb59cf8a7b" ns2:_="">
    <xsd:import namespace="7e2b2031-807c-4b94-a17b-b1eb2b592cef"/>
    <xsd:element name="properties">
      <xsd:complexType>
        <xsd:sequence>
          <xsd:element name="documentManagement">
            <xsd:complexType>
              <xsd:all>
                <xsd:element ref="ns2:Danva_Emneord" minOccurs="0"/>
                <xsd:element ref="ns2:Danva_Dok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2031-807c-4b94-a17b-b1eb2b592cef" elementFormDefault="qualified">
    <xsd:import namespace="http://schemas.microsoft.com/office/2006/documentManagement/types"/>
    <xsd:import namespace="http://schemas.microsoft.com/office/infopath/2007/PartnerControls"/>
    <xsd:element name="Danva_Emneord" ma:index="8" nillable="true" ma:displayName="Danva Emneord" ma:default="" ma:internalName="Danva_x0020_Emne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undvand"/>
                    <xsd:enumeration value="Drikkevand"/>
                    <xsd:enumeration value="Spildevand"/>
                    <xsd:enumeration value="Afløb"/>
                    <xsd:enumeration value="Lovgivning"/>
                    <xsd:enumeration value="Innovation"/>
                    <xsd:enumeration value="Internationalt samarbejde"/>
                    <xsd:enumeration value="Klima"/>
                    <xsd:enumeration value="Klimatilpasning"/>
                    <xsd:enumeration value="Samarbejdspartnere"/>
                    <xsd:enumeration value="Administration"/>
                  </xsd:restriction>
                </xsd:simpleType>
              </xsd:element>
            </xsd:sequence>
          </xsd:extension>
        </xsd:complexContent>
      </xsd:complexType>
    </xsd:element>
    <xsd:element name="Danva_Dokumenttype" ma:index="9" nillable="true" ma:displayName="Dokumenttype" ma:default="" ma:format="Dropdown" ma:internalName="Danva_x0020_Dokumenttype">
      <xsd:simpleType>
        <xsd:restriction base="dms:Choice">
          <xsd:enumeration value="ATR skema – budgetændring"/>
          <xsd:enumeration value="ATR skema"/>
          <xsd:enumeration value="Bilag"/>
          <xsd:enumeration value="Brev/E-mail"/>
          <xsd:enumeration value="Dagsorden/referat"/>
          <xsd:enumeration value="Drøftelse ved møder"/>
          <xsd:enumeration value="DANVA Flyer"/>
          <xsd:enumeration value="Indstilling til beslutning"/>
          <xsd:enumeration value="Memo"/>
          <xsd:enumeration value="Mundtlig orientering"/>
          <xsd:enumeration value="Notat"/>
          <xsd:enumeration value="Procedurebeskrivelse"/>
          <xsd:enumeration value="Rapport"/>
          <xsd:enumeration value="Pjecer"/>
          <xsd:enumeration value="Foldere"/>
          <xsd:enumeration value="Artikel"/>
          <xsd:enumeration value="Pressemeddelelse"/>
          <xsd:enumeration value="Skriftlig orientering"/>
          <xsd:enumeration value="Vejledning"/>
          <xsd:enumeration value="Kontrakter"/>
          <xsd:enumeration value="PowerPoi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va_Emneord xmlns="7e2b2031-807c-4b94-a17b-b1eb2b592cef" xsi:nil="true"/>
    <Danva_Dokumenttype xmlns="7e2b2031-807c-4b94-a17b-b1eb2b592cef" xsi:nil="true"/>
  </documentManagement>
</p:properties>
</file>

<file path=customXml/itemProps1.xml><?xml version="1.0" encoding="utf-8"?>
<ds:datastoreItem xmlns:ds="http://schemas.openxmlformats.org/officeDocument/2006/customXml" ds:itemID="{C60E3ADE-F691-4BC1-9387-3AB193767029}"/>
</file>

<file path=customXml/itemProps2.xml><?xml version="1.0" encoding="utf-8"?>
<ds:datastoreItem xmlns:ds="http://schemas.openxmlformats.org/officeDocument/2006/customXml" ds:itemID="{3DB351EE-9886-45E7-BAB7-1D92504B2FDB}"/>
</file>

<file path=customXml/itemProps3.xml><?xml version="1.0" encoding="utf-8"?>
<ds:datastoreItem xmlns:ds="http://schemas.openxmlformats.org/officeDocument/2006/customXml" ds:itemID="{DD2FAC9A-B90B-426C-B5A5-7E8DC83307DF}"/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192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Verdana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Aktor</dc:creator>
  <cp:lastModifiedBy>Henrik Aktor</cp:lastModifiedBy>
  <cp:revision>29</cp:revision>
  <cp:lastPrinted>2021-12-06T14:35:44Z</cp:lastPrinted>
  <dcterms:created xsi:type="dcterms:W3CDTF">2020-11-14T19:53:12Z</dcterms:created>
  <dcterms:modified xsi:type="dcterms:W3CDTF">2021-12-06T14:39:45Z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0x010100228831CEB8722F4E927EEBE9C5346737001DC43371583A1842B56A53C262B66E07</vt:lpwstr>
  </property>
</Properties>
</file>