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58" r:id="rId5"/>
    <p:sldId id="270" r:id="rId6"/>
    <p:sldId id="261" r:id="rId7"/>
    <p:sldId id="276" r:id="rId8"/>
    <p:sldId id="271" r:id="rId9"/>
    <p:sldId id="272" r:id="rId10"/>
    <p:sldId id="275" r:id="rId1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1961B-C4B1-4B1A-B391-75292E4FDA3E}" type="datetimeFigureOut">
              <a:rPr lang="da-DK" smtClean="0"/>
              <a:t>2021-12-06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62E5-1E03-4CF6-A072-7211DA361A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07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1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93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92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13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95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>
            <a:spLocks noGrp="1"/>
          </p:cNvSpPr>
          <p:nvPr>
            <p:ph type="pic" idx="2"/>
          </p:nvPr>
        </p:nvSpPr>
        <p:spPr>
          <a:xfrm>
            <a:off x="109538" y="142875"/>
            <a:ext cx="8966200" cy="6616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r="-6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F20000"/>
              </a:buClr>
              <a:buSzPts val="960"/>
              <a:buFont typeface="Courier New"/>
              <a:buChar char="o"/>
              <a:defRPr sz="1600" b="0" i="1" u="none" strike="noStrike" cap="none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F20000"/>
              </a:buClr>
              <a:buSzPts val="550"/>
              <a:buFont typeface="Courier New"/>
              <a:buChar char="o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1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 sz="1800" i="1">
                <a:solidFill>
                  <a:srgbClr val="595959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0"/>
              </a:spcBef>
              <a:spcAft>
                <a:spcPts val="0"/>
              </a:spcAft>
              <a:buSzPts val="5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9" name="Google Shape;19;p51"/>
          <p:cNvGrpSpPr/>
          <p:nvPr/>
        </p:nvGrpSpPr>
        <p:grpSpPr>
          <a:xfrm>
            <a:off x="0" y="-3175"/>
            <a:ext cx="9144000" cy="6864350"/>
            <a:chOff x="0" y="0"/>
            <a:chExt cx="9144000" cy="6864350"/>
          </a:xfrm>
        </p:grpSpPr>
        <p:pic>
          <p:nvPicPr>
            <p:cNvPr id="20" name="Google Shape;20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10126" y="6344592"/>
              <a:ext cx="2523749" cy="417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51"/>
            <p:cNvPicPr preferRelativeResize="0"/>
            <p:nvPr/>
          </p:nvPicPr>
          <p:blipFill rotWithShape="1">
            <a:blip r:embed="rId4">
              <a:alphaModFix/>
            </a:blip>
            <a:srcRect t="21380"/>
            <a:stretch/>
          </p:blipFill>
          <p:spPr>
            <a:xfrm>
              <a:off x="2950804" y="145274"/>
              <a:ext cx="3233287" cy="72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51"/>
            <p:cNvSpPr/>
            <p:nvPr/>
          </p:nvSpPr>
          <p:spPr>
            <a:xfrm>
              <a:off x="0" y="0"/>
              <a:ext cx="9144000" cy="6864350"/>
            </a:xfrm>
            <a:custGeom>
              <a:avLst/>
              <a:gdLst/>
              <a:ahLst/>
              <a:cxnLst/>
              <a:rect l="l" t="t" r="r" b="b"/>
              <a:pathLst>
                <a:path w="9144000" h="6858000" extrusionOk="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93387" y="212437"/>
                  </a:moveTo>
                  <a:cubicBezTo>
                    <a:pt x="213495" y="1298287"/>
                    <a:pt x="196850" y="5257223"/>
                    <a:pt x="196850" y="6337300"/>
                  </a:cubicBezTo>
                  <a:cubicBezTo>
                    <a:pt x="198485" y="6541077"/>
                    <a:pt x="381193" y="6688571"/>
                    <a:pt x="520700" y="6686550"/>
                  </a:cubicBezTo>
                  <a:lnTo>
                    <a:pt x="8958695" y="6693477"/>
                  </a:lnTo>
                  <a:cubicBezTo>
                    <a:pt x="8955520" y="6463819"/>
                    <a:pt x="8962776" y="807339"/>
                    <a:pt x="8959850" y="546101"/>
                  </a:cubicBezTo>
                  <a:cubicBezTo>
                    <a:pt x="8957678" y="352223"/>
                    <a:pt x="8782627" y="208012"/>
                    <a:pt x="8566150" y="209551"/>
                  </a:cubicBezTo>
                  <a:lnTo>
                    <a:pt x="193387" y="2124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88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080"/>
              <a:buChar char="o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080"/>
              <a:buChar char="o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900"/>
              <a:buChar char="o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800"/>
              <a:buChar char="–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800"/>
              <a:buChar char="»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080"/>
              <a:buFont typeface="Arial"/>
              <a:buChar char="o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080"/>
              <a:buFont typeface="Arial"/>
              <a:buChar char="o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900"/>
              <a:buFont typeface="Arial"/>
              <a:buChar char="o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800"/>
              <a:buFont typeface="Arial"/>
              <a:buChar char="–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B1C7"/>
              </a:buClr>
              <a:buSzPts val="1800"/>
              <a:buFont typeface="Arial"/>
              <a:buChar char="»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sldNum" idx="12"/>
          </p:nvPr>
        </p:nvSpPr>
        <p:spPr>
          <a:xfrm>
            <a:off x="6686872" y="63813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8" name="Google Shape;38;p53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B1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/>
          <p:nvPr/>
        </p:nvSpPr>
        <p:spPr>
          <a:xfrm>
            <a:off x="198000" y="18864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B1C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de-DE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Titel der Präsentation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3"/>
          <p:cNvSpPr/>
          <p:nvPr/>
        </p:nvSpPr>
        <p:spPr>
          <a:xfrm>
            <a:off x="198000" y="18864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B1C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de-DE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Titel der Präsentation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3"/>
          <p:cNvSpPr txBox="1">
            <a:spLocks noGrp="1"/>
          </p:cNvSpPr>
          <p:nvPr>
            <p:ph type="ftr" idx="11"/>
          </p:nvPr>
        </p:nvSpPr>
        <p:spPr>
          <a:xfrm>
            <a:off x="664042" y="6399212"/>
            <a:ext cx="38359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47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ux contenus">
  <p:cSld name="2_Deux contenu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body" idx="1"/>
          </p:nvPr>
        </p:nvSpPr>
        <p:spPr>
          <a:xfrm>
            <a:off x="609599" y="1930400"/>
            <a:ext cx="7936089" cy="430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C9E9F"/>
              </a:buClr>
              <a:buSzPts val="1400"/>
              <a:buFont typeface="Arial"/>
              <a:buChar char="•"/>
              <a:defRPr sz="2000" b="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2001A"/>
              </a:buClr>
              <a:buSzPts val="1120"/>
              <a:buFont typeface="Arial"/>
              <a:buChar char="•"/>
              <a:defRPr sz="1600" b="0" i="1">
                <a:solidFill>
                  <a:srgbClr val="E2001A"/>
                </a:solidFill>
              </a:defRPr>
            </a:lvl2pPr>
            <a:lvl3pPr marL="1371600" lvl="2" indent="-2667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2001A"/>
              </a:buClr>
              <a:buSzPts val="600"/>
              <a:buFont typeface="Arial"/>
              <a:buChar char="•"/>
              <a:defRPr sz="1200" b="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 b="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" name="Google Shape;17;p29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ftr" idx="11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6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4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97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60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299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18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87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9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86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D5AD-2463-4456-BA63-E612CDA47C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4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538" y="142875"/>
            <a:ext cx="8966200" cy="66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r="-6998"/>
            </a:stretch>
          </a:blipFill>
          <a:ln>
            <a:noFill/>
          </a:ln>
        </p:spPr>
      </p:pic>
      <p:sp>
        <p:nvSpPr>
          <p:cNvPr id="317" name="Google Shape;317;p1"/>
          <p:cNvSpPr txBox="1">
            <a:spLocks noGrp="1"/>
          </p:cNvSpPr>
          <p:nvPr>
            <p:ph type="ctrTitle"/>
          </p:nvPr>
        </p:nvSpPr>
        <p:spPr>
          <a:xfrm>
            <a:off x="926791" y="2335133"/>
            <a:ext cx="4048026" cy="123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de-DE" sz="6600" dirty="0">
                <a:solidFill>
                  <a:schemeClr val="dk1"/>
                </a:solidFill>
              </a:rPr>
              <a:t>CARIX® </a:t>
            </a:r>
            <a:endParaRPr sz="6600" dirty="0">
              <a:solidFill>
                <a:schemeClr val="dk1"/>
              </a:solidFill>
            </a:endParaRPr>
          </a:p>
        </p:txBody>
      </p:sp>
      <p:sp>
        <p:nvSpPr>
          <p:cNvPr id="318" name="Google Shape;318;p1"/>
          <p:cNvSpPr txBox="1">
            <a:spLocks noGrp="1"/>
          </p:cNvSpPr>
          <p:nvPr>
            <p:ph type="subTitle" idx="1"/>
          </p:nvPr>
        </p:nvSpPr>
        <p:spPr>
          <a:xfrm>
            <a:off x="274017" y="3573237"/>
            <a:ext cx="5353573" cy="98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de-DE" sz="2400" dirty="0" err="1">
                <a:solidFill>
                  <a:schemeClr val="dk1"/>
                </a:solidFill>
              </a:rPr>
              <a:t>Miljøvenlig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blødgøring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uden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tilsætning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af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skadelige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kemikalier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til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drikkevandet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19" name="Google Shape;319;p1"/>
          <p:cNvSpPr/>
          <p:nvPr/>
        </p:nvSpPr>
        <p:spPr>
          <a:xfrm>
            <a:off x="6573982" y="5891375"/>
            <a:ext cx="21128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</a:t>
            </a:r>
            <a:br>
              <a:rPr lang="de-DE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1"/>
          <p:cNvGrpSpPr/>
          <p:nvPr/>
        </p:nvGrpSpPr>
        <p:grpSpPr>
          <a:xfrm>
            <a:off x="0" y="-3175"/>
            <a:ext cx="9144000" cy="6864350"/>
            <a:chOff x="0" y="0"/>
            <a:chExt cx="9144000" cy="6864350"/>
          </a:xfrm>
        </p:grpSpPr>
        <p:pic>
          <p:nvPicPr>
            <p:cNvPr id="321" name="Google Shape;321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10126" y="6344592"/>
              <a:ext cx="2523749" cy="417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"/>
            <p:cNvPicPr preferRelativeResize="0"/>
            <p:nvPr/>
          </p:nvPicPr>
          <p:blipFill rotWithShape="1">
            <a:blip r:embed="rId6">
              <a:alphaModFix/>
            </a:blip>
            <a:srcRect t="21380"/>
            <a:stretch/>
          </p:blipFill>
          <p:spPr>
            <a:xfrm>
              <a:off x="2950804" y="145274"/>
              <a:ext cx="3233287" cy="72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"/>
            <p:cNvSpPr/>
            <p:nvPr/>
          </p:nvSpPr>
          <p:spPr>
            <a:xfrm>
              <a:off x="0" y="0"/>
              <a:ext cx="9144000" cy="6864350"/>
            </a:xfrm>
            <a:custGeom>
              <a:avLst/>
              <a:gdLst/>
              <a:ahLst/>
              <a:cxnLst/>
              <a:rect l="l" t="t" r="r" b="b"/>
              <a:pathLst>
                <a:path w="9144000" h="6858000" extrusionOk="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93387" y="212437"/>
                  </a:moveTo>
                  <a:cubicBezTo>
                    <a:pt x="213495" y="1298287"/>
                    <a:pt x="196850" y="5257223"/>
                    <a:pt x="196850" y="6337300"/>
                  </a:cubicBezTo>
                  <a:cubicBezTo>
                    <a:pt x="198485" y="6541077"/>
                    <a:pt x="381193" y="6688571"/>
                    <a:pt x="520700" y="6686550"/>
                  </a:cubicBezTo>
                  <a:lnTo>
                    <a:pt x="8958695" y="6693477"/>
                  </a:lnTo>
                  <a:cubicBezTo>
                    <a:pt x="8955520" y="6463819"/>
                    <a:pt x="8962776" y="807339"/>
                    <a:pt x="8959850" y="546101"/>
                  </a:cubicBezTo>
                  <a:cubicBezTo>
                    <a:pt x="8957678" y="352223"/>
                    <a:pt x="8782627" y="208012"/>
                    <a:pt x="8566150" y="209551"/>
                  </a:cubicBezTo>
                  <a:lnTo>
                    <a:pt x="193387" y="2124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da-DK" sz="3200" b="1" dirty="0">
                <a:solidFill>
                  <a:schemeClr val="bg1"/>
                </a:solidFill>
              </a:rPr>
              <a:t>Tak for opmærksomheden – spørgsmål?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146" name="Picture 2" descr="A-SDIM33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5" t="765" r="7007" b="-765"/>
          <a:stretch/>
        </p:blipFill>
        <p:spPr bwMode="auto">
          <a:xfrm>
            <a:off x="395536" y="1394777"/>
            <a:ext cx="7848872" cy="52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0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da-DK" sz="3200" b="1" dirty="0">
                <a:solidFill>
                  <a:schemeClr val="bg1"/>
                </a:solidFill>
              </a:rPr>
              <a:t>CARIX® blødgøring </a:t>
            </a:r>
            <a:br>
              <a:rPr lang="da-DK" sz="3200" b="1" dirty="0">
                <a:solidFill>
                  <a:schemeClr val="bg1"/>
                </a:solidFill>
              </a:rPr>
            </a:br>
            <a:r>
              <a:rPr lang="da-DK" sz="3200" b="1" dirty="0">
                <a:solidFill>
                  <a:schemeClr val="bg1"/>
                </a:solidFill>
              </a:rPr>
              <a:t>(</a:t>
            </a:r>
            <a:r>
              <a:rPr lang="da-DK" sz="3200" b="1" dirty="0" err="1">
                <a:solidFill>
                  <a:schemeClr val="bg1"/>
                </a:solidFill>
              </a:rPr>
              <a:t>CArbon</a:t>
            </a:r>
            <a:r>
              <a:rPr lang="da-DK" sz="3200" b="1" dirty="0">
                <a:solidFill>
                  <a:schemeClr val="bg1"/>
                </a:solidFill>
              </a:rPr>
              <a:t> </a:t>
            </a:r>
            <a:r>
              <a:rPr lang="da-DK" sz="3200" b="1" dirty="0" err="1">
                <a:solidFill>
                  <a:schemeClr val="bg1"/>
                </a:solidFill>
              </a:rPr>
              <a:t>dioxide</a:t>
            </a:r>
            <a:r>
              <a:rPr lang="da-DK" sz="3200" b="1" dirty="0">
                <a:solidFill>
                  <a:schemeClr val="bg1"/>
                </a:solidFill>
              </a:rPr>
              <a:t> </a:t>
            </a:r>
            <a:r>
              <a:rPr lang="da-DK" sz="3200" b="1" dirty="0" err="1">
                <a:solidFill>
                  <a:schemeClr val="bg1"/>
                </a:solidFill>
              </a:rPr>
              <a:t>Regenerated</a:t>
            </a:r>
            <a:r>
              <a:rPr lang="da-DK" sz="3200" b="1" dirty="0">
                <a:solidFill>
                  <a:schemeClr val="bg1"/>
                </a:solidFill>
              </a:rPr>
              <a:t> Ion Exchange)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ekstboks 1"/>
          <p:cNvSpPr txBox="1"/>
          <p:nvPr/>
        </p:nvSpPr>
        <p:spPr>
          <a:xfrm>
            <a:off x="4060157" y="1456991"/>
            <a:ext cx="4775128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/>
              <a:t>CARIX er en tysk udviklet og patenteret blødgøringsteknik, der </a:t>
            </a:r>
            <a:r>
              <a:rPr lang="da-DK" u="sng" dirty="0"/>
              <a:t>forbruger</a:t>
            </a:r>
            <a:r>
              <a:rPr lang="da-DK" dirty="0"/>
              <a:t> kuldioxid.</a:t>
            </a:r>
          </a:p>
          <a:p>
            <a:endParaRPr lang="da-DK" dirty="0"/>
          </a:p>
          <a:p>
            <a:r>
              <a:rPr lang="da-DK" dirty="0"/>
              <a:t>CARIX er ionbytning uden tilsætning af salt</a:t>
            </a:r>
          </a:p>
          <a:p>
            <a:endParaRPr lang="da-DK" dirty="0"/>
          </a:p>
          <a:p>
            <a:r>
              <a:rPr lang="da-DK" dirty="0"/>
              <a:t>Ca. 25 referencer i Tyskland (20 – 1050 m³/h)</a:t>
            </a:r>
          </a:p>
          <a:p>
            <a:endParaRPr lang="da-DK" dirty="0"/>
          </a:p>
          <a:p>
            <a:r>
              <a:rPr lang="da-DK" dirty="0"/>
              <a:t>35 års erfaring med design og drift af CARIX anlæg på vandværker.</a:t>
            </a:r>
          </a:p>
          <a:p>
            <a:endParaRPr lang="da-DK" dirty="0"/>
          </a:p>
          <a:p>
            <a:r>
              <a:rPr lang="da-DK" dirty="0"/>
              <a:t>CARIX og pellet anlæg er tilladt i Tyskland  (DVGW godkendelse) til blødgøring</a:t>
            </a:r>
          </a:p>
          <a:p>
            <a:endParaRPr lang="da-DK" dirty="0"/>
          </a:p>
          <a:p>
            <a:r>
              <a:rPr lang="da-DK" dirty="0"/>
              <a:t>Danmark er det første land udenfor Tyskland, hvor der bliver bygget CARIX blødgøringsanlæg</a:t>
            </a:r>
          </a:p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0A1D1-82D3-42AF-9425-6A72B4F9D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r="-1063"/>
          <a:stretch/>
        </p:blipFill>
        <p:spPr bwMode="auto">
          <a:xfrm>
            <a:off x="206527" y="1456991"/>
            <a:ext cx="3672408" cy="47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>
            <a:spLocks noGrp="1"/>
          </p:cNvSpPr>
          <p:nvPr>
            <p:ph type="title"/>
          </p:nvPr>
        </p:nvSpPr>
        <p:spPr>
          <a:xfrm>
            <a:off x="201600" y="201600"/>
            <a:ext cx="8834896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Placering af CARIX® anlæg i vandværksproces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5"/>
          <p:cNvSpPr txBox="1">
            <a:spLocks noGrp="1"/>
          </p:cNvSpPr>
          <p:nvPr>
            <p:ph type="sldNum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b="15471"/>
          <a:stretch/>
        </p:blipFill>
        <p:spPr>
          <a:xfrm>
            <a:off x="793550" y="3262346"/>
            <a:ext cx="8232085" cy="311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 txBox="1"/>
          <p:nvPr/>
        </p:nvSpPr>
        <p:spPr>
          <a:xfrm>
            <a:off x="1970345" y="2283104"/>
            <a:ext cx="151216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Iltning og afblæsning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ilt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da-DK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</a:t>
            </a:r>
            <a:endParaRPr lang="da-DK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a-DK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svovlbrinte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a-DK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kuldioxid</a:t>
            </a:r>
          </a:p>
        </p:txBody>
      </p:sp>
      <p:sp>
        <p:nvSpPr>
          <p:cNvPr id="189" name="Google Shape;189;p5"/>
          <p:cNvSpPr txBox="1"/>
          <p:nvPr/>
        </p:nvSpPr>
        <p:spPr>
          <a:xfrm>
            <a:off x="3357582" y="2038359"/>
            <a:ext cx="2549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Filtrering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a-DK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jern/okker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a-DK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mangan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a-DK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ammonium/nitrit</a:t>
            </a:r>
          </a:p>
        </p:txBody>
      </p:sp>
      <p:sp>
        <p:nvSpPr>
          <p:cNvPr id="190" name="Google Shape;190;p5"/>
          <p:cNvSpPr txBox="1"/>
          <p:nvPr/>
        </p:nvSpPr>
        <p:spPr>
          <a:xfrm>
            <a:off x="6754580" y="1465344"/>
            <a:ext cx="236689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Rentvandsbeholder</a:t>
            </a:r>
            <a:r>
              <a:rPr lang="da-D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evt. desinfektion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hygiejne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794153" y="3852744"/>
            <a:ext cx="13255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Boringer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Lige forbindelse 2"/>
          <p:cNvCxnSpPr/>
          <p:nvPr/>
        </p:nvCxnSpPr>
        <p:spPr>
          <a:xfrm>
            <a:off x="3203848" y="3933056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89;p5">
            <a:extLst>
              <a:ext uri="{FF2B5EF4-FFF2-40B4-BE49-F238E27FC236}">
                <a16:creationId xmlns:a16="http://schemas.microsoft.com/office/drawing/2014/main" id="{3E665FAE-5B1C-477F-834A-61BDFA668D79}"/>
              </a:ext>
            </a:extLst>
          </p:cNvPr>
          <p:cNvSpPr txBox="1"/>
          <p:nvPr/>
        </p:nvSpPr>
        <p:spPr>
          <a:xfrm>
            <a:off x="4788024" y="1856063"/>
            <a:ext cx="254967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CARIX® blødgøring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-DK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</a:t>
            </a:r>
            <a:r>
              <a:rPr lang="da-DK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alk</a:t>
            </a:r>
          </a:p>
          <a:p>
            <a:pPr>
              <a:buClr>
                <a:srgbClr val="000000"/>
              </a:buClr>
              <a:buSzPts val="1800"/>
            </a:pPr>
            <a:r>
              <a:rPr lang="da-DK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evt. sulfat, klorid, nitrat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da-DK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endParaRPr lang="da-DK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il: nedad 1">
            <a:extLst>
              <a:ext uri="{FF2B5EF4-FFF2-40B4-BE49-F238E27FC236}">
                <a16:creationId xmlns:a16="http://schemas.microsoft.com/office/drawing/2014/main" id="{D95F691D-0C46-4410-A653-25A7C8C4337F}"/>
              </a:ext>
            </a:extLst>
          </p:cNvPr>
          <p:cNvSpPr/>
          <p:nvPr/>
        </p:nvSpPr>
        <p:spPr>
          <a:xfrm>
            <a:off x="5508104" y="2780928"/>
            <a:ext cx="153385" cy="943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5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da-DK" sz="3200" b="1" dirty="0">
                <a:solidFill>
                  <a:schemeClr val="bg1"/>
                </a:solidFill>
              </a:rPr>
              <a:t>CARIX® blødgøring - princip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16" y="1289788"/>
            <a:ext cx="6944580" cy="32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/>
        </p:nvSpPr>
        <p:spPr>
          <a:xfrm>
            <a:off x="74943" y="1264381"/>
            <a:ext cx="20021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Hårdt vand: </a:t>
            </a:r>
          </a:p>
          <a:p>
            <a:r>
              <a:rPr lang="da-DK" dirty="0"/>
              <a:t>15 - 30⁰dH 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2235932" y="5104375"/>
            <a:ext cx="39922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Forbrug af kuldioxid.</a:t>
            </a:r>
          </a:p>
          <a:p>
            <a:r>
              <a:rPr lang="da-DK" u="sng" dirty="0">
                <a:solidFill>
                  <a:schemeClr val="accent3">
                    <a:lumMod val="75000"/>
                  </a:schemeClr>
                </a:solidFill>
              </a:rPr>
              <a:t>Grønt</a:t>
            </a:r>
            <a:r>
              <a:rPr lang="da-DK" dirty="0"/>
              <a:t> kuldioxid fra f.eks. </a:t>
            </a:r>
            <a:r>
              <a:rPr lang="da-DK" dirty="0" err="1"/>
              <a:t>carbon</a:t>
            </a:r>
            <a:r>
              <a:rPr lang="da-DK" dirty="0"/>
              <a:t> </a:t>
            </a:r>
            <a:r>
              <a:rPr lang="da-DK" dirty="0" err="1"/>
              <a:t>capture</a:t>
            </a:r>
            <a:r>
              <a:rPr lang="da-DK" dirty="0"/>
              <a:t> i forbrændingsanlæg; pt. er det et spildprodukt fra industrier – op til 60% af det tilsatte kuldioxid lagres i vandet.    </a:t>
            </a:r>
          </a:p>
        </p:txBody>
      </p:sp>
      <p:cxnSp>
        <p:nvCxnSpPr>
          <p:cNvPr id="21" name="Lige pilforbindelse 20"/>
          <p:cNvCxnSpPr/>
          <p:nvPr/>
        </p:nvCxnSpPr>
        <p:spPr>
          <a:xfrm flipV="1">
            <a:off x="5940152" y="4441171"/>
            <a:ext cx="216024" cy="65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/>
          <p:nvPr/>
        </p:nvCxnSpPr>
        <p:spPr>
          <a:xfrm flipV="1">
            <a:off x="8748464" y="4441171"/>
            <a:ext cx="154232" cy="663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kstboks 27"/>
          <p:cNvSpPr txBox="1"/>
          <p:nvPr/>
        </p:nvSpPr>
        <p:spPr>
          <a:xfrm>
            <a:off x="6300192" y="5090268"/>
            <a:ext cx="28083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Spildevandet indeholder </a:t>
            </a:r>
            <a:r>
              <a:rPr lang="da-DK" u="sng" dirty="0"/>
              <a:t>ikke</a:t>
            </a:r>
            <a:r>
              <a:rPr lang="da-DK" dirty="0"/>
              <a:t> rester fra kemikalier – kun naturligt kalk, der er fjernet fra drikkevandet.</a:t>
            </a:r>
          </a:p>
          <a:p>
            <a:r>
              <a:rPr lang="da-DK" dirty="0"/>
              <a:t>Ned til 3% spild med ny optimeret membranteknik</a:t>
            </a:r>
          </a:p>
        </p:txBody>
      </p:sp>
      <p:sp>
        <p:nvSpPr>
          <p:cNvPr id="33" name="Tekstboks 32"/>
          <p:cNvSpPr txBox="1"/>
          <p:nvPr/>
        </p:nvSpPr>
        <p:spPr>
          <a:xfrm>
            <a:off x="20705" y="3134369"/>
            <a:ext cx="205642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Blødt rent vand: </a:t>
            </a:r>
          </a:p>
          <a:p>
            <a:r>
              <a:rPr lang="da-DK" dirty="0"/>
              <a:t>8 - 12 ⁰</a:t>
            </a:r>
            <a:r>
              <a:rPr lang="da-DK" dirty="0" err="1"/>
              <a:t>dH</a:t>
            </a:r>
            <a:r>
              <a:rPr lang="da-DK" dirty="0"/>
              <a:t> </a:t>
            </a:r>
          </a:p>
          <a:p>
            <a:r>
              <a:rPr lang="da-DK" dirty="0"/>
              <a:t>CCPP₉₀ &lt; 40 mg/l</a:t>
            </a:r>
          </a:p>
          <a:p>
            <a:r>
              <a:rPr lang="da-DK" dirty="0"/>
              <a:t>Ingen kemi-rester</a:t>
            </a:r>
          </a:p>
          <a:p>
            <a:endParaRPr lang="da-DK" dirty="0"/>
          </a:p>
          <a:p>
            <a:r>
              <a:rPr lang="da-DK" dirty="0"/>
              <a:t>=&gt; </a:t>
            </a:r>
          </a:p>
          <a:p>
            <a:r>
              <a:rPr lang="da-DK" dirty="0">
                <a:latin typeface="Calibri"/>
                <a:cs typeface="Calibri"/>
              </a:rPr>
              <a:t>↓ sæbeforbrug</a:t>
            </a:r>
          </a:p>
          <a:p>
            <a:r>
              <a:rPr lang="da-DK" dirty="0">
                <a:cs typeface="Calibri"/>
              </a:rPr>
              <a:t>↓ kemikalieforbrug</a:t>
            </a:r>
            <a:endParaRPr lang="da-DK" dirty="0">
              <a:latin typeface="Calibri"/>
              <a:cs typeface="Calibri"/>
            </a:endParaRPr>
          </a:p>
          <a:p>
            <a:r>
              <a:rPr lang="da-DK" dirty="0">
                <a:cs typeface="Calibri"/>
              </a:rPr>
              <a:t>↓ kalkbelægninger</a:t>
            </a:r>
          </a:p>
          <a:p>
            <a:r>
              <a:rPr lang="da-DK" dirty="0">
                <a:latin typeface="Calibri"/>
                <a:cs typeface="Calibri"/>
              </a:rPr>
              <a:t>↑ levetid af udstyr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11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2BC696-817E-4C3A-B45A-94C68192B2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da-DK" sz="3200" b="1" dirty="0">
                <a:solidFill>
                  <a:schemeClr val="bg1"/>
                </a:solidFill>
              </a:rPr>
              <a:t>CARIX® installation tegnings-eksempel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1F72EA3-BE4A-4C08-B9A7-0441A3FC8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8" y="1484784"/>
            <a:ext cx="8194024" cy="490761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C9D39AB-5BC2-4E47-887A-DC016C41A344}"/>
              </a:ext>
            </a:extLst>
          </p:cNvPr>
          <p:cNvSpPr txBox="1"/>
          <p:nvPr/>
        </p:nvSpPr>
        <p:spPr>
          <a:xfrm>
            <a:off x="755576" y="5407000"/>
            <a:ext cx="4896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Hygiejnisk lukket og fuldautomatisk anlæg med minimalt pasningsbehov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DC4C12-4DED-4B09-A445-AD2E9DD62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38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da-DK" sz="3200" b="1" dirty="0">
                <a:solidFill>
                  <a:schemeClr val="bg1"/>
                </a:solidFill>
              </a:rPr>
              <a:t>CARIX® anlæg, foto-eksempel</a:t>
            </a:r>
          </a:p>
        </p:txBody>
      </p:sp>
      <p:pic>
        <p:nvPicPr>
          <p:cNvPr id="2050" name="Picture 2" descr="https://lh5.googleusercontent.com/BCBJArn3b39iYwht-PVVFFilKqjqm-4bd-YdGkXYGVLwrY2LMwQyYkqTdoZiDXvo5B208DneIyQesUbxSfN_g9z5IpZDXx-dH0agkTyPvSoHJAcy-xbkXeY6AznndYyzIXWoQ3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84784"/>
            <a:ext cx="7416824" cy="49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1ACC69-9E82-414B-AD68-75B5246A6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8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E70522-1359-469B-8755-435A9D92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Spildevandskvalitet – eksempel fra Borup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217B915A-F879-4098-B970-B47C718BD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87871"/>
              </p:ext>
            </p:extLst>
          </p:nvPr>
        </p:nvGraphicFramePr>
        <p:xfrm>
          <a:off x="1619672" y="1574800"/>
          <a:ext cx="550861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9005598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15545347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1080792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Enhed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CARIX afløb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41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m³/d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ca. 60¹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2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8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80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Natrium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Bikarbonat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0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Klorid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mg/l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7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Sulfat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0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Suspenderet 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942547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BE9D1839-9444-455A-BA2B-D0311A90586E}"/>
              </a:ext>
            </a:extLst>
          </p:cNvPr>
          <p:cNvSpPr txBox="1"/>
          <p:nvPr/>
        </p:nvSpPr>
        <p:spPr>
          <a:xfrm>
            <a:off x="1115616" y="5877272"/>
            <a:ext cx="662473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Ikke tilførsel af natrium, klorid og suspenderet stof til spildevandet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6D88008-0322-47CA-9959-A447D89AA730}"/>
              </a:ext>
            </a:extLst>
          </p:cNvPr>
          <p:cNvSpPr txBox="1"/>
          <p:nvPr/>
        </p:nvSpPr>
        <p:spPr>
          <a:xfrm>
            <a:off x="1614733" y="53148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¹ Ved produktion på ca. 500.000 m³/år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84472F5D-C116-4BE0-8847-F55DA7D59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037EF2B-043F-45B8-80C4-D74BA523035B}"/>
              </a:ext>
            </a:extLst>
          </p:cNvPr>
          <p:cNvSpPr/>
          <p:nvPr/>
        </p:nvSpPr>
        <p:spPr>
          <a:xfrm>
            <a:off x="5868144" y="270892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4AA115-15B9-4368-BCF2-9344F9D035CF}"/>
              </a:ext>
            </a:extLst>
          </p:cNvPr>
          <p:cNvSpPr/>
          <p:nvPr/>
        </p:nvSpPr>
        <p:spPr>
          <a:xfrm>
            <a:off x="5868144" y="306896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4413D9A-447A-45BB-A721-7C23A851B846}"/>
              </a:ext>
            </a:extLst>
          </p:cNvPr>
          <p:cNvSpPr/>
          <p:nvPr/>
        </p:nvSpPr>
        <p:spPr>
          <a:xfrm>
            <a:off x="5868144" y="3797228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52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31624F-BCFA-4EF1-A212-3B416D3A67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da-DK" sz="3200" b="1" dirty="0">
                <a:solidFill>
                  <a:schemeClr val="bg1"/>
                </a:solidFill>
              </a:rPr>
              <a:t>CO₂ udledning uden CARIX® blødgøring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BE8DDFC-FECA-4A60-A584-A33BA17858D0}"/>
              </a:ext>
            </a:extLst>
          </p:cNvPr>
          <p:cNvSpPr/>
          <p:nvPr/>
        </p:nvSpPr>
        <p:spPr>
          <a:xfrm>
            <a:off x="6596655" y="5441115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Renseanlæg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0CD304E9-1429-4A33-8546-46564BBE35B7}"/>
              </a:ext>
            </a:extLst>
          </p:cNvPr>
          <p:cNvSpPr/>
          <p:nvPr/>
        </p:nvSpPr>
        <p:spPr>
          <a:xfrm>
            <a:off x="6588224" y="3601236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Forbrugere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58205035-880F-4DF4-B420-DD7DCF836B70}"/>
              </a:ext>
            </a:extLst>
          </p:cNvPr>
          <p:cNvSpPr/>
          <p:nvPr/>
        </p:nvSpPr>
        <p:spPr>
          <a:xfrm>
            <a:off x="3365764" y="5441115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Recipient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221648C5-9807-44A2-87A0-E1D15CB18D41}"/>
              </a:ext>
            </a:extLst>
          </p:cNvPr>
          <p:cNvSpPr/>
          <p:nvPr/>
        </p:nvSpPr>
        <p:spPr>
          <a:xfrm>
            <a:off x="701469" y="3627210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Vandværk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E73F702-C35D-4E12-A177-6997E4619E3B}"/>
              </a:ext>
            </a:extLst>
          </p:cNvPr>
          <p:cNvSpPr/>
          <p:nvPr/>
        </p:nvSpPr>
        <p:spPr>
          <a:xfrm>
            <a:off x="3815916" y="1322017"/>
            <a:ext cx="4572508" cy="15129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Atmosfære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F4D3009C-50D8-4790-A70C-5CB25B577741}"/>
              </a:ext>
            </a:extLst>
          </p:cNvPr>
          <p:cNvSpPr/>
          <p:nvPr/>
        </p:nvSpPr>
        <p:spPr>
          <a:xfrm>
            <a:off x="701469" y="1684680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CO₂ producerende industri</a:t>
            </a:r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EA4C251-A82B-4BE5-9D68-F12350AA0005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 flipV="1">
            <a:off x="2501669" y="3997280"/>
            <a:ext cx="4086555" cy="2597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D85E6CFD-1DC4-40A2-8BDC-83B90B738FE2}"/>
              </a:ext>
            </a:extLst>
          </p:cNvPr>
          <p:cNvCxnSpPr>
            <a:cxnSpLocks/>
            <a:stCxn id="7" idx="3"/>
            <a:endCxn id="6" idx="3"/>
          </p:cNvCxnSpPr>
          <p:nvPr/>
        </p:nvCxnSpPr>
        <p:spPr>
          <a:xfrm>
            <a:off x="8388424" y="3997280"/>
            <a:ext cx="8431" cy="1839879"/>
          </a:xfrm>
          <a:prstGeom prst="bentConnector3">
            <a:avLst>
              <a:gd name="adj1" fmla="val 407499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Lige pilforbindelse 25">
            <a:extLst>
              <a:ext uri="{FF2B5EF4-FFF2-40B4-BE49-F238E27FC236}">
                <a16:creationId xmlns:a16="http://schemas.microsoft.com/office/drawing/2014/main" id="{0382D7A5-F635-4F1D-87F0-56218AF7ECB9}"/>
              </a:ext>
            </a:extLst>
          </p:cNvPr>
          <p:cNvCxnSpPr>
            <a:cxnSpLocks/>
            <a:stCxn id="6" idx="1"/>
            <a:endCxn id="16" idx="3"/>
          </p:cNvCxnSpPr>
          <p:nvPr/>
        </p:nvCxnSpPr>
        <p:spPr>
          <a:xfrm flipH="1">
            <a:off x="5165964" y="5837159"/>
            <a:ext cx="1430691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>
            <a:extLst>
              <a:ext uri="{FF2B5EF4-FFF2-40B4-BE49-F238E27FC236}">
                <a16:creationId xmlns:a16="http://schemas.microsoft.com/office/drawing/2014/main" id="{0EB5162F-581F-46FD-BD1A-03FB7AE43CAE}"/>
              </a:ext>
            </a:extLst>
          </p:cNvPr>
          <p:cNvCxnSpPr>
            <a:cxnSpLocks/>
            <a:stCxn id="19" idx="3"/>
            <a:endCxn id="18" idx="2"/>
          </p:cNvCxnSpPr>
          <p:nvPr/>
        </p:nvCxnSpPr>
        <p:spPr>
          <a:xfrm flipV="1">
            <a:off x="2501669" y="2078510"/>
            <a:ext cx="1314247" cy="2214"/>
          </a:xfrm>
          <a:prstGeom prst="bentConnector3">
            <a:avLst>
              <a:gd name="adj1" fmla="val 50000"/>
            </a:avLst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kstfelt 92">
            <a:extLst>
              <a:ext uri="{FF2B5EF4-FFF2-40B4-BE49-F238E27FC236}">
                <a16:creationId xmlns:a16="http://schemas.microsoft.com/office/drawing/2014/main" id="{52F4AC7F-0E88-4D43-B3E3-233F24A4D233}"/>
              </a:ext>
            </a:extLst>
          </p:cNvPr>
          <p:cNvSpPr txBox="1"/>
          <p:nvPr/>
        </p:nvSpPr>
        <p:spPr>
          <a:xfrm>
            <a:off x="5258294" y="36231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Hårdt vand</a:t>
            </a:r>
          </a:p>
        </p:txBody>
      </p:sp>
      <p:cxnSp>
        <p:nvCxnSpPr>
          <p:cNvPr id="158" name="Lige pilforbindelse 25">
            <a:extLst>
              <a:ext uri="{FF2B5EF4-FFF2-40B4-BE49-F238E27FC236}">
                <a16:creationId xmlns:a16="http://schemas.microsoft.com/office/drawing/2014/main" id="{709CAE04-2E9B-4C0E-9F60-93225E171E4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654634" y="5837159"/>
            <a:ext cx="711130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kstfelt 173">
            <a:extLst>
              <a:ext uri="{FF2B5EF4-FFF2-40B4-BE49-F238E27FC236}">
                <a16:creationId xmlns:a16="http://schemas.microsoft.com/office/drawing/2014/main" id="{9E7835AB-1D8B-49EF-8179-96BC3FBCC4C4}"/>
              </a:ext>
            </a:extLst>
          </p:cNvPr>
          <p:cNvSpPr txBox="1"/>
          <p:nvPr/>
        </p:nvSpPr>
        <p:spPr>
          <a:xfrm>
            <a:off x="2529461" y="22255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‘100% CO₂’</a:t>
            </a:r>
          </a:p>
        </p:txBody>
      </p:sp>
      <p:cxnSp>
        <p:nvCxnSpPr>
          <p:cNvPr id="176" name="Lige pilforbindelse 175">
            <a:extLst>
              <a:ext uri="{FF2B5EF4-FFF2-40B4-BE49-F238E27FC236}">
                <a16:creationId xmlns:a16="http://schemas.microsoft.com/office/drawing/2014/main" id="{B5B1F5F5-8AB2-4CCF-AF41-844259187564}"/>
              </a:ext>
            </a:extLst>
          </p:cNvPr>
          <p:cNvCxnSpPr>
            <a:cxnSpLocks/>
          </p:cNvCxnSpPr>
          <p:nvPr/>
        </p:nvCxnSpPr>
        <p:spPr>
          <a:xfrm flipH="1" flipV="1">
            <a:off x="7488324" y="2348880"/>
            <a:ext cx="8431" cy="1252356"/>
          </a:xfrm>
          <a:prstGeom prst="straightConnector1">
            <a:avLst/>
          </a:prstGeom>
          <a:ln w="1333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kstfelt 184">
            <a:extLst>
              <a:ext uri="{FF2B5EF4-FFF2-40B4-BE49-F238E27FC236}">
                <a16:creationId xmlns:a16="http://schemas.microsoft.com/office/drawing/2014/main" id="{33B2A234-561F-47ED-9CB3-3FF97113CA97}"/>
              </a:ext>
            </a:extLst>
          </p:cNvPr>
          <p:cNvSpPr txBox="1"/>
          <p:nvPr/>
        </p:nvSpPr>
        <p:spPr>
          <a:xfrm>
            <a:off x="7496755" y="2989357"/>
            <a:ext cx="15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CO₂ udledning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1811123-67E5-4022-BBD6-B60B80C12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15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31624F-BCFA-4EF1-A212-3B416D3A67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da-DK" sz="3200" b="1" dirty="0">
                <a:solidFill>
                  <a:schemeClr val="bg1"/>
                </a:solidFill>
              </a:rPr>
              <a:t>CO₂ udledning med CARIX® blødgøring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C6687DE2-76D6-4970-8F65-5A3B6F260BDC}"/>
              </a:ext>
            </a:extLst>
          </p:cNvPr>
          <p:cNvSpPr/>
          <p:nvPr/>
        </p:nvSpPr>
        <p:spPr>
          <a:xfrm>
            <a:off x="3365764" y="3620716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CARIX anlæg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BE8DDFC-FECA-4A60-A584-A33BA17858D0}"/>
              </a:ext>
            </a:extLst>
          </p:cNvPr>
          <p:cNvSpPr/>
          <p:nvPr/>
        </p:nvSpPr>
        <p:spPr>
          <a:xfrm>
            <a:off x="6596655" y="5441115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Renseanlæg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0CD304E9-1429-4A33-8546-46564BBE35B7}"/>
              </a:ext>
            </a:extLst>
          </p:cNvPr>
          <p:cNvSpPr/>
          <p:nvPr/>
        </p:nvSpPr>
        <p:spPr>
          <a:xfrm>
            <a:off x="6588224" y="3601236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Forbrugere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58205035-880F-4DF4-B420-DD7DCF836B70}"/>
              </a:ext>
            </a:extLst>
          </p:cNvPr>
          <p:cNvSpPr/>
          <p:nvPr/>
        </p:nvSpPr>
        <p:spPr>
          <a:xfrm>
            <a:off x="3365764" y="5441115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Recipient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221648C5-9807-44A2-87A0-E1D15CB18D41}"/>
              </a:ext>
            </a:extLst>
          </p:cNvPr>
          <p:cNvSpPr/>
          <p:nvPr/>
        </p:nvSpPr>
        <p:spPr>
          <a:xfrm>
            <a:off x="701469" y="3627210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Vandværk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E73F702-C35D-4E12-A177-6997E4619E3B}"/>
              </a:ext>
            </a:extLst>
          </p:cNvPr>
          <p:cNvSpPr/>
          <p:nvPr/>
        </p:nvSpPr>
        <p:spPr>
          <a:xfrm>
            <a:off x="3815916" y="1322017"/>
            <a:ext cx="4572508" cy="15129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Atmosfære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F4D3009C-50D8-4790-A70C-5CB25B577741}"/>
              </a:ext>
            </a:extLst>
          </p:cNvPr>
          <p:cNvSpPr/>
          <p:nvPr/>
        </p:nvSpPr>
        <p:spPr>
          <a:xfrm>
            <a:off x="701469" y="1682466"/>
            <a:ext cx="1800200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CO₂ producerende industri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C6A65AA-6D77-469E-B605-170E80306921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 flipV="1">
            <a:off x="2501669" y="4016760"/>
            <a:ext cx="864095" cy="649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EA4C251-A82B-4BE5-9D68-F12350AA0005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5165964" y="3997280"/>
            <a:ext cx="1422260" cy="1948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D85E6CFD-1DC4-40A2-8BDC-83B90B738FE2}"/>
              </a:ext>
            </a:extLst>
          </p:cNvPr>
          <p:cNvCxnSpPr>
            <a:cxnSpLocks/>
            <a:stCxn id="7" idx="3"/>
            <a:endCxn id="6" idx="3"/>
          </p:cNvCxnSpPr>
          <p:nvPr/>
        </p:nvCxnSpPr>
        <p:spPr>
          <a:xfrm>
            <a:off x="8388424" y="3997280"/>
            <a:ext cx="8431" cy="1839879"/>
          </a:xfrm>
          <a:prstGeom prst="bentConnector3">
            <a:avLst>
              <a:gd name="adj1" fmla="val 407499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Lige pilforbindelse 25">
            <a:extLst>
              <a:ext uri="{FF2B5EF4-FFF2-40B4-BE49-F238E27FC236}">
                <a16:creationId xmlns:a16="http://schemas.microsoft.com/office/drawing/2014/main" id="{0382D7A5-F635-4F1D-87F0-56218AF7ECB9}"/>
              </a:ext>
            </a:extLst>
          </p:cNvPr>
          <p:cNvCxnSpPr>
            <a:cxnSpLocks/>
            <a:stCxn id="6" idx="1"/>
            <a:endCxn id="16" idx="3"/>
          </p:cNvCxnSpPr>
          <p:nvPr/>
        </p:nvCxnSpPr>
        <p:spPr>
          <a:xfrm flipH="1">
            <a:off x="5165964" y="5837159"/>
            <a:ext cx="1430691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>
            <a:extLst>
              <a:ext uri="{FF2B5EF4-FFF2-40B4-BE49-F238E27FC236}">
                <a16:creationId xmlns:a16="http://schemas.microsoft.com/office/drawing/2014/main" id="{0EB5162F-581F-46FD-BD1A-03FB7AE43CAE}"/>
              </a:ext>
            </a:extLst>
          </p:cNvPr>
          <p:cNvCxnSpPr>
            <a:cxnSpLocks/>
            <a:stCxn id="19" idx="2"/>
            <a:endCxn id="4" idx="0"/>
          </p:cNvCxnSpPr>
          <p:nvPr/>
        </p:nvCxnSpPr>
        <p:spPr>
          <a:xfrm rot="16200000" flipH="1">
            <a:off x="2360635" y="1715487"/>
            <a:ext cx="1146162" cy="2664295"/>
          </a:xfrm>
          <a:prstGeom prst="bentConnector3">
            <a:avLst>
              <a:gd name="adj1" fmla="val 50000"/>
            </a:avLst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Lige pilforbindelse 58">
            <a:extLst>
              <a:ext uri="{FF2B5EF4-FFF2-40B4-BE49-F238E27FC236}">
                <a16:creationId xmlns:a16="http://schemas.microsoft.com/office/drawing/2014/main" id="{1DE74D9A-6710-4165-8F6A-7483FAE65CA4}"/>
              </a:ext>
            </a:extLst>
          </p:cNvPr>
          <p:cNvCxnSpPr>
            <a:cxnSpLocks/>
          </p:cNvCxnSpPr>
          <p:nvPr/>
        </p:nvCxnSpPr>
        <p:spPr>
          <a:xfrm flipV="1">
            <a:off x="4860032" y="2348880"/>
            <a:ext cx="0" cy="1252356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kstfelt 91">
            <a:extLst>
              <a:ext uri="{FF2B5EF4-FFF2-40B4-BE49-F238E27FC236}">
                <a16:creationId xmlns:a16="http://schemas.microsoft.com/office/drawing/2014/main" id="{90D2A4C5-B6DF-4612-906A-4CE3DCFDA23E}"/>
              </a:ext>
            </a:extLst>
          </p:cNvPr>
          <p:cNvSpPr txBox="1"/>
          <p:nvPr/>
        </p:nvSpPr>
        <p:spPr>
          <a:xfrm>
            <a:off x="529918" y="5441115"/>
            <a:ext cx="22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Uændret saltindhold</a:t>
            </a:r>
          </a:p>
          <a:p>
            <a:pPr algn="ctr"/>
            <a:r>
              <a:rPr lang="da-DK" dirty="0"/>
              <a:t>og hårdhed</a:t>
            </a: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52F4AC7F-0E88-4D43-B3E3-233F24A4D233}"/>
              </a:ext>
            </a:extLst>
          </p:cNvPr>
          <p:cNvSpPr txBox="1"/>
          <p:nvPr/>
        </p:nvSpPr>
        <p:spPr>
          <a:xfrm>
            <a:off x="5258294" y="36231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Blødt vand</a:t>
            </a:r>
          </a:p>
        </p:txBody>
      </p:sp>
      <p:cxnSp>
        <p:nvCxnSpPr>
          <p:cNvPr id="149" name="Lige pilforbindelse 148">
            <a:extLst>
              <a:ext uri="{FF2B5EF4-FFF2-40B4-BE49-F238E27FC236}">
                <a16:creationId xmlns:a16="http://schemas.microsoft.com/office/drawing/2014/main" id="{A1B068BE-18D6-4C3A-9A8D-BE725681C7E7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4265864" y="4412804"/>
            <a:ext cx="0" cy="1028311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kstfelt 152">
            <a:extLst>
              <a:ext uri="{FF2B5EF4-FFF2-40B4-BE49-F238E27FC236}">
                <a16:creationId xmlns:a16="http://schemas.microsoft.com/office/drawing/2014/main" id="{94EE32B3-147D-4618-99A7-17D53040BEC0}"/>
              </a:ext>
            </a:extLst>
          </p:cNvPr>
          <p:cNvSpPr txBox="1"/>
          <p:nvPr/>
        </p:nvSpPr>
        <p:spPr>
          <a:xfrm>
            <a:off x="4332383" y="4478450"/>
            <a:ext cx="4122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Spildevand: Meget hårdt mineralvand uden partikler ’20 - 60%’ CO₂ bundet som HCO₃⁻</a:t>
            </a:r>
          </a:p>
        </p:txBody>
      </p:sp>
      <p:cxnSp>
        <p:nvCxnSpPr>
          <p:cNvPr id="158" name="Lige pilforbindelse 25">
            <a:extLst>
              <a:ext uri="{FF2B5EF4-FFF2-40B4-BE49-F238E27FC236}">
                <a16:creationId xmlns:a16="http://schemas.microsoft.com/office/drawing/2014/main" id="{709CAE04-2E9B-4C0E-9F60-93225E171E4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654634" y="5837159"/>
            <a:ext cx="711130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kstfelt 173">
            <a:extLst>
              <a:ext uri="{FF2B5EF4-FFF2-40B4-BE49-F238E27FC236}">
                <a16:creationId xmlns:a16="http://schemas.microsoft.com/office/drawing/2014/main" id="{9E7835AB-1D8B-49EF-8179-96BC3FBCC4C4}"/>
              </a:ext>
            </a:extLst>
          </p:cNvPr>
          <p:cNvSpPr txBox="1"/>
          <p:nvPr/>
        </p:nvSpPr>
        <p:spPr>
          <a:xfrm>
            <a:off x="2654634" y="272407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‘100% CO₂’</a:t>
            </a:r>
          </a:p>
        </p:txBody>
      </p:sp>
      <p:sp>
        <p:nvSpPr>
          <p:cNvPr id="175" name="Tekstfelt 174">
            <a:extLst>
              <a:ext uri="{FF2B5EF4-FFF2-40B4-BE49-F238E27FC236}">
                <a16:creationId xmlns:a16="http://schemas.microsoft.com/office/drawing/2014/main" id="{5BC287B3-41B5-4ABA-8008-36C804C78180}"/>
              </a:ext>
            </a:extLst>
          </p:cNvPr>
          <p:cNvSpPr txBox="1"/>
          <p:nvPr/>
        </p:nvSpPr>
        <p:spPr>
          <a:xfrm>
            <a:off x="4889977" y="3093405"/>
            <a:ext cx="150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’40 - 80% CO₂’</a:t>
            </a:r>
          </a:p>
        </p:txBody>
      </p:sp>
      <p:cxnSp>
        <p:nvCxnSpPr>
          <p:cNvPr id="176" name="Lige pilforbindelse 175">
            <a:extLst>
              <a:ext uri="{FF2B5EF4-FFF2-40B4-BE49-F238E27FC236}">
                <a16:creationId xmlns:a16="http://schemas.microsoft.com/office/drawing/2014/main" id="{B5B1F5F5-8AB2-4CCF-AF41-844259187564}"/>
              </a:ext>
            </a:extLst>
          </p:cNvPr>
          <p:cNvCxnSpPr>
            <a:cxnSpLocks/>
          </p:cNvCxnSpPr>
          <p:nvPr/>
        </p:nvCxnSpPr>
        <p:spPr>
          <a:xfrm flipH="1" flipV="1">
            <a:off x="7488324" y="2348880"/>
            <a:ext cx="8431" cy="125235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kstfelt 176">
            <a:extLst>
              <a:ext uri="{FF2B5EF4-FFF2-40B4-BE49-F238E27FC236}">
                <a16:creationId xmlns:a16="http://schemas.microsoft.com/office/drawing/2014/main" id="{B467FFD5-E873-43CA-8CB2-63DBA72A7FFD}"/>
              </a:ext>
            </a:extLst>
          </p:cNvPr>
          <p:cNvSpPr txBox="1"/>
          <p:nvPr/>
        </p:nvSpPr>
        <p:spPr>
          <a:xfrm>
            <a:off x="7488324" y="2906017"/>
            <a:ext cx="17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Reduceret  CO₂ udledning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094A05D-B1FB-4AD5-A75A-1845E5C8F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00438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anva documents" ma:contentTypeID="0x010100228831CEB8722F4E927EEBE9C5346737001DC43371583A1842B56A53C262B66E07" ma:contentTypeVersion="4" ma:contentTypeDescription="Create a new document." ma:contentTypeScope="" ma:versionID="6d87c41715a594b46e27300d3ac38593">
  <xsd:schema xmlns:xsd="http://www.w3.org/2001/XMLSchema" xmlns:xs="http://www.w3.org/2001/XMLSchema" xmlns:p="http://schemas.microsoft.com/office/2006/metadata/properties" xmlns:ns2="7e2b2031-807c-4b94-a17b-b1eb2b592cef" targetNamespace="http://schemas.microsoft.com/office/2006/metadata/properties" ma:root="true" ma:fieldsID="d37a39ca95c41b60b7123ecb59cf8a7b" ns2:_="">
    <xsd:import namespace="7e2b2031-807c-4b94-a17b-b1eb2b592cef"/>
    <xsd:element name="properties">
      <xsd:complexType>
        <xsd:sequence>
          <xsd:element name="documentManagement">
            <xsd:complexType>
              <xsd:all>
                <xsd:element ref="ns2:Danva_Emneord" minOccurs="0"/>
                <xsd:element ref="ns2:Danva_Dok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b2031-807c-4b94-a17b-b1eb2b592cef" elementFormDefault="qualified">
    <xsd:import namespace="http://schemas.microsoft.com/office/2006/documentManagement/types"/>
    <xsd:import namespace="http://schemas.microsoft.com/office/infopath/2007/PartnerControls"/>
    <xsd:element name="Danva_Emneord" ma:index="8" nillable="true" ma:displayName="Danva Emneord" ma:default="" ma:internalName="Danva_x0020_Emne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undvand"/>
                    <xsd:enumeration value="Drikkevand"/>
                    <xsd:enumeration value="Spildevand"/>
                    <xsd:enumeration value="Afløb"/>
                    <xsd:enumeration value="Lovgivning"/>
                    <xsd:enumeration value="Innovation"/>
                    <xsd:enumeration value="Internationalt samarbejde"/>
                    <xsd:enumeration value="Klima"/>
                    <xsd:enumeration value="Klimatilpasning"/>
                    <xsd:enumeration value="Samarbejdspartnere"/>
                    <xsd:enumeration value="Administration"/>
                  </xsd:restriction>
                </xsd:simpleType>
              </xsd:element>
            </xsd:sequence>
          </xsd:extension>
        </xsd:complexContent>
      </xsd:complexType>
    </xsd:element>
    <xsd:element name="Danva_Dokumenttype" ma:index="9" nillable="true" ma:displayName="Dokumenttype" ma:default="" ma:format="Dropdown" ma:internalName="Danva_x0020_Dokumenttype">
      <xsd:simpleType>
        <xsd:restriction base="dms:Choice">
          <xsd:enumeration value="ATR skema – budgetændring"/>
          <xsd:enumeration value="ATR skema"/>
          <xsd:enumeration value="Bilag"/>
          <xsd:enumeration value="Brev/E-mail"/>
          <xsd:enumeration value="Dagsorden/referat"/>
          <xsd:enumeration value="Drøftelse ved møder"/>
          <xsd:enumeration value="DANVA Flyer"/>
          <xsd:enumeration value="Indstilling til beslutning"/>
          <xsd:enumeration value="Memo"/>
          <xsd:enumeration value="Mundtlig orientering"/>
          <xsd:enumeration value="Notat"/>
          <xsd:enumeration value="Procedurebeskrivelse"/>
          <xsd:enumeration value="Rapport"/>
          <xsd:enumeration value="Pjecer"/>
          <xsd:enumeration value="Foldere"/>
          <xsd:enumeration value="Artikel"/>
          <xsd:enumeration value="Pressemeddelelse"/>
          <xsd:enumeration value="Skriftlig orientering"/>
          <xsd:enumeration value="Vejledning"/>
          <xsd:enumeration value="Kontrakter"/>
          <xsd:enumeration value="PowerPoi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va_Emneord xmlns="7e2b2031-807c-4b94-a17b-b1eb2b592cef" xsi:nil="true"/>
    <Danva_Dokumenttype xmlns="7e2b2031-807c-4b94-a17b-b1eb2b592cef" xsi:nil="true"/>
  </documentManagement>
</p:properties>
</file>

<file path=customXml/itemProps1.xml><?xml version="1.0" encoding="utf-8"?>
<ds:datastoreItem xmlns:ds="http://schemas.openxmlformats.org/officeDocument/2006/customXml" ds:itemID="{EA291D88-C808-455E-8D56-EB2F9F8AECD8}"/>
</file>

<file path=customXml/itemProps2.xml><?xml version="1.0" encoding="utf-8"?>
<ds:datastoreItem xmlns:ds="http://schemas.openxmlformats.org/officeDocument/2006/customXml" ds:itemID="{A6EA528B-52CD-4B0F-BF01-12C1FBC30EC0}"/>
</file>

<file path=customXml/itemProps3.xml><?xml version="1.0" encoding="utf-8"?>
<ds:datastoreItem xmlns:ds="http://schemas.openxmlformats.org/officeDocument/2006/customXml" ds:itemID="{035E9DD1-89E3-4F8B-8FF6-9651FC063E0F}"/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450</Words>
  <Application>Microsoft Office PowerPoint</Application>
  <PresentationFormat>Skærmshow (4:3)</PresentationFormat>
  <Paragraphs>121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Kontortema</vt:lpstr>
      <vt:lpstr>CARIX® </vt:lpstr>
      <vt:lpstr>CARIX® blødgøring  (CArbon dioxide Regenerated Ion Exchange)</vt:lpstr>
      <vt:lpstr>Placering af CARIX® anlæg i vandværksproces</vt:lpstr>
      <vt:lpstr>CARIX® blødgøring - princip</vt:lpstr>
      <vt:lpstr>CARIX® installation tegnings-eksempel</vt:lpstr>
      <vt:lpstr>CARIX® anlæg, foto-eksempel</vt:lpstr>
      <vt:lpstr>Spildevandskvalitet – eksempel fra Borup</vt:lpstr>
      <vt:lpstr>CO₂ udledning uden CARIX® blødgøring</vt:lpstr>
      <vt:lpstr>CO₂ udledning med CARIX® blødgøring</vt:lpstr>
      <vt:lpstr>Tak for opmærksomheden – spørgsmål?</vt:lpstr>
    </vt:vector>
  </TitlesOfParts>
  <Company>Krüger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CARIX ionbytning princip</dc:title>
  <dc:creator>Peter Borch Nielsen</dc:creator>
  <cp:lastModifiedBy>P Nielsen</cp:lastModifiedBy>
  <cp:revision>58</cp:revision>
  <cp:lastPrinted>2021-12-06T09:38:30Z</cp:lastPrinted>
  <dcterms:created xsi:type="dcterms:W3CDTF">2021-01-12T10:06:09Z</dcterms:created>
  <dcterms:modified xsi:type="dcterms:W3CDTF">2021-12-06T09:39:32Z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0x010100228831CEB8722F4E927EEBE9C5346737001DC43371583A1842B56A53C262B66E07</vt:lpwstr>
  </property>
</Properties>
</file>