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64" r:id="rId5"/>
  </p:sldMasterIdLst>
  <p:notesMasterIdLst>
    <p:notesMasterId r:id="rId14"/>
  </p:notesMasterIdLst>
  <p:sldIdLst>
    <p:sldId id="256" r:id="rId6"/>
    <p:sldId id="292" r:id="rId7"/>
    <p:sldId id="291" r:id="rId8"/>
    <p:sldId id="287" r:id="rId9"/>
    <p:sldId id="290" r:id="rId10"/>
    <p:sldId id="288" r:id="rId11"/>
    <p:sldId id="289" r:id="rId12"/>
    <p:sldId id="266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D5F2C-E1BA-EB5D-C847-37E729637ADB}" v="60" dt="2021-12-02T14:36:01.138"/>
    <p1510:client id="{C185D3EF-8E2B-4B4F-0091-62CB40519F67}" v="297" dt="2021-12-01T09:45:04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D992C-022E-4D12-BFF9-E18564F83C9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72FF2A-AD96-4792-90BE-5476C446CB2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a-DK"/>
            <a:t>Hvilke overvejelser, ligger bag valget af CARIX – og nyt vandværk?</a:t>
          </a:r>
          <a:endParaRPr lang="en-US"/>
        </a:p>
      </dgm:t>
    </dgm:pt>
    <dgm:pt modelId="{180CD6C2-BFBE-45C7-B735-FE95F9AA3854}" type="parTrans" cxnId="{E7669FF1-65CE-4993-80E2-7F174611F480}">
      <dgm:prSet/>
      <dgm:spPr/>
      <dgm:t>
        <a:bodyPr/>
        <a:lstStyle/>
        <a:p>
          <a:endParaRPr lang="en-US"/>
        </a:p>
      </dgm:t>
    </dgm:pt>
    <dgm:pt modelId="{394DCF45-AFE6-4F24-8F19-C9A5F117A41E}" type="sibTrans" cxnId="{E7669FF1-65CE-4993-80E2-7F174611F480}">
      <dgm:prSet/>
      <dgm:spPr/>
      <dgm:t>
        <a:bodyPr/>
        <a:lstStyle/>
        <a:p>
          <a:endParaRPr lang="en-US"/>
        </a:p>
      </dgm:t>
    </dgm:pt>
    <dgm:pt modelId="{C8E723E2-94A4-4787-A3C3-44B71ACE33F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a-DK"/>
            <a:t>Orientering om den proces, der er nødvendig for at opnå tilladelse til at etablere anlægget </a:t>
          </a:r>
          <a:endParaRPr lang="en-US"/>
        </a:p>
      </dgm:t>
    </dgm:pt>
    <dgm:pt modelId="{A718DD6C-AED5-4476-A1E2-AAE5E50296C1}" type="parTrans" cxnId="{A93D458B-F4CE-4A25-99C6-5FCDA3BC8429}">
      <dgm:prSet/>
      <dgm:spPr/>
      <dgm:t>
        <a:bodyPr/>
        <a:lstStyle/>
        <a:p>
          <a:endParaRPr lang="en-US"/>
        </a:p>
      </dgm:t>
    </dgm:pt>
    <dgm:pt modelId="{8F855CBB-CA1E-4326-9DBD-EFAF5B2D7F5B}" type="sibTrans" cxnId="{A93D458B-F4CE-4A25-99C6-5FCDA3BC8429}">
      <dgm:prSet/>
      <dgm:spPr/>
      <dgm:t>
        <a:bodyPr/>
        <a:lstStyle/>
        <a:p>
          <a:endParaRPr lang="en-US"/>
        </a:p>
      </dgm:t>
    </dgm:pt>
    <dgm:pt modelId="{037D3D59-7AAB-4C94-A11B-F1112682D6B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a-DK"/>
            <a:t>Hvorledes forbrugerne kan inddrages i projektet.</a:t>
          </a:r>
          <a:endParaRPr lang="en-US"/>
        </a:p>
      </dgm:t>
    </dgm:pt>
    <dgm:pt modelId="{3ECA2D9E-3A3C-417C-94F4-27A81F9F7F4F}" type="parTrans" cxnId="{CB9925DB-4584-43E4-B011-C58FA0821F1B}">
      <dgm:prSet/>
      <dgm:spPr/>
      <dgm:t>
        <a:bodyPr/>
        <a:lstStyle/>
        <a:p>
          <a:endParaRPr lang="en-US"/>
        </a:p>
      </dgm:t>
    </dgm:pt>
    <dgm:pt modelId="{19620DE0-C75A-4D72-8F15-F2D84AD8EFE0}" type="sibTrans" cxnId="{CB9925DB-4584-43E4-B011-C58FA0821F1B}">
      <dgm:prSet/>
      <dgm:spPr/>
      <dgm:t>
        <a:bodyPr/>
        <a:lstStyle/>
        <a:p>
          <a:endParaRPr lang="en-US"/>
        </a:p>
      </dgm:t>
    </dgm:pt>
    <dgm:pt modelId="{73C7CB87-B767-483A-9342-9541BA0DE112}" type="pres">
      <dgm:prSet presAssocID="{B75D992C-022E-4D12-BFF9-E18564F83C95}" presName="root" presStyleCnt="0">
        <dgm:presLayoutVars>
          <dgm:dir/>
          <dgm:resizeHandles val="exact"/>
        </dgm:presLayoutVars>
      </dgm:prSet>
      <dgm:spPr/>
    </dgm:pt>
    <dgm:pt modelId="{33294F3F-B24A-4834-B99D-CE506F245D01}" type="pres">
      <dgm:prSet presAssocID="{C272FF2A-AD96-4792-90BE-5476C446CB2A}" presName="compNode" presStyleCnt="0"/>
      <dgm:spPr/>
    </dgm:pt>
    <dgm:pt modelId="{5764C18D-6978-455B-8538-B6F470571E77}" type="pres">
      <dgm:prSet presAssocID="{C272FF2A-AD96-4792-90BE-5476C446CB2A}" presName="iconBgRect" presStyleLbl="bgShp" presStyleIdx="0" presStyleCnt="3"/>
      <dgm:spPr/>
    </dgm:pt>
    <dgm:pt modelId="{CCE6D036-C91F-41FA-9402-5B9C1969CCB3}" type="pres">
      <dgm:prSet presAssocID="{C272FF2A-AD96-4792-90BE-5476C446CB2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klame"/>
        </a:ext>
      </dgm:extLst>
    </dgm:pt>
    <dgm:pt modelId="{B9975ECE-B468-4F8A-BCB8-96221ACE4A64}" type="pres">
      <dgm:prSet presAssocID="{C272FF2A-AD96-4792-90BE-5476C446CB2A}" presName="spaceRect" presStyleCnt="0"/>
      <dgm:spPr/>
    </dgm:pt>
    <dgm:pt modelId="{764D95D8-CC9C-4566-927B-7B4174EE41A3}" type="pres">
      <dgm:prSet presAssocID="{C272FF2A-AD96-4792-90BE-5476C446CB2A}" presName="textRect" presStyleLbl="revTx" presStyleIdx="0" presStyleCnt="3">
        <dgm:presLayoutVars>
          <dgm:chMax val="1"/>
          <dgm:chPref val="1"/>
        </dgm:presLayoutVars>
      </dgm:prSet>
      <dgm:spPr/>
    </dgm:pt>
    <dgm:pt modelId="{E006ED7C-74AE-4E5A-A653-C41DE6D60B23}" type="pres">
      <dgm:prSet presAssocID="{394DCF45-AFE6-4F24-8F19-C9A5F117A41E}" presName="sibTrans" presStyleCnt="0"/>
      <dgm:spPr/>
    </dgm:pt>
    <dgm:pt modelId="{02FB1478-9078-40B8-B21C-32743AB49D97}" type="pres">
      <dgm:prSet presAssocID="{C8E723E2-94A4-4787-A3C3-44B71ACE33FF}" presName="compNode" presStyleCnt="0"/>
      <dgm:spPr/>
    </dgm:pt>
    <dgm:pt modelId="{2824E271-42E1-4730-A7D3-218E16F66725}" type="pres">
      <dgm:prSet presAssocID="{C8E723E2-94A4-4787-A3C3-44B71ACE33FF}" presName="iconBgRect" presStyleLbl="bgShp" presStyleIdx="1" presStyleCnt="3"/>
      <dgm:spPr/>
    </dgm:pt>
    <dgm:pt modelId="{2E3B65D8-4BB1-45A2-9ECE-CE9F97AC7A15}" type="pres">
      <dgm:prSet presAssocID="{C8E723E2-94A4-4787-A3C3-44B71ACE33F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7934E198-84B1-4849-BBB1-4556D2ECD120}" type="pres">
      <dgm:prSet presAssocID="{C8E723E2-94A4-4787-A3C3-44B71ACE33FF}" presName="spaceRect" presStyleCnt="0"/>
      <dgm:spPr/>
    </dgm:pt>
    <dgm:pt modelId="{CCA47321-F543-4E18-B569-DD6FFD7DD060}" type="pres">
      <dgm:prSet presAssocID="{C8E723E2-94A4-4787-A3C3-44B71ACE33FF}" presName="textRect" presStyleLbl="revTx" presStyleIdx="1" presStyleCnt="3">
        <dgm:presLayoutVars>
          <dgm:chMax val="1"/>
          <dgm:chPref val="1"/>
        </dgm:presLayoutVars>
      </dgm:prSet>
      <dgm:spPr/>
    </dgm:pt>
    <dgm:pt modelId="{A912B375-71B7-4537-87B4-576EF4992071}" type="pres">
      <dgm:prSet presAssocID="{8F855CBB-CA1E-4326-9DBD-EFAF5B2D7F5B}" presName="sibTrans" presStyleCnt="0"/>
      <dgm:spPr/>
    </dgm:pt>
    <dgm:pt modelId="{BB0522E9-4BA5-4D54-A09B-AF39C02F2DAA}" type="pres">
      <dgm:prSet presAssocID="{037D3D59-7AAB-4C94-A11B-F1112682D6BA}" presName="compNode" presStyleCnt="0"/>
      <dgm:spPr/>
    </dgm:pt>
    <dgm:pt modelId="{2DAF906E-5803-4A36-9719-9DC0A250B3B1}" type="pres">
      <dgm:prSet presAssocID="{037D3D59-7AAB-4C94-A11B-F1112682D6BA}" presName="iconBgRect" presStyleLbl="bgShp" presStyleIdx="2" presStyleCnt="3"/>
      <dgm:spPr/>
    </dgm:pt>
    <dgm:pt modelId="{BE1F3927-92DC-4F5B-AB72-B5FC0BACA6B8}" type="pres">
      <dgm:prSet presAssocID="{037D3D59-7AAB-4C94-A11B-F1112682D6B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8101D769-E3A7-4194-B7D8-8C67F8D607E4}" type="pres">
      <dgm:prSet presAssocID="{037D3D59-7AAB-4C94-A11B-F1112682D6BA}" presName="spaceRect" presStyleCnt="0"/>
      <dgm:spPr/>
    </dgm:pt>
    <dgm:pt modelId="{71E3CCE4-72C2-44FC-A0B4-BCE48CE7F19D}" type="pres">
      <dgm:prSet presAssocID="{037D3D59-7AAB-4C94-A11B-F1112682D6B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8E8FA6C-FB5C-4960-879F-6B7D8B5546D1}" type="presOf" srcId="{C272FF2A-AD96-4792-90BE-5476C446CB2A}" destId="{764D95D8-CC9C-4566-927B-7B4174EE41A3}" srcOrd="0" destOrd="0" presId="urn:microsoft.com/office/officeart/2018/5/layout/IconCircleLabelList"/>
    <dgm:cxn modelId="{B9015A71-91DE-4E23-9F32-BC705FD93E95}" type="presOf" srcId="{B75D992C-022E-4D12-BFF9-E18564F83C95}" destId="{73C7CB87-B767-483A-9342-9541BA0DE112}" srcOrd="0" destOrd="0" presId="urn:microsoft.com/office/officeart/2018/5/layout/IconCircleLabelList"/>
    <dgm:cxn modelId="{A93D458B-F4CE-4A25-99C6-5FCDA3BC8429}" srcId="{B75D992C-022E-4D12-BFF9-E18564F83C95}" destId="{C8E723E2-94A4-4787-A3C3-44B71ACE33FF}" srcOrd="1" destOrd="0" parTransId="{A718DD6C-AED5-4476-A1E2-AAE5E50296C1}" sibTransId="{8F855CBB-CA1E-4326-9DBD-EFAF5B2D7F5B}"/>
    <dgm:cxn modelId="{9F53BBA6-A083-48A6-BAD0-438AA13374E6}" type="presOf" srcId="{C8E723E2-94A4-4787-A3C3-44B71ACE33FF}" destId="{CCA47321-F543-4E18-B569-DD6FFD7DD060}" srcOrd="0" destOrd="0" presId="urn:microsoft.com/office/officeart/2018/5/layout/IconCircleLabelList"/>
    <dgm:cxn modelId="{5EF176D1-09A4-444E-A7AA-59B01630B6E1}" type="presOf" srcId="{037D3D59-7AAB-4C94-A11B-F1112682D6BA}" destId="{71E3CCE4-72C2-44FC-A0B4-BCE48CE7F19D}" srcOrd="0" destOrd="0" presId="urn:microsoft.com/office/officeart/2018/5/layout/IconCircleLabelList"/>
    <dgm:cxn modelId="{CB9925DB-4584-43E4-B011-C58FA0821F1B}" srcId="{B75D992C-022E-4D12-BFF9-E18564F83C95}" destId="{037D3D59-7AAB-4C94-A11B-F1112682D6BA}" srcOrd="2" destOrd="0" parTransId="{3ECA2D9E-3A3C-417C-94F4-27A81F9F7F4F}" sibTransId="{19620DE0-C75A-4D72-8F15-F2D84AD8EFE0}"/>
    <dgm:cxn modelId="{E7669FF1-65CE-4993-80E2-7F174611F480}" srcId="{B75D992C-022E-4D12-BFF9-E18564F83C95}" destId="{C272FF2A-AD96-4792-90BE-5476C446CB2A}" srcOrd="0" destOrd="0" parTransId="{180CD6C2-BFBE-45C7-B735-FE95F9AA3854}" sibTransId="{394DCF45-AFE6-4F24-8F19-C9A5F117A41E}"/>
    <dgm:cxn modelId="{82A41E5C-BF06-4DF9-8F32-F04111D0A299}" type="presParOf" srcId="{73C7CB87-B767-483A-9342-9541BA0DE112}" destId="{33294F3F-B24A-4834-B99D-CE506F245D01}" srcOrd="0" destOrd="0" presId="urn:microsoft.com/office/officeart/2018/5/layout/IconCircleLabelList"/>
    <dgm:cxn modelId="{48150C42-B661-4447-88E8-94A000AB6D1B}" type="presParOf" srcId="{33294F3F-B24A-4834-B99D-CE506F245D01}" destId="{5764C18D-6978-455B-8538-B6F470571E77}" srcOrd="0" destOrd="0" presId="urn:microsoft.com/office/officeart/2018/5/layout/IconCircleLabelList"/>
    <dgm:cxn modelId="{38E4660C-9D2A-489B-B587-A7E844CDF4BC}" type="presParOf" srcId="{33294F3F-B24A-4834-B99D-CE506F245D01}" destId="{CCE6D036-C91F-41FA-9402-5B9C1969CCB3}" srcOrd="1" destOrd="0" presId="urn:microsoft.com/office/officeart/2018/5/layout/IconCircleLabelList"/>
    <dgm:cxn modelId="{30769E01-5C14-4978-BA90-95F9A0F05CD3}" type="presParOf" srcId="{33294F3F-B24A-4834-B99D-CE506F245D01}" destId="{B9975ECE-B468-4F8A-BCB8-96221ACE4A64}" srcOrd="2" destOrd="0" presId="urn:microsoft.com/office/officeart/2018/5/layout/IconCircleLabelList"/>
    <dgm:cxn modelId="{D4E726DC-4B8A-4C74-826B-17AEE7BAEE4E}" type="presParOf" srcId="{33294F3F-B24A-4834-B99D-CE506F245D01}" destId="{764D95D8-CC9C-4566-927B-7B4174EE41A3}" srcOrd="3" destOrd="0" presId="urn:microsoft.com/office/officeart/2018/5/layout/IconCircleLabelList"/>
    <dgm:cxn modelId="{FF73BB54-DDCE-49A4-964D-1865C8A9917B}" type="presParOf" srcId="{73C7CB87-B767-483A-9342-9541BA0DE112}" destId="{E006ED7C-74AE-4E5A-A653-C41DE6D60B23}" srcOrd="1" destOrd="0" presId="urn:microsoft.com/office/officeart/2018/5/layout/IconCircleLabelList"/>
    <dgm:cxn modelId="{BF592314-18D6-4B4C-B52E-D87DA87E1F5B}" type="presParOf" srcId="{73C7CB87-B767-483A-9342-9541BA0DE112}" destId="{02FB1478-9078-40B8-B21C-32743AB49D97}" srcOrd="2" destOrd="0" presId="urn:microsoft.com/office/officeart/2018/5/layout/IconCircleLabelList"/>
    <dgm:cxn modelId="{2F904103-FEF3-4725-8F9E-206600EBE376}" type="presParOf" srcId="{02FB1478-9078-40B8-B21C-32743AB49D97}" destId="{2824E271-42E1-4730-A7D3-218E16F66725}" srcOrd="0" destOrd="0" presId="urn:microsoft.com/office/officeart/2018/5/layout/IconCircleLabelList"/>
    <dgm:cxn modelId="{7DBAA622-C94A-48CD-81B9-E8AEAE6F4092}" type="presParOf" srcId="{02FB1478-9078-40B8-B21C-32743AB49D97}" destId="{2E3B65D8-4BB1-45A2-9ECE-CE9F97AC7A15}" srcOrd="1" destOrd="0" presId="urn:microsoft.com/office/officeart/2018/5/layout/IconCircleLabelList"/>
    <dgm:cxn modelId="{E839313F-9A7B-4A8C-8715-A6D8E465D385}" type="presParOf" srcId="{02FB1478-9078-40B8-B21C-32743AB49D97}" destId="{7934E198-84B1-4849-BBB1-4556D2ECD120}" srcOrd="2" destOrd="0" presId="urn:microsoft.com/office/officeart/2018/5/layout/IconCircleLabelList"/>
    <dgm:cxn modelId="{CB82C429-E56C-40A1-9F4E-746B10C1F0B2}" type="presParOf" srcId="{02FB1478-9078-40B8-B21C-32743AB49D97}" destId="{CCA47321-F543-4E18-B569-DD6FFD7DD060}" srcOrd="3" destOrd="0" presId="urn:microsoft.com/office/officeart/2018/5/layout/IconCircleLabelList"/>
    <dgm:cxn modelId="{31FAFF87-6B72-4D31-BBF9-D58344899C47}" type="presParOf" srcId="{73C7CB87-B767-483A-9342-9541BA0DE112}" destId="{A912B375-71B7-4537-87B4-576EF4992071}" srcOrd="3" destOrd="0" presId="urn:microsoft.com/office/officeart/2018/5/layout/IconCircleLabelList"/>
    <dgm:cxn modelId="{8F308F43-33DB-455F-B966-3AF1D4817A5E}" type="presParOf" srcId="{73C7CB87-B767-483A-9342-9541BA0DE112}" destId="{BB0522E9-4BA5-4D54-A09B-AF39C02F2DAA}" srcOrd="4" destOrd="0" presId="urn:microsoft.com/office/officeart/2018/5/layout/IconCircleLabelList"/>
    <dgm:cxn modelId="{F1248BDE-A108-42E3-9594-E2E98A4759FF}" type="presParOf" srcId="{BB0522E9-4BA5-4D54-A09B-AF39C02F2DAA}" destId="{2DAF906E-5803-4A36-9719-9DC0A250B3B1}" srcOrd="0" destOrd="0" presId="urn:microsoft.com/office/officeart/2018/5/layout/IconCircleLabelList"/>
    <dgm:cxn modelId="{93D1227F-04D2-47F2-BA98-C1F2A9E7B14B}" type="presParOf" srcId="{BB0522E9-4BA5-4D54-A09B-AF39C02F2DAA}" destId="{BE1F3927-92DC-4F5B-AB72-B5FC0BACA6B8}" srcOrd="1" destOrd="0" presId="urn:microsoft.com/office/officeart/2018/5/layout/IconCircleLabelList"/>
    <dgm:cxn modelId="{A2EB342D-2891-43A2-AD75-2A631D238396}" type="presParOf" srcId="{BB0522E9-4BA5-4D54-A09B-AF39C02F2DAA}" destId="{8101D769-E3A7-4194-B7D8-8C67F8D607E4}" srcOrd="2" destOrd="0" presId="urn:microsoft.com/office/officeart/2018/5/layout/IconCircleLabelList"/>
    <dgm:cxn modelId="{333C8598-7210-4D18-9369-87C30E4623BC}" type="presParOf" srcId="{BB0522E9-4BA5-4D54-A09B-AF39C02F2DAA}" destId="{71E3CCE4-72C2-44FC-A0B4-BCE48CE7F19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4C18D-6978-455B-8538-B6F470571E77}">
      <dsp:nvSpPr>
        <dsp:cNvPr id="0" name=""/>
        <dsp:cNvSpPr/>
      </dsp:nvSpPr>
      <dsp:spPr>
        <a:xfrm>
          <a:off x="1205014" y="35775"/>
          <a:ext cx="1235250" cy="12352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6D036-C91F-41FA-9402-5B9C1969CCB3}">
      <dsp:nvSpPr>
        <dsp:cNvPr id="0" name=""/>
        <dsp:cNvSpPr/>
      </dsp:nvSpPr>
      <dsp:spPr>
        <a:xfrm>
          <a:off x="1468264" y="299025"/>
          <a:ext cx="708750" cy="708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D95D8-CC9C-4566-927B-7B4174EE41A3}">
      <dsp:nvSpPr>
        <dsp:cNvPr id="0" name=""/>
        <dsp:cNvSpPr/>
      </dsp:nvSpPr>
      <dsp:spPr>
        <a:xfrm>
          <a:off x="810139" y="1655775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100" kern="1200"/>
            <a:t>Hvilke overvejelser, ligger bag valget af CARIX – og nyt vandværk?</a:t>
          </a:r>
          <a:endParaRPr lang="en-US" sz="1100" kern="1200"/>
        </a:p>
      </dsp:txBody>
      <dsp:txXfrm>
        <a:off x="810139" y="1655775"/>
        <a:ext cx="2025000" cy="720000"/>
      </dsp:txXfrm>
    </dsp:sp>
    <dsp:sp modelId="{2824E271-42E1-4730-A7D3-218E16F66725}">
      <dsp:nvSpPr>
        <dsp:cNvPr id="0" name=""/>
        <dsp:cNvSpPr/>
      </dsp:nvSpPr>
      <dsp:spPr>
        <a:xfrm>
          <a:off x="3584389" y="35775"/>
          <a:ext cx="1235250" cy="12352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B65D8-4BB1-45A2-9ECE-CE9F97AC7A15}">
      <dsp:nvSpPr>
        <dsp:cNvPr id="0" name=""/>
        <dsp:cNvSpPr/>
      </dsp:nvSpPr>
      <dsp:spPr>
        <a:xfrm>
          <a:off x="3847639" y="299025"/>
          <a:ext cx="708750" cy="70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47321-F543-4E18-B569-DD6FFD7DD060}">
      <dsp:nvSpPr>
        <dsp:cNvPr id="0" name=""/>
        <dsp:cNvSpPr/>
      </dsp:nvSpPr>
      <dsp:spPr>
        <a:xfrm>
          <a:off x="3189514" y="1655775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100" kern="1200"/>
            <a:t>Orientering om den proces, der er nødvendig for at opnå tilladelse til at etablere anlægget </a:t>
          </a:r>
          <a:endParaRPr lang="en-US" sz="1100" kern="1200"/>
        </a:p>
      </dsp:txBody>
      <dsp:txXfrm>
        <a:off x="3189514" y="1655775"/>
        <a:ext cx="2025000" cy="720000"/>
      </dsp:txXfrm>
    </dsp:sp>
    <dsp:sp modelId="{2DAF906E-5803-4A36-9719-9DC0A250B3B1}">
      <dsp:nvSpPr>
        <dsp:cNvPr id="0" name=""/>
        <dsp:cNvSpPr/>
      </dsp:nvSpPr>
      <dsp:spPr>
        <a:xfrm>
          <a:off x="2394701" y="2882025"/>
          <a:ext cx="1235250" cy="12352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F3927-92DC-4F5B-AB72-B5FC0BACA6B8}">
      <dsp:nvSpPr>
        <dsp:cNvPr id="0" name=""/>
        <dsp:cNvSpPr/>
      </dsp:nvSpPr>
      <dsp:spPr>
        <a:xfrm>
          <a:off x="2657951" y="3145275"/>
          <a:ext cx="708750" cy="708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3CCE4-72C2-44FC-A0B4-BCE48CE7F19D}">
      <dsp:nvSpPr>
        <dsp:cNvPr id="0" name=""/>
        <dsp:cNvSpPr/>
      </dsp:nvSpPr>
      <dsp:spPr>
        <a:xfrm>
          <a:off x="1999826" y="4502025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100" kern="1200"/>
            <a:t>Hvorledes forbrugerne kan inddrages i projektet.</a:t>
          </a:r>
          <a:endParaRPr lang="en-US" sz="1100" kern="1200"/>
        </a:p>
      </dsp:txBody>
      <dsp:txXfrm>
        <a:off x="1999826" y="4502025"/>
        <a:ext cx="202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932DE-A9BC-4F37-8BF5-945E856EFC77}" type="datetimeFigureOut">
              <a:rPr lang="da-DK" smtClean="0"/>
              <a:t>06-12-2021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1D512-213B-418D-9DCE-BA87C5AE75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69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Præsenter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selv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udover</a:t>
            </a:r>
            <a:r>
              <a:rPr lang="en-US" dirty="0">
                <a:cs typeface="Calibri"/>
              </a:rPr>
              <a:t> at </a:t>
            </a:r>
            <a:r>
              <a:rPr lang="en-US" dirty="0" err="1">
                <a:cs typeface="Calibri"/>
              </a:rPr>
              <a:t>være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Kursusansvarlig</a:t>
            </a:r>
            <a:r>
              <a:rPr lang="en-US" dirty="0">
                <a:cs typeface="Calibri"/>
              </a:rPr>
              <a:t> hos Danske </a:t>
            </a:r>
            <a:r>
              <a:rPr lang="en-US" dirty="0" err="1">
                <a:cs typeface="Calibri"/>
              </a:rPr>
              <a:t>Vandværker</a:t>
            </a:r>
            <a:r>
              <a:rPr lang="en-US" dirty="0">
                <a:cs typeface="Calibri"/>
              </a:rPr>
              <a:t>, er </a:t>
            </a:r>
            <a:r>
              <a:rPr lang="en-US" dirty="0" err="1">
                <a:cs typeface="Calibri"/>
              </a:rPr>
              <a:t>jeg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også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bestyrelsesmedlem</a:t>
            </a:r>
            <a:r>
              <a:rPr lang="en-US" dirty="0">
                <a:cs typeface="Calibri"/>
              </a:rPr>
              <a:t> I Borup </a:t>
            </a:r>
            <a:r>
              <a:rPr lang="en-US" dirty="0" err="1">
                <a:cs typeface="Calibri"/>
              </a:rPr>
              <a:t>Vandværk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Dog </a:t>
            </a:r>
            <a:r>
              <a:rPr lang="en-US" dirty="0" err="1">
                <a:cs typeface="Calibri"/>
              </a:rPr>
              <a:t>først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valgt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ind</a:t>
            </a:r>
            <a:r>
              <a:rPr lang="en-US" dirty="0">
                <a:cs typeface="Calibri"/>
              </a:rPr>
              <a:t> 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bestyrelsen</a:t>
            </a:r>
            <a:r>
              <a:rPr lang="en-US" dirty="0">
                <a:cs typeface="Calibri"/>
              </a:rPr>
              <a:t> </a:t>
            </a:r>
            <a:r>
              <a:rPr lang="en-US" dirty="0" err="1"/>
              <a:t>ved</a:t>
            </a:r>
            <a:r>
              <a:rPr lang="en-US" dirty="0"/>
              <a:t> GF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maj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måned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år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Har </a:t>
            </a:r>
            <a:r>
              <a:rPr lang="en-US" dirty="0" err="1">
                <a:cs typeface="Calibri"/>
              </a:rPr>
              <a:t>derfor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ikke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været</a:t>
            </a:r>
            <a:r>
              <a:rPr lang="en-US" dirty="0">
                <a:cs typeface="Calibri"/>
              </a:rPr>
              <a:t> med I </a:t>
            </a:r>
            <a:r>
              <a:rPr lang="en-US" dirty="0" err="1">
                <a:cs typeface="Calibri"/>
              </a:rPr>
              <a:t>bestyrelsen</a:t>
            </a:r>
            <a:r>
              <a:rPr lang="en-US" dirty="0">
                <a:cs typeface="Calibri"/>
              </a:rPr>
              <a:t> den </a:t>
            </a:r>
            <a:r>
              <a:rPr lang="en-US" dirty="0" err="1">
                <a:cs typeface="Calibri"/>
              </a:rPr>
              <a:t>indledende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proces</a:t>
            </a:r>
            <a:r>
              <a:rPr lang="en-US" dirty="0">
                <a:cs typeface="Calibri"/>
              </a:rPr>
              <a:t> – men var dog med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sidelinjen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forbruger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 err="1">
                <a:cs typeface="Calibri"/>
              </a:rPr>
              <a:t>Billeder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viser</a:t>
            </a:r>
            <a:r>
              <a:rPr lang="en-US" dirty="0">
                <a:cs typeface="Calibri"/>
              </a:rPr>
              <a:t> det </a:t>
            </a:r>
            <a:r>
              <a:rPr lang="en-US" dirty="0" err="1">
                <a:cs typeface="Calibri"/>
              </a:rPr>
              <a:t>nuværende</a:t>
            </a:r>
            <a:r>
              <a:rPr lang="en-US" dirty="0">
                <a:cs typeface="Calibri"/>
              </a:rPr>
              <a:t> Borup </a:t>
            </a:r>
            <a:r>
              <a:rPr lang="en-US" dirty="0" err="1">
                <a:cs typeface="Calibri"/>
              </a:rPr>
              <a:t>Vandværk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1D512-213B-418D-9DCE-BA87C5AE751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683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Fakta om </a:t>
            </a:r>
            <a:r>
              <a:rPr lang="en-US" dirty="0" err="1">
                <a:cs typeface="Calibri"/>
              </a:rPr>
              <a:t>vandværket</a:t>
            </a:r>
          </a:p>
          <a:p>
            <a:r>
              <a:rPr lang="en-US" dirty="0" err="1">
                <a:cs typeface="Calibri"/>
              </a:rPr>
              <a:t>Geografisk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placering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yderst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 Vest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Køge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Kommune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grænsende</a:t>
            </a:r>
            <a:r>
              <a:rPr lang="en-US" dirty="0">
                <a:cs typeface="Calibri"/>
              </a:rPr>
              <a:t> op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Roskilde </a:t>
            </a:r>
            <a:r>
              <a:rPr lang="en-US" dirty="0" err="1">
                <a:cs typeface="Calibri"/>
              </a:rPr>
              <a:t>Kommune</a:t>
            </a:r>
            <a:r>
              <a:rPr lang="en-US" dirty="0">
                <a:cs typeface="Calibri"/>
              </a:rPr>
              <a:t> mod Nord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Ringsted </a:t>
            </a:r>
            <a:r>
              <a:rPr lang="en-US" dirty="0" err="1">
                <a:cs typeface="Calibri"/>
              </a:rPr>
              <a:t>Kommune</a:t>
            </a:r>
            <a:r>
              <a:rPr lang="en-US" dirty="0">
                <a:cs typeface="Calibri"/>
              </a:rPr>
              <a:t> mod Vest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1D512-213B-418D-9DCE-BA87C5AE751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255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Placeret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midt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byen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En </a:t>
            </a:r>
            <a:r>
              <a:rPr lang="en-US" dirty="0" err="1">
                <a:cs typeface="Calibri"/>
              </a:rPr>
              <a:t>vigtig</a:t>
            </a:r>
            <a:r>
              <a:rPr lang="en-US" dirty="0">
                <a:cs typeface="Calibri"/>
              </a:rPr>
              <a:t> pointe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forhold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valget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af</a:t>
            </a:r>
            <a:r>
              <a:rPr lang="en-US" dirty="0">
                <a:cs typeface="Calibri"/>
              </a:rPr>
              <a:t> at </a:t>
            </a:r>
            <a:r>
              <a:rPr lang="en-US" dirty="0" err="1">
                <a:cs typeface="Calibri"/>
              </a:rPr>
              <a:t>bygge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nyt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vandværk</a:t>
            </a:r>
            <a:endParaRPr lang="en-US" dirty="0"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1D512-213B-418D-9DCE-BA87C5AE751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8670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Fortælle</a:t>
            </a:r>
            <a:r>
              <a:rPr lang="en-US" dirty="0">
                <a:cs typeface="Calibri"/>
              </a:rPr>
              <a:t> om </a:t>
            </a:r>
            <a:r>
              <a:rPr lang="en-US" dirty="0" err="1">
                <a:cs typeface="Calibri"/>
              </a:rPr>
              <a:t>baggrund</a:t>
            </a:r>
            <a:r>
              <a:rPr lang="en-US" dirty="0">
                <a:cs typeface="Calibri"/>
              </a:rPr>
              <a:t> for </a:t>
            </a:r>
            <a:r>
              <a:rPr lang="en-US" dirty="0" err="1">
                <a:cs typeface="Calibri"/>
              </a:rPr>
              <a:t>blødgøring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valg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af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metode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processen</a:t>
            </a:r>
            <a:r>
              <a:rPr lang="en-US" dirty="0">
                <a:cs typeface="Calibri"/>
              </a:rPr>
              <a:t> med </a:t>
            </a:r>
            <a:r>
              <a:rPr lang="en-US" dirty="0" err="1">
                <a:cs typeface="Calibri"/>
              </a:rPr>
              <a:t>ansøgning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den </a:t>
            </a:r>
            <a:r>
              <a:rPr lang="en-US" dirty="0" err="1">
                <a:cs typeface="Calibri"/>
              </a:rPr>
              <a:t>lidt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specielle</a:t>
            </a:r>
            <a:r>
              <a:rPr lang="en-US" dirty="0">
                <a:cs typeface="Calibri"/>
              </a:rPr>
              <a:t> situation vi </a:t>
            </a:r>
            <a:r>
              <a:rPr lang="en-US" dirty="0" err="1">
                <a:cs typeface="Calibri"/>
              </a:rPr>
              <a:t>havde</a:t>
            </a:r>
            <a:r>
              <a:rPr lang="en-US" dirty="0">
                <a:cs typeface="Calibri"/>
              </a:rPr>
              <a:t> med </a:t>
            </a:r>
            <a:r>
              <a:rPr lang="en-US" dirty="0" err="1">
                <a:cs typeface="Calibri"/>
              </a:rPr>
              <a:t>Borups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forbrugere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1D512-213B-418D-9DCE-BA87C5AE751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716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Netop </a:t>
            </a:r>
            <a:r>
              <a:rPr lang="en-US" dirty="0" err="1"/>
              <a:t>forbrugernes</a:t>
            </a:r>
            <a:r>
              <a:rPr lang="en-US" dirty="0"/>
              <a:t> engagement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graden</a:t>
            </a:r>
            <a:r>
              <a:rPr lang="en-US" dirty="0"/>
              <a:t> </a:t>
            </a:r>
            <a:r>
              <a:rPr lang="en-US" dirty="0" err="1"/>
              <a:t>af</a:t>
            </a:r>
            <a:r>
              <a:rPr lang="en-US" dirty="0"/>
              <a:t> </a:t>
            </a:r>
            <a:r>
              <a:rPr lang="en-US" dirty="0" err="1"/>
              <a:t>opbakning</a:t>
            </a:r>
            <a:r>
              <a:rPr lang="en-US" dirty="0"/>
              <a:t> </a:t>
            </a:r>
            <a:r>
              <a:rPr lang="en-US" dirty="0" err="1"/>
              <a:t>på</a:t>
            </a:r>
            <a:r>
              <a:rPr lang="en-US" dirty="0"/>
              <a:t> </a:t>
            </a:r>
            <a:r>
              <a:rPr lang="en-US" dirty="0" err="1"/>
              <a:t>forhånd</a:t>
            </a:r>
            <a:r>
              <a:rPr lang="en-US" dirty="0"/>
              <a:t>, var </a:t>
            </a:r>
            <a:r>
              <a:rPr lang="en-US" dirty="0" err="1"/>
              <a:t>helt</a:t>
            </a:r>
            <a:r>
              <a:rPr lang="en-US" dirty="0"/>
              <a:t> </a:t>
            </a:r>
            <a:r>
              <a:rPr lang="en-US" dirty="0" err="1"/>
              <a:t>speciel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processen</a:t>
            </a:r>
            <a:r>
              <a:rPr lang="en-US" dirty="0"/>
              <a:t> </a:t>
            </a:r>
            <a:r>
              <a:rPr lang="en-US" dirty="0" err="1"/>
              <a:t>forud</a:t>
            </a:r>
            <a:r>
              <a:rPr lang="en-US" dirty="0"/>
              <a:t> for </a:t>
            </a:r>
            <a:r>
              <a:rPr lang="en-US" dirty="0" err="1"/>
              <a:t>beslutningen</a:t>
            </a:r>
            <a:r>
              <a:rPr lang="en-US" dirty="0"/>
              <a:t> om at </a:t>
            </a:r>
            <a:r>
              <a:rPr lang="en-US" dirty="0" err="1"/>
              <a:t>bygge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vandværk</a:t>
            </a:r>
            <a:r>
              <a:rPr lang="en-US" dirty="0"/>
              <a:t> med </a:t>
            </a:r>
            <a:r>
              <a:rPr lang="en-US" dirty="0" err="1"/>
              <a:t>blødgøringsanlæg</a:t>
            </a:r>
            <a:r>
              <a:rPr lang="en-US" dirty="0"/>
              <a:t>.</a:t>
            </a:r>
            <a:endParaRPr lang="en-US" dirty="0" err="1">
              <a:cs typeface="Calibri"/>
            </a:endParaRPr>
          </a:p>
          <a:p>
            <a:r>
              <a:rPr lang="en-US" dirty="0"/>
              <a:t>Ideen </a:t>
            </a:r>
            <a:r>
              <a:rPr lang="en-US" dirty="0" err="1"/>
              <a:t>til</a:t>
            </a:r>
            <a:r>
              <a:rPr lang="en-US" dirty="0"/>
              <a:t> </a:t>
            </a:r>
            <a:r>
              <a:rPr lang="en-US" dirty="0" err="1"/>
              <a:t>blødgøring</a:t>
            </a:r>
            <a:r>
              <a:rPr lang="en-US" dirty="0"/>
              <a:t> </a:t>
            </a:r>
            <a:r>
              <a:rPr lang="en-US" dirty="0" err="1"/>
              <a:t>opstod</a:t>
            </a:r>
            <a:r>
              <a:rPr lang="en-US" dirty="0"/>
              <a:t> hos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gruppe</a:t>
            </a:r>
            <a:r>
              <a:rPr lang="en-US" dirty="0"/>
              <a:t> </a:t>
            </a:r>
            <a:r>
              <a:rPr lang="en-US" dirty="0" err="1"/>
              <a:t>forbrugere</a:t>
            </a:r>
            <a:r>
              <a:rPr lang="en-US" dirty="0"/>
              <a:t>. De </a:t>
            </a:r>
            <a:r>
              <a:rPr lang="en-US" dirty="0" err="1"/>
              <a:t>rejste</a:t>
            </a:r>
            <a:r>
              <a:rPr lang="en-US" dirty="0"/>
              <a:t> </a:t>
            </a:r>
            <a:r>
              <a:rPr lang="en-US" dirty="0" err="1"/>
              <a:t>spørgsmålet</a:t>
            </a:r>
            <a:r>
              <a:rPr lang="en-US" dirty="0"/>
              <a:t> </a:t>
            </a:r>
            <a:r>
              <a:rPr lang="en-US" dirty="0" err="1"/>
              <a:t>overfor</a:t>
            </a:r>
            <a:r>
              <a:rPr lang="en-US" dirty="0"/>
              <a:t> </a:t>
            </a:r>
            <a:r>
              <a:rPr lang="en-US" dirty="0" err="1"/>
              <a:t>bestyrelsen</a:t>
            </a:r>
            <a:r>
              <a:rPr lang="en-US" dirty="0"/>
              <a:t> – </a:t>
            </a:r>
            <a:r>
              <a:rPr lang="en-US" dirty="0" err="1"/>
              <a:t>som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starten</a:t>
            </a:r>
            <a:r>
              <a:rPr lang="en-US" dirty="0"/>
              <a:t> var </a:t>
            </a:r>
            <a:r>
              <a:rPr lang="en-US" dirty="0" err="1"/>
              <a:t>afvisende</a:t>
            </a:r>
            <a:r>
              <a:rPr lang="en-US" dirty="0"/>
              <a:t>, da det </a:t>
            </a:r>
            <a:r>
              <a:rPr lang="en-US" dirty="0" err="1"/>
              <a:t>ikke</a:t>
            </a:r>
            <a:r>
              <a:rPr lang="en-US" dirty="0"/>
              <a:t> </a:t>
            </a:r>
            <a:r>
              <a:rPr lang="en-US" dirty="0" err="1"/>
              <a:t>lod</a:t>
            </a:r>
            <a:r>
              <a:rPr lang="en-US" dirty="0"/>
              <a:t> sig </a:t>
            </a:r>
            <a:r>
              <a:rPr lang="en-US" dirty="0" err="1"/>
              <a:t>gøre</a:t>
            </a:r>
            <a:r>
              <a:rPr lang="en-US" dirty="0"/>
              <a:t> </a:t>
            </a:r>
            <a:r>
              <a:rPr lang="en-US" dirty="0" err="1"/>
              <a:t>på</a:t>
            </a:r>
            <a:r>
              <a:rPr lang="en-US" dirty="0"/>
              <a:t> den </a:t>
            </a:r>
            <a:r>
              <a:rPr lang="en-US" dirty="0" err="1"/>
              <a:t>nuværende</a:t>
            </a:r>
            <a:r>
              <a:rPr lang="en-US" dirty="0"/>
              <a:t> </a:t>
            </a:r>
            <a:r>
              <a:rPr lang="en-US" dirty="0" err="1"/>
              <a:t>adresse</a:t>
            </a:r>
            <a:r>
              <a:rPr lang="en-US" dirty="0"/>
              <a:t>.</a:t>
            </a:r>
            <a:endParaRPr lang="da-DK">
              <a:cs typeface="Calibri"/>
            </a:endParaRPr>
          </a:p>
          <a:p>
            <a:r>
              <a:rPr lang="en-US" dirty="0" err="1"/>
              <a:t>Efterfølgende</a:t>
            </a:r>
            <a:r>
              <a:rPr lang="en-US" dirty="0"/>
              <a:t> </a:t>
            </a:r>
            <a:r>
              <a:rPr lang="en-US" dirty="0" err="1"/>
              <a:t>blev</a:t>
            </a:r>
            <a:r>
              <a:rPr lang="en-US" dirty="0"/>
              <a:t> der </a:t>
            </a:r>
            <a:r>
              <a:rPr lang="en-US" dirty="0" err="1"/>
              <a:t>taget</a:t>
            </a:r>
            <a:r>
              <a:rPr lang="en-US" dirty="0"/>
              <a:t> </a:t>
            </a:r>
            <a:r>
              <a:rPr lang="en-US" dirty="0" err="1"/>
              <a:t>initiativ</a:t>
            </a:r>
            <a:r>
              <a:rPr lang="en-US" dirty="0"/>
              <a:t> </a:t>
            </a:r>
            <a:r>
              <a:rPr lang="en-US" dirty="0" err="1"/>
              <a:t>til</a:t>
            </a:r>
            <a:r>
              <a:rPr lang="en-US" dirty="0"/>
              <a:t> </a:t>
            </a:r>
            <a:r>
              <a:rPr lang="en-US" dirty="0" err="1"/>
              <a:t>underskriftsindsamling</a:t>
            </a:r>
            <a:r>
              <a:rPr lang="en-US" dirty="0"/>
              <a:t>  </a:t>
            </a:r>
            <a:r>
              <a:rPr lang="en-US" dirty="0" err="1"/>
              <a:t>i</a:t>
            </a:r>
            <a:r>
              <a:rPr lang="en-US" dirty="0"/>
              <a:t> den </a:t>
            </a:r>
            <a:r>
              <a:rPr lang="en-US" dirty="0" err="1"/>
              <a:t>lokale</a:t>
            </a:r>
            <a:r>
              <a:rPr lang="en-US" dirty="0"/>
              <a:t> Spar </a:t>
            </a:r>
            <a:r>
              <a:rPr lang="en-US" dirty="0" err="1"/>
              <a:t>købmand</a:t>
            </a:r>
            <a:r>
              <a:rPr lang="en-US" dirty="0"/>
              <a:t> </a:t>
            </a:r>
            <a:r>
              <a:rPr lang="en-US" dirty="0" err="1"/>
              <a:t>af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gruppe</a:t>
            </a:r>
            <a:r>
              <a:rPr lang="en-US" dirty="0"/>
              <a:t> </a:t>
            </a:r>
            <a:r>
              <a:rPr lang="en-US" dirty="0" err="1"/>
              <a:t>forbrugere</a:t>
            </a:r>
            <a:r>
              <a:rPr lang="en-US" dirty="0"/>
              <a:t> </a:t>
            </a:r>
            <a:r>
              <a:rPr lang="en-US" dirty="0" err="1"/>
              <a:t>forud</a:t>
            </a:r>
            <a:r>
              <a:rPr lang="en-US" dirty="0"/>
              <a:t> for GF. </a:t>
            </a:r>
          </a:p>
          <a:p>
            <a:r>
              <a:rPr lang="en-US" dirty="0" err="1"/>
              <a:t>På</a:t>
            </a:r>
            <a:r>
              <a:rPr lang="en-US" dirty="0"/>
              <a:t> GF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april</a:t>
            </a:r>
            <a:r>
              <a:rPr lang="en-US" dirty="0"/>
              <a:t> 2018 </a:t>
            </a:r>
            <a:r>
              <a:rPr lang="en-US" dirty="0" err="1"/>
              <a:t>blev</a:t>
            </a:r>
            <a:r>
              <a:rPr lang="en-US" dirty="0"/>
              <a:t> </a:t>
            </a:r>
            <a:r>
              <a:rPr lang="en-US" dirty="0" err="1"/>
              <a:t>forslaget</a:t>
            </a:r>
            <a:r>
              <a:rPr lang="en-US" dirty="0"/>
              <a:t> om </a:t>
            </a:r>
            <a:r>
              <a:rPr lang="en-US" dirty="0" err="1"/>
              <a:t>blødgøring</a:t>
            </a:r>
            <a:r>
              <a:rPr lang="en-US" dirty="0"/>
              <a:t> </a:t>
            </a:r>
            <a:r>
              <a:rPr lang="en-US" dirty="0" err="1"/>
              <a:t>rejst</a:t>
            </a:r>
            <a:r>
              <a:rPr lang="en-US" dirty="0"/>
              <a:t> med </a:t>
            </a:r>
            <a:r>
              <a:rPr lang="en-US" dirty="0" err="1"/>
              <a:t>stor</a:t>
            </a:r>
            <a:r>
              <a:rPr lang="en-US" dirty="0"/>
              <a:t> </a:t>
            </a:r>
            <a:r>
              <a:rPr lang="en-US" dirty="0" err="1"/>
              <a:t>forbrugeropbakning</a:t>
            </a:r>
            <a:r>
              <a:rPr lang="en-US" dirty="0"/>
              <a:t>.  </a:t>
            </a:r>
          </a:p>
          <a:p>
            <a:r>
              <a:rPr lang="en-US" dirty="0" err="1"/>
              <a:t>Bestyrelsen</a:t>
            </a:r>
            <a:r>
              <a:rPr lang="en-US" dirty="0"/>
              <a:t> </a:t>
            </a:r>
            <a:r>
              <a:rPr lang="en-US" dirty="0" err="1"/>
              <a:t>undersøgte</a:t>
            </a:r>
            <a:r>
              <a:rPr lang="en-US" dirty="0"/>
              <a:t> </a:t>
            </a:r>
            <a:r>
              <a:rPr lang="en-US" dirty="0" err="1"/>
              <a:t>muligheder</a:t>
            </a:r>
            <a:r>
              <a:rPr lang="en-US" dirty="0"/>
              <a:t> </a:t>
            </a:r>
            <a:r>
              <a:rPr lang="en-US" dirty="0" err="1"/>
              <a:t>og</a:t>
            </a:r>
            <a:r>
              <a:rPr lang="en-US" dirty="0"/>
              <a:t> </a:t>
            </a:r>
            <a:r>
              <a:rPr lang="en-US" dirty="0" err="1"/>
              <a:t>informerede</a:t>
            </a:r>
            <a:r>
              <a:rPr lang="en-US" dirty="0"/>
              <a:t> </a:t>
            </a:r>
            <a:r>
              <a:rPr lang="en-US" dirty="0" err="1"/>
              <a:t>på</a:t>
            </a:r>
            <a:r>
              <a:rPr lang="en-US" dirty="0"/>
              <a:t> </a:t>
            </a:r>
            <a:r>
              <a:rPr lang="en-US" dirty="0" err="1"/>
              <a:t>efterfølgende</a:t>
            </a:r>
            <a:r>
              <a:rPr lang="en-US" dirty="0"/>
              <a:t> GF om </a:t>
            </a:r>
            <a:r>
              <a:rPr lang="en-US" dirty="0" err="1"/>
              <a:t>blødgøring</a:t>
            </a:r>
            <a:r>
              <a:rPr lang="en-US" dirty="0"/>
              <a:t> </a:t>
            </a:r>
            <a:r>
              <a:rPr lang="en-US" dirty="0" err="1"/>
              <a:t>og</a:t>
            </a:r>
            <a:r>
              <a:rPr lang="en-US" dirty="0"/>
              <a:t> </a:t>
            </a:r>
            <a:r>
              <a:rPr lang="en-US" dirty="0" err="1"/>
              <a:t>nødvendigheden</a:t>
            </a:r>
            <a:r>
              <a:rPr lang="en-US" dirty="0"/>
              <a:t> </a:t>
            </a:r>
            <a:r>
              <a:rPr lang="en-US" dirty="0" err="1"/>
              <a:t>af</a:t>
            </a:r>
            <a:r>
              <a:rPr lang="en-US" dirty="0"/>
              <a:t> at lave et </a:t>
            </a:r>
            <a:r>
              <a:rPr lang="en-US" dirty="0" err="1"/>
              <a:t>nyt</a:t>
            </a:r>
            <a:r>
              <a:rPr lang="en-US" dirty="0"/>
              <a:t> </a:t>
            </a:r>
            <a:r>
              <a:rPr lang="en-US" dirty="0" err="1"/>
              <a:t>vandværk</a:t>
            </a:r>
            <a:r>
              <a:rPr lang="en-US" dirty="0"/>
              <a:t> </a:t>
            </a:r>
            <a:r>
              <a:rPr lang="en-US" dirty="0" err="1"/>
              <a:t>på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anden</a:t>
            </a:r>
            <a:r>
              <a:rPr lang="en-US" dirty="0"/>
              <a:t> </a:t>
            </a:r>
            <a:r>
              <a:rPr lang="en-US" dirty="0" err="1"/>
              <a:t>adresse</a:t>
            </a:r>
            <a:r>
              <a:rPr lang="en-US" dirty="0"/>
              <a:t>. </a:t>
            </a:r>
          </a:p>
          <a:p>
            <a:r>
              <a:rPr lang="en-US" dirty="0"/>
              <a:t>Der var </a:t>
            </a:r>
            <a:r>
              <a:rPr lang="en-US" dirty="0" err="1"/>
              <a:t>stadig</a:t>
            </a:r>
            <a:r>
              <a:rPr lang="en-US" dirty="0"/>
              <a:t> </a:t>
            </a:r>
            <a:r>
              <a:rPr lang="en-US" dirty="0" err="1"/>
              <a:t>opbakning</a:t>
            </a:r>
            <a:r>
              <a:rPr lang="en-US" dirty="0"/>
              <a:t>, </a:t>
            </a:r>
            <a:r>
              <a:rPr lang="en-US" dirty="0" err="1"/>
              <a:t>og</a:t>
            </a:r>
            <a:r>
              <a:rPr lang="en-US" dirty="0"/>
              <a:t> </a:t>
            </a:r>
            <a:r>
              <a:rPr lang="en-US" dirty="0" err="1"/>
              <a:t>bestyrelsen</a:t>
            </a:r>
            <a:r>
              <a:rPr lang="en-US" dirty="0"/>
              <a:t> </a:t>
            </a:r>
            <a:r>
              <a:rPr lang="en-US" dirty="0" err="1"/>
              <a:t>arbejdede</a:t>
            </a:r>
            <a:r>
              <a:rPr lang="en-US" dirty="0"/>
              <a:t> </a:t>
            </a:r>
            <a:r>
              <a:rPr lang="en-US" dirty="0" err="1"/>
              <a:t>videre</a:t>
            </a:r>
            <a:r>
              <a:rPr lang="en-US" dirty="0"/>
              <a:t>.</a:t>
            </a:r>
          </a:p>
          <a:p>
            <a:r>
              <a:rPr lang="en-US" dirty="0"/>
              <a:t>Der </a:t>
            </a:r>
            <a:r>
              <a:rPr lang="en-US" dirty="0" err="1"/>
              <a:t>blev</a:t>
            </a:r>
            <a:r>
              <a:rPr lang="en-US" dirty="0"/>
              <a:t> </a:t>
            </a:r>
            <a:r>
              <a:rPr lang="en-US" dirty="0" err="1"/>
              <a:t>indgået</a:t>
            </a:r>
            <a:r>
              <a:rPr lang="en-US" dirty="0"/>
              <a:t> </a:t>
            </a:r>
            <a:r>
              <a:rPr lang="en-US" dirty="0" err="1"/>
              <a:t>samarbejde</a:t>
            </a:r>
            <a:r>
              <a:rPr lang="en-US" dirty="0"/>
              <a:t> med Danske </a:t>
            </a:r>
            <a:r>
              <a:rPr lang="en-US" dirty="0" err="1"/>
              <a:t>Vandværker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Krüger </a:t>
            </a:r>
            <a:r>
              <a:rPr lang="en-US" dirty="0" err="1"/>
              <a:t>og</a:t>
            </a:r>
            <a:r>
              <a:rPr lang="en-US" dirty="0"/>
              <a:t> </a:t>
            </a:r>
            <a:r>
              <a:rPr lang="en-US" dirty="0" err="1"/>
              <a:t>søgt</a:t>
            </a:r>
            <a:r>
              <a:rPr lang="en-US" dirty="0"/>
              <a:t> </a:t>
            </a:r>
            <a:r>
              <a:rPr lang="en-US" dirty="0" err="1"/>
              <a:t>midler</a:t>
            </a:r>
            <a:r>
              <a:rPr lang="en-US" dirty="0"/>
              <a:t> via MUDP (</a:t>
            </a:r>
            <a:r>
              <a:rPr lang="en-US" b="1" dirty="0" err="1"/>
              <a:t>Miljøteknologisk</a:t>
            </a:r>
            <a:r>
              <a:rPr lang="en-US" b="1" dirty="0"/>
              <a:t> </a:t>
            </a:r>
            <a:r>
              <a:rPr lang="en-US" b="1" dirty="0" err="1"/>
              <a:t>Udviklings</a:t>
            </a:r>
            <a:r>
              <a:rPr lang="en-US" b="1" dirty="0"/>
              <a:t>- </a:t>
            </a:r>
            <a:r>
              <a:rPr lang="en-US" b="1" dirty="0" err="1"/>
              <a:t>og</a:t>
            </a:r>
            <a:r>
              <a:rPr lang="en-US" b="1" dirty="0"/>
              <a:t> </a:t>
            </a:r>
            <a:r>
              <a:rPr lang="en-US" b="1" dirty="0" err="1"/>
              <a:t>DemonstrationsProgram</a:t>
            </a:r>
            <a:r>
              <a:rPr lang="en-US" b="1" dirty="0"/>
              <a:t>)</a:t>
            </a:r>
            <a:endParaRPr lang="en-US" dirty="0"/>
          </a:p>
          <a:p>
            <a:r>
              <a:rPr lang="en-US" dirty="0"/>
              <a:t>Der  </a:t>
            </a:r>
            <a:r>
              <a:rPr lang="en-US" dirty="0" err="1"/>
              <a:t>blev</a:t>
            </a:r>
            <a:r>
              <a:rPr lang="en-US" dirty="0"/>
              <a:t> </a:t>
            </a:r>
            <a:r>
              <a:rPr lang="en-US" dirty="0" err="1"/>
              <a:t>opnået</a:t>
            </a:r>
            <a:r>
              <a:rPr lang="en-US" dirty="0"/>
              <a:t> </a:t>
            </a:r>
            <a:r>
              <a:rPr lang="en-US" dirty="0" err="1"/>
              <a:t>tilsagn</a:t>
            </a:r>
            <a:r>
              <a:rPr lang="en-US" dirty="0"/>
              <a:t> </a:t>
            </a:r>
            <a:r>
              <a:rPr lang="da-DK" dirty="0"/>
              <a:t>fra Miljøstyrelsen om projektet: Fremtidens Digitale Vandværk i foråret 2020</a:t>
            </a:r>
            <a:endParaRPr lang="da-DK" dirty="0">
              <a:cs typeface="Calibri"/>
            </a:endParaRPr>
          </a:p>
          <a:p>
            <a:r>
              <a:rPr lang="en-US" dirty="0" err="1"/>
              <a:t>På</a:t>
            </a:r>
            <a:r>
              <a:rPr lang="en-US" dirty="0"/>
              <a:t> GF </a:t>
            </a:r>
            <a:r>
              <a:rPr lang="en-US" dirty="0" err="1"/>
              <a:t>i</a:t>
            </a:r>
            <a:r>
              <a:rPr lang="en-US" dirty="0"/>
              <a:t> August 2020 </a:t>
            </a:r>
            <a:r>
              <a:rPr lang="en-US" dirty="0" err="1"/>
              <a:t>fik</a:t>
            </a:r>
            <a:r>
              <a:rPr lang="en-US" dirty="0"/>
              <a:t> </a:t>
            </a:r>
            <a:r>
              <a:rPr lang="en-US" dirty="0" err="1"/>
              <a:t>bestyrelsen</a:t>
            </a:r>
            <a:r>
              <a:rPr lang="en-US" dirty="0"/>
              <a:t> </a:t>
            </a:r>
            <a:r>
              <a:rPr lang="en-US" dirty="0" err="1"/>
              <a:t>mandat</a:t>
            </a:r>
            <a:r>
              <a:rPr lang="en-US" dirty="0"/>
              <a:t> </a:t>
            </a:r>
            <a:r>
              <a:rPr lang="en-US" dirty="0" err="1"/>
              <a:t>til</a:t>
            </a:r>
            <a:r>
              <a:rPr lang="en-US" dirty="0"/>
              <a:t> at </a:t>
            </a:r>
            <a:r>
              <a:rPr lang="en-US" dirty="0" err="1"/>
              <a:t>gå</a:t>
            </a:r>
            <a:r>
              <a:rPr lang="en-US" dirty="0"/>
              <a:t> </a:t>
            </a:r>
            <a:r>
              <a:rPr lang="en-US" dirty="0" err="1"/>
              <a:t>videre</a:t>
            </a:r>
            <a:r>
              <a:rPr lang="en-US" dirty="0"/>
              <a:t> med </a:t>
            </a:r>
            <a:r>
              <a:rPr lang="en-US" dirty="0" err="1"/>
              <a:t>processen</a:t>
            </a:r>
            <a:r>
              <a:rPr lang="en-US" dirty="0"/>
              <a:t> med at </a:t>
            </a:r>
            <a:r>
              <a:rPr lang="en-US" dirty="0" err="1"/>
              <a:t>bygge</a:t>
            </a:r>
            <a:r>
              <a:rPr lang="en-US" dirty="0"/>
              <a:t> </a:t>
            </a:r>
            <a:r>
              <a:rPr lang="en-US" dirty="0" err="1"/>
              <a:t>nyt</a:t>
            </a:r>
            <a:r>
              <a:rPr lang="en-US" dirty="0"/>
              <a:t> </a:t>
            </a:r>
            <a:r>
              <a:rPr lang="en-US" dirty="0" err="1"/>
              <a:t>vandværk</a:t>
            </a:r>
            <a:r>
              <a:rPr lang="en-US" dirty="0"/>
              <a:t> med </a:t>
            </a:r>
            <a:r>
              <a:rPr lang="en-US" dirty="0" err="1"/>
              <a:t>blødgøring</a:t>
            </a:r>
            <a:r>
              <a:rPr lang="en-US" dirty="0"/>
              <a:t>.</a:t>
            </a:r>
          </a:p>
          <a:p>
            <a:r>
              <a:rPr lang="en-US" dirty="0" err="1">
                <a:cs typeface="Calibri"/>
              </a:rPr>
              <a:t>Efterfølgende</a:t>
            </a:r>
            <a:r>
              <a:rPr lang="en-US" dirty="0">
                <a:cs typeface="Calibri"/>
              </a:rPr>
              <a:t> var det </a:t>
            </a:r>
            <a:r>
              <a:rPr lang="en-US" dirty="0" err="1">
                <a:cs typeface="Calibri"/>
              </a:rPr>
              <a:t>springende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punkt</a:t>
            </a:r>
            <a:r>
              <a:rPr lang="en-US" dirty="0">
                <a:cs typeface="Calibri"/>
              </a:rPr>
              <a:t> for </a:t>
            </a:r>
            <a:r>
              <a:rPr lang="en-US" dirty="0" err="1">
                <a:cs typeface="Calibri"/>
              </a:rPr>
              <a:t>valget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af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metode</a:t>
            </a:r>
            <a:r>
              <a:rPr lang="en-US" dirty="0">
                <a:cs typeface="Calibri"/>
              </a:rPr>
              <a:t>, at der </a:t>
            </a:r>
            <a:r>
              <a:rPr lang="en-US" dirty="0" err="1">
                <a:cs typeface="Calibri"/>
              </a:rPr>
              <a:t>blev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opnået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godkendelse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at </a:t>
            </a:r>
            <a:r>
              <a:rPr lang="en-US" dirty="0" err="1">
                <a:cs typeface="Calibri"/>
              </a:rPr>
              <a:t>udlede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spildevand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recipient.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Undervejs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processen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har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bestyrelsen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været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helt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åben</a:t>
            </a:r>
            <a:r>
              <a:rPr lang="en-US" dirty="0">
                <a:cs typeface="Calibri"/>
              </a:rPr>
              <a:t> om, at de </a:t>
            </a:r>
            <a:r>
              <a:rPr lang="en-US" dirty="0" err="1">
                <a:cs typeface="Calibri"/>
              </a:rPr>
              <a:t>ville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gå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gang med at </a:t>
            </a:r>
            <a:r>
              <a:rPr lang="en-US" dirty="0" err="1">
                <a:cs typeface="Calibri"/>
              </a:rPr>
              <a:t>undersøge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starte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projektet</a:t>
            </a:r>
            <a:r>
              <a:rPr lang="en-US" dirty="0">
                <a:cs typeface="Calibri"/>
              </a:rPr>
              <a:t> op. Der </a:t>
            </a:r>
            <a:r>
              <a:rPr lang="en-US" dirty="0" err="1">
                <a:cs typeface="Calibri"/>
              </a:rPr>
              <a:t>har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været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skrevet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flere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artikler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lokalavisen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åbenhed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omkring</a:t>
            </a:r>
            <a:r>
              <a:rPr lang="en-US" dirty="0">
                <a:cs typeface="Calibri"/>
              </a:rPr>
              <a:t> den </a:t>
            </a:r>
            <a:r>
              <a:rPr lang="en-US" dirty="0" err="1">
                <a:cs typeface="Calibri"/>
              </a:rPr>
              <a:t>øgede</a:t>
            </a:r>
            <a:r>
              <a:rPr lang="en-US" dirty="0">
                <a:cs typeface="Calibri"/>
              </a:rPr>
              <a:t> pris, der </a:t>
            </a:r>
            <a:r>
              <a:rPr lang="en-US" dirty="0" err="1">
                <a:cs typeface="Calibri"/>
              </a:rPr>
              <a:t>vil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være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resultatet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af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nyt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vandværk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blødgøring</a:t>
            </a:r>
            <a:r>
              <a:rPr lang="en-US" dirty="0">
                <a:cs typeface="Calibri"/>
              </a:rPr>
              <a:t>. Det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godt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være</a:t>
            </a:r>
            <a:r>
              <a:rPr lang="en-US" dirty="0">
                <a:cs typeface="Calibri"/>
              </a:rPr>
              <a:t>, at </a:t>
            </a:r>
            <a:r>
              <a:rPr lang="en-US" dirty="0" err="1">
                <a:cs typeface="Calibri"/>
              </a:rPr>
              <a:t>prisen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stige</a:t>
            </a:r>
            <a:r>
              <a:rPr lang="en-US" dirty="0">
                <a:cs typeface="Calibri"/>
              </a:rPr>
              <a:t> med 5 kr. </a:t>
            </a:r>
            <a:r>
              <a:rPr lang="en-US" dirty="0" err="1">
                <a:cs typeface="Calibri"/>
              </a:rPr>
              <a:t>Pr</a:t>
            </a:r>
            <a:r>
              <a:rPr lang="en-US" dirty="0">
                <a:cs typeface="Calibri"/>
              </a:rPr>
              <a:t> m3, men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gengæld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får</a:t>
            </a:r>
            <a:r>
              <a:rPr lang="en-US" dirty="0">
                <a:cs typeface="Calibri"/>
              </a:rPr>
              <a:t> Borup et </a:t>
            </a:r>
            <a:r>
              <a:rPr lang="en-US" dirty="0" err="1">
                <a:cs typeface="Calibri"/>
              </a:rPr>
              <a:t>spritnyt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vandværk</a:t>
            </a:r>
            <a:r>
              <a:rPr lang="en-US" dirty="0">
                <a:cs typeface="Calibri"/>
              </a:rPr>
              <a:t> med </a:t>
            </a:r>
            <a:r>
              <a:rPr lang="en-US" dirty="0" err="1">
                <a:cs typeface="Calibri"/>
              </a:rPr>
              <a:t>nyeste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teknologi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bæredygtige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løsninger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blødgøring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Vi </a:t>
            </a:r>
            <a:r>
              <a:rPr lang="en-US" dirty="0" err="1">
                <a:cs typeface="Calibri"/>
              </a:rPr>
              <a:t>afveg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fra</a:t>
            </a:r>
            <a:r>
              <a:rPr lang="en-US" dirty="0">
                <a:cs typeface="Calibri"/>
              </a:rPr>
              <a:t> at </a:t>
            </a:r>
            <a:r>
              <a:rPr lang="en-US" dirty="0" err="1">
                <a:cs typeface="Calibri"/>
              </a:rPr>
              <a:t>gå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lavede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forbrugerafstemning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forhånd</a:t>
            </a:r>
            <a:r>
              <a:rPr lang="en-US" dirty="0">
                <a:cs typeface="Calibri"/>
              </a:rPr>
              <a:t>, da vi </a:t>
            </a:r>
            <a:r>
              <a:rPr lang="en-US" dirty="0" err="1">
                <a:cs typeface="Calibri"/>
              </a:rPr>
              <a:t>havde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forbrugernes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opbakning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fra</a:t>
            </a:r>
            <a:r>
              <a:rPr lang="en-US" dirty="0">
                <a:cs typeface="Calibri"/>
              </a:rPr>
              <a:t> start.</a:t>
            </a:r>
          </a:p>
          <a:p>
            <a:endParaRPr lang="en-US" dirty="0">
              <a:cs typeface="Calibri"/>
            </a:endParaRPr>
          </a:p>
          <a:p>
            <a:pPr>
              <a:buSzPts val="1100"/>
            </a:pPr>
            <a:endParaRPr lang="da-DK" dirty="0">
              <a:cs typeface="Calibri"/>
            </a:endParaRPr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Opsummering</a:t>
            </a:r>
            <a:r>
              <a:rPr lang="en-US" dirty="0">
                <a:cs typeface="Calibri"/>
              </a:rPr>
              <a:t> for </a:t>
            </a:r>
            <a:r>
              <a:rPr lang="en-US" dirty="0" err="1">
                <a:cs typeface="Calibri"/>
              </a:rPr>
              <a:t>valg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af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nyt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vandværk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blødgøring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/>
              <a:t>Forbrugerkravet</a:t>
            </a:r>
            <a:r>
              <a:rPr lang="en-US" dirty="0"/>
              <a:t> om </a:t>
            </a:r>
            <a:r>
              <a:rPr lang="en-US" dirty="0" err="1"/>
              <a:t>blødgøring</a:t>
            </a:r>
            <a:r>
              <a:rPr lang="en-US" dirty="0"/>
              <a:t> </a:t>
            </a:r>
            <a:r>
              <a:rPr lang="en-US" dirty="0" err="1"/>
              <a:t>gik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tråd</a:t>
            </a:r>
            <a:r>
              <a:rPr lang="en-US" dirty="0"/>
              <a:t> med den </a:t>
            </a:r>
            <a:r>
              <a:rPr lang="en-US" dirty="0" err="1"/>
              <a:t>gældende</a:t>
            </a:r>
            <a:r>
              <a:rPr lang="en-US" dirty="0"/>
              <a:t> </a:t>
            </a:r>
            <a:r>
              <a:rPr lang="en-US" dirty="0" err="1"/>
              <a:t>opfordring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mange </a:t>
            </a:r>
            <a:r>
              <a:rPr lang="en-US" dirty="0" err="1"/>
              <a:t>kommuner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offentlige</a:t>
            </a:r>
            <a:r>
              <a:rPr lang="en-US" dirty="0"/>
              <a:t> </a:t>
            </a:r>
            <a:r>
              <a:rPr lang="en-US" dirty="0" err="1"/>
              <a:t>instanser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forlængelse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tiltag</a:t>
            </a:r>
            <a:r>
              <a:rPr lang="en-US" dirty="0"/>
              <a:t> </a:t>
            </a:r>
            <a:r>
              <a:rPr lang="en-US" dirty="0" err="1"/>
              <a:t>henimod</a:t>
            </a:r>
            <a:r>
              <a:rPr lang="en-US" dirty="0"/>
              <a:t> den </a:t>
            </a:r>
            <a:r>
              <a:rPr lang="en-US" dirty="0" err="1"/>
              <a:t>grønne</a:t>
            </a:r>
            <a:r>
              <a:rPr lang="en-US" dirty="0"/>
              <a:t> </a:t>
            </a:r>
            <a:r>
              <a:rPr lang="en-US" dirty="0" err="1"/>
              <a:t>omstilling</a:t>
            </a:r>
            <a:endParaRPr lang="en-US" dirty="0" err="1"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1D512-213B-418D-9DCE-BA87C5AE751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757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Hvorfor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faldt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valget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CARIX-</a:t>
            </a:r>
            <a:r>
              <a:rPr lang="en-US" dirty="0" err="1">
                <a:cs typeface="Calibri"/>
              </a:rPr>
              <a:t>metoden</a:t>
            </a:r>
            <a:r>
              <a:rPr lang="en-US" dirty="0">
                <a:cs typeface="Calibri"/>
              </a:rPr>
              <a:t>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Grøn - </a:t>
            </a:r>
            <a:r>
              <a:rPr lang="en-US" dirty="0" err="1">
                <a:cs typeface="Calibri"/>
              </a:rPr>
              <a:t>fordele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Rød - </a:t>
            </a:r>
            <a:r>
              <a:rPr lang="en-US" dirty="0" err="1">
                <a:cs typeface="Calibri"/>
              </a:rPr>
              <a:t>ulempe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/>
              <a:t>Metoden</a:t>
            </a:r>
            <a:r>
              <a:rPr lang="en-US" dirty="0"/>
              <a:t> er </a:t>
            </a:r>
            <a:r>
              <a:rPr lang="en-US" dirty="0" err="1"/>
              <a:t>dyr</a:t>
            </a:r>
            <a:r>
              <a:rPr lang="en-US" dirty="0"/>
              <a:t> at </a:t>
            </a:r>
            <a:r>
              <a:rPr lang="en-US" dirty="0" err="1"/>
              <a:t>investere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– </a:t>
            </a:r>
            <a:r>
              <a:rPr lang="en-US" dirty="0" err="1"/>
              <a:t>halvdelen</a:t>
            </a:r>
            <a:r>
              <a:rPr lang="en-US" dirty="0"/>
              <a:t> </a:t>
            </a:r>
            <a:r>
              <a:rPr lang="en-US" dirty="0" err="1"/>
              <a:t>af</a:t>
            </a:r>
            <a:r>
              <a:rPr lang="en-US" dirty="0"/>
              <a:t> </a:t>
            </a:r>
            <a:r>
              <a:rPr lang="en-US" dirty="0" err="1"/>
              <a:t>projektbudgettet</a:t>
            </a:r>
            <a:r>
              <a:rPr lang="en-US" dirty="0"/>
              <a:t> </a:t>
            </a:r>
            <a:r>
              <a:rPr lang="en-US" dirty="0" err="1"/>
              <a:t>går</a:t>
            </a:r>
            <a:r>
              <a:rPr lang="en-US" dirty="0"/>
              <a:t> </a:t>
            </a:r>
            <a:r>
              <a:rPr lang="en-US" dirty="0" err="1"/>
              <a:t>til</a:t>
            </a:r>
            <a:r>
              <a:rPr lang="en-US" dirty="0"/>
              <a:t> CARIX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Borup </a:t>
            </a:r>
            <a:r>
              <a:rPr lang="en-US" dirty="0" err="1">
                <a:cs typeface="Calibri"/>
              </a:rPr>
              <a:t>Vandværk</a:t>
            </a:r>
            <a:r>
              <a:rPr lang="en-US" dirty="0">
                <a:cs typeface="Calibri"/>
              </a:rPr>
              <a:t> er det </a:t>
            </a:r>
            <a:r>
              <a:rPr lang="en-US" dirty="0" err="1">
                <a:cs typeface="Calibri"/>
              </a:rPr>
              <a:t>absolut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mindste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vandværk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forhold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at </a:t>
            </a:r>
            <a:r>
              <a:rPr lang="en-US" dirty="0" err="1">
                <a:cs typeface="Calibri"/>
              </a:rPr>
              <a:t>vælge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metoden</a:t>
            </a:r>
            <a:r>
              <a:rPr lang="en-US" dirty="0">
                <a:cs typeface="Calibri"/>
              </a:rPr>
              <a:t>. 500.000 m3 er </a:t>
            </a:r>
            <a:r>
              <a:rPr lang="en-US" dirty="0" err="1">
                <a:cs typeface="Calibri"/>
              </a:rPr>
              <a:t>minimumsbudgettet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1D512-213B-418D-9DCE-BA87C5AE751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046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21ba7069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d21ba7069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-DK" dirty="0">
                <a:cs typeface="Calibri" panose="020F0502020204030204"/>
              </a:rPr>
              <a:t>Anlægget fylder en del – og dermed kan det ikke være på vandværkets nuværende placering</a:t>
            </a:r>
          </a:p>
          <a:p>
            <a:endParaRPr lang="da-DK" dirty="0">
              <a:cs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12B95-E0CD-4B5C-9A3D-4AB28C95D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AEB1291-9EB3-4FA5-A9CE-01F41F904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8DD4EC-8DB2-40E2-8777-E327F018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06-12-2021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AB601C-E681-45C4-8264-F4359C95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B102B6-F287-4E7D-8B7F-F72B9B5E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967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D84F4-FF22-4A7B-8816-71208E21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D87D583-4C13-4445-8599-C48912279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C166C6-9C85-4276-ABDB-43828B4F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06-12-2021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BF53F4-8192-43D5-BC63-5E8A00DF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B3F8E2-6FA5-430E-8EB4-9003CFCD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749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76B7078-8340-4CFA-A2DC-1582ECAE3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1B3FEB9-0D4F-4A44-A0BA-5258E677B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B73289-3E77-426E-A145-AA5C838C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06-12-2021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35161E-C74D-459C-9308-143ACC84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53A633-B29C-4BA7-966F-B09E67AA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07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og indholdsobjekt">
  <p:cSld name="1_Titel og indholdsobjek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r>
              <a:rPr lang="da-DK">
                <a:solidFill>
                  <a:schemeClr val="lt1"/>
                </a:solidFill>
              </a:rPr>
              <a:t>...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el og indholdsobjekt">
  <p:cSld name="5_Titel og indholdsobjek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r>
              <a:rPr lang="da-DK">
                <a:solidFill>
                  <a:schemeClr val="lt1"/>
                </a:solidFill>
              </a:rPr>
              <a:t>...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el og indholdsobjekt">
  <p:cSld name="4_Titel og indholdsobjek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r>
              <a:rPr lang="da-DK">
                <a:solidFill>
                  <a:schemeClr val="lt1"/>
                </a:solidFill>
              </a:rPr>
              <a:t>...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el og indholdsobjekt">
  <p:cSld name="10_Titel og indholdsobjek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r>
              <a:rPr lang="da-DK">
                <a:solidFill>
                  <a:schemeClr val="lt1"/>
                </a:solidFill>
              </a:rPr>
              <a:t>...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el og indholdsobjekt">
  <p:cSld name="8_Titel og indholdsobjek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r>
              <a:rPr lang="da-DK">
                <a:solidFill>
                  <a:schemeClr val="lt1"/>
                </a:solidFill>
              </a:rPr>
              <a:t>...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9F150-9AA0-491D-8C51-4924B329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A30A93-DD82-4098-B026-BAEB4F0D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444F3C-FC5B-4E50-B448-AB5EA8EF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06-12-2021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CBEC6E-0AB6-409F-BF99-4415D744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FC6AA1-B649-4B11-A11A-5C12308C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6038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4E81A-6561-494B-98D4-DA58A1A5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E54C8F4-22BB-465A-BA38-9A10B134F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ADF5C2-8129-4EBA-8D83-6A3AF595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06-12-2021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667BAE-5640-42C3-BA8B-3A5EE66F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AEFAEF-DFF3-4837-8C5E-2E9E6950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646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720B4-7592-4677-A865-2980FA25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A2928E-55E3-4AF0-9D3D-8642675F0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AC18037-2286-4631-A2E1-65FBA1EE6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7EB3A59-C45F-4962-BD1D-95DD8DA1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06-12-2021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C7AB5AA-5825-4C88-8FC2-0A4DFB49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FBA170A-7809-49CA-BC94-8A345EF7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383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5CB7F-49DC-4366-B055-202B54D2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F2F5C96-6216-4AC7-AA59-174325586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AF3AF1-C230-45C1-ADBA-4062017A0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A7A95C9-AEFC-4925-B2FF-FED34CA3C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DF0A5D3-1F12-4BEC-BEBF-F34B7F910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F6F11A6-D153-4E7D-A818-816AA25E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06-12-2021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D26FBF3-C44D-488A-B3D1-07EC88E4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64EAA21-A004-42B0-A067-3A800B59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330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E4E53-A22E-4002-8AE7-67AEE604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EDA958A-070D-432A-9FA1-939B0749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06-12-2021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3405D32-ECB5-4CD7-AC2C-B4399733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CBCB52E-3E61-4C12-A97C-42818B45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292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915143E-AEE0-453F-863B-940442E7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06-12-2021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0C35186-0550-4308-B863-606190CC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9798987-A095-4278-956A-7CCB4F86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836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5EA4A-A408-4001-B5D7-1AFAB700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59D4AE-FFBB-46E7-ACE8-E3D884DFD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30A200C-984A-4F3B-919B-D968055AB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0ACCF5D-2BA2-49F5-AD81-75E38C12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06-12-2021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C7F11C-268A-44D0-958F-58D7249F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F57816-81A1-484B-A6FF-92FB7862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F31AB-5876-49E4-975E-CF2501D4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0F8ACB0-B39D-4C2C-83BA-A412839E2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BA59BBE-E106-4D37-B7B6-35D72CD70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620F428-59C8-4447-8162-79061409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06-12-2021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42F9B2F-7527-42D6-B0FF-D413625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1CF2F40-A5DB-4111-AC88-BE8B4C03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83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DBB7AE0-50D8-46F1-863D-DDCA8F37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CFF1AF8-800A-4645-9BBE-5C4FFD0B4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4EAB39-9E81-42C5-A271-76EF62527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C03E-EE1F-4C81-86E2-A6AE3ECAE6DA}" type="datetimeFigureOut">
              <a:rPr lang="da-DK" smtClean="0"/>
              <a:t>06-12-2021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73A412-B643-47C4-BC3A-3A1D40C26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93F7EC-2839-4256-A949-98623F042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84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4DEA32D-DC21-471A-97C9-7A43FF59A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græs, himmel, bygning, hus&#10;&#10;Beskrivelsen er genereret automatisk">
            <a:extLst>
              <a:ext uri="{FF2B5EF4-FFF2-40B4-BE49-F238E27FC236}">
                <a16:creationId xmlns:a16="http://schemas.microsoft.com/office/drawing/2014/main" id="{3D987600-2A66-4534-BED1-20E9642D5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595" y="933357"/>
            <a:ext cx="2594671" cy="1797050"/>
          </a:xfrm>
          <a:prstGeom prst="rect">
            <a:avLst/>
          </a:prstGeom>
        </p:spPr>
      </p:pic>
      <p:pic>
        <p:nvPicPr>
          <p:cNvPr id="5" name="Billede 5" descr="Et billede, der indeholder bygning, udendørs, vej, hus&#10;&#10;Beskrivelsen er genereret automatisk">
            <a:extLst>
              <a:ext uri="{FF2B5EF4-FFF2-40B4-BE49-F238E27FC236}">
                <a16:creationId xmlns:a16="http://schemas.microsoft.com/office/drawing/2014/main" id="{C9D131E9-5C69-4DC5-8147-E5D87FAC4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410" y="3160246"/>
            <a:ext cx="2595857" cy="1727809"/>
          </a:xfrm>
          <a:prstGeom prst="rect">
            <a:avLst/>
          </a:prstGeom>
        </p:spPr>
      </p:pic>
      <p:pic>
        <p:nvPicPr>
          <p:cNvPr id="7" name="Billede 7">
            <a:extLst>
              <a:ext uri="{FF2B5EF4-FFF2-40B4-BE49-F238E27FC236}">
                <a16:creationId xmlns:a16="http://schemas.microsoft.com/office/drawing/2014/main" id="{3E14CD89-2AB9-47B6-A95A-B70E92C2C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959" y="5390243"/>
            <a:ext cx="4872309" cy="669942"/>
          </a:xfrm>
          <a:prstGeom prst="rect">
            <a:avLst/>
          </a:prstGeom>
        </p:spPr>
      </p:pic>
      <p:sp>
        <p:nvSpPr>
          <p:cNvPr id="23" name="Freeform 3">
            <a:extLst>
              <a:ext uri="{FF2B5EF4-FFF2-40B4-BE49-F238E27FC236}">
                <a16:creationId xmlns:a16="http://schemas.microsoft.com/office/drawing/2014/main" id="{7695D806-0BD6-41DF-81C3-D8C135B40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5351B1B0-ABAE-4DCC-9C3E-ACDF4485F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A87306-CD81-4C4D-8D94-4E06312DB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656807"/>
            <a:ext cx="4948428" cy="3760042"/>
          </a:xfrm>
        </p:spPr>
        <p:txBody>
          <a:bodyPr anchor="b">
            <a:normAutofit fontScale="90000"/>
          </a:bodyPr>
          <a:lstStyle/>
          <a:p>
            <a:pPr algn="l"/>
            <a:r>
              <a:rPr lang="da-DK" sz="5400" dirty="0"/>
              <a:t>Hvorfor CARIX til nyt Borup Vandværk?</a:t>
            </a:r>
            <a:br>
              <a:rPr lang="da-DK" sz="5400" dirty="0">
                <a:cs typeface="Calibri Light"/>
              </a:rPr>
            </a:br>
            <a:br>
              <a:rPr lang="da-DK" sz="5400" dirty="0"/>
            </a:br>
            <a:r>
              <a:rPr lang="da-DK" sz="2700" dirty="0">
                <a:cs typeface="Calibri Light"/>
              </a:rPr>
              <a:t>Ved bestyrelsesmedlem Stine Cortzen</a:t>
            </a:r>
          </a:p>
        </p:txBody>
      </p:sp>
    </p:spTree>
    <p:extLst>
      <p:ext uri="{BB962C8B-B14F-4D97-AF65-F5344CB8AC3E}">
        <p14:creationId xmlns:p14="http://schemas.microsoft.com/office/powerpoint/2010/main" val="1288410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7D22F3-B88C-4784-B057-07FF7F2B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da-DK">
                <a:solidFill>
                  <a:schemeClr val="bg1"/>
                </a:solidFill>
                <a:cs typeface="Calibri Light"/>
              </a:rPr>
              <a:t>Fakta om Borup Vandværk A.m.b.a</a:t>
            </a:r>
            <a:endParaRPr lang="da-DK">
              <a:solidFill>
                <a:schemeClr val="bg1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0994A3-3D4E-4902-8F70-9333A4CEF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529" y="788764"/>
            <a:ext cx="5838801" cy="162436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/>
            <a:r>
              <a:rPr lang="da-DK" sz="2400" dirty="0">
                <a:cs typeface="Calibri"/>
              </a:rPr>
              <a:t>Stiftet i 1903</a:t>
            </a:r>
            <a:endParaRPr lang="da-DK" dirty="0">
              <a:cs typeface="Calibri"/>
            </a:endParaRPr>
          </a:p>
          <a:p>
            <a:pPr marL="342900" indent="-342900"/>
            <a:r>
              <a:rPr lang="da-DK" sz="2400" dirty="0">
                <a:ea typeface="+mn-lt"/>
                <a:cs typeface="+mn-lt"/>
              </a:rPr>
              <a:t>Leverer cirka 300.000 m3 </a:t>
            </a:r>
            <a:r>
              <a:rPr lang="da-DK" sz="2400" dirty="0">
                <a:cs typeface="Calibri"/>
              </a:rPr>
              <a:t>til ca. 1.500 andelshavere i 3100 husstande</a:t>
            </a:r>
            <a:endParaRPr lang="da-DK" dirty="0">
              <a:cs typeface="Calibri"/>
            </a:endParaRPr>
          </a:p>
          <a:p>
            <a:pPr marL="342900" indent="-342900"/>
            <a:r>
              <a:rPr lang="da-DK" sz="2400" dirty="0">
                <a:cs typeface="Calibri"/>
              </a:rPr>
              <a:t>Forsyningsområde: Den Nordvestlige del af Køge Kommune med udgangspunkt i Borup</a:t>
            </a:r>
            <a:r>
              <a:rPr lang="da-DK" sz="2400" dirty="0">
                <a:ea typeface="+mn-lt"/>
                <a:cs typeface="+mn-lt"/>
              </a:rPr>
              <a:t>.</a:t>
            </a:r>
            <a:endParaRPr lang="da-DK" dirty="0">
              <a:cs typeface="Calibri"/>
            </a:endParaRPr>
          </a:p>
          <a:p>
            <a:pPr marL="0" indent="0">
              <a:buNone/>
            </a:pPr>
            <a:endParaRPr lang="da-DK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da-DK" sz="2400" dirty="0">
              <a:cs typeface="Calibri"/>
            </a:endParaRPr>
          </a:p>
        </p:txBody>
      </p:sp>
      <p:pic>
        <p:nvPicPr>
          <p:cNvPr id="6" name="Billede 6" descr="Et billede, der indeholder kort&#10;&#10;Beskrivelsen er genereret automatisk">
            <a:extLst>
              <a:ext uri="{FF2B5EF4-FFF2-40B4-BE49-F238E27FC236}">
                <a16:creationId xmlns:a16="http://schemas.microsoft.com/office/drawing/2014/main" id="{FBA8BE79-8FC8-4A6B-A5C6-332ECDD8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742" y="2688373"/>
            <a:ext cx="5363735" cy="40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0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 descr="Et billede, der indeholder kort&#10;&#10;Beskrivelsen er genereret automatisk">
            <a:extLst>
              <a:ext uri="{FF2B5EF4-FFF2-40B4-BE49-F238E27FC236}">
                <a16:creationId xmlns:a16="http://schemas.microsoft.com/office/drawing/2014/main" id="{736D470E-E8D5-4C6B-A384-927046A4F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72" r="26372" b="3120"/>
          <a:stretch/>
        </p:blipFill>
        <p:spPr>
          <a:xfrm>
            <a:off x="2609189" y="2"/>
            <a:ext cx="9629274" cy="685799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1B5F12-98FB-4BA9-949D-9C1A3581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Geografisk placering</a:t>
            </a:r>
          </a:p>
        </p:txBody>
      </p:sp>
    </p:spTree>
    <p:extLst>
      <p:ext uri="{BB962C8B-B14F-4D97-AF65-F5344CB8AC3E}">
        <p14:creationId xmlns:p14="http://schemas.microsoft.com/office/powerpoint/2010/main" val="2119274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1E363B-2115-41CE-A3C3-2C314FAB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da-DK">
                <a:solidFill>
                  <a:schemeClr val="bg1"/>
                </a:solidFill>
                <a:cs typeface="Calibri Light"/>
              </a:rPr>
              <a:t>Indhold</a:t>
            </a:r>
            <a:endParaRPr lang="da-DK">
              <a:solidFill>
                <a:schemeClr val="bg1"/>
              </a:solidFill>
            </a:endParaRPr>
          </a:p>
        </p:txBody>
      </p:sp>
      <p:graphicFrame>
        <p:nvGraphicFramePr>
          <p:cNvPr id="25" name="Pladsholder til indhold 2">
            <a:extLst>
              <a:ext uri="{FF2B5EF4-FFF2-40B4-BE49-F238E27FC236}">
                <a16:creationId xmlns:a16="http://schemas.microsoft.com/office/drawing/2014/main" id="{E309B365-539A-4C7A-83FC-E6CE8B0A6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964200"/>
              </p:ext>
            </p:extLst>
          </p:nvPr>
        </p:nvGraphicFramePr>
        <p:xfrm>
          <a:off x="5358384" y="925831"/>
          <a:ext cx="6024654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336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da-DK" dirty="0"/>
              <a:t>Forløb frem til beslutning....</a:t>
            </a:r>
            <a:endParaRPr dirty="0"/>
          </a:p>
        </p:txBody>
      </p:sp>
      <p:grpSp>
        <p:nvGrpSpPr>
          <p:cNvPr id="133" name="Google Shape;133;p20"/>
          <p:cNvGrpSpPr/>
          <p:nvPr/>
        </p:nvGrpSpPr>
        <p:grpSpPr>
          <a:xfrm>
            <a:off x="838197" y="1362861"/>
            <a:ext cx="11079773" cy="5202471"/>
            <a:chOff x="647" y="0"/>
            <a:chExt cx="11079773" cy="5202471"/>
          </a:xfrm>
        </p:grpSpPr>
        <p:sp>
          <p:nvSpPr>
            <p:cNvPr id="134" name="Google Shape;134;p20"/>
            <p:cNvSpPr/>
            <p:nvPr/>
          </p:nvSpPr>
          <p:spPr>
            <a:xfrm>
              <a:off x="647" y="2137735"/>
              <a:ext cx="1336221" cy="93443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0"/>
            <p:cNvSpPr txBox="1"/>
            <p:nvPr/>
          </p:nvSpPr>
          <p:spPr>
            <a:xfrm>
              <a:off x="647" y="2137735"/>
              <a:ext cx="1336221" cy="622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da-DK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April 2018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da-DK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GF 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397386" y="946122"/>
              <a:ext cx="1725863" cy="99348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0"/>
            <p:cNvSpPr txBox="1"/>
            <p:nvPr/>
          </p:nvSpPr>
          <p:spPr>
            <a:xfrm>
              <a:off x="426484" y="975220"/>
              <a:ext cx="1667667" cy="935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t" anchorCtr="0">
              <a:noAutofit/>
            </a:bodyPr>
            <a:lstStyle/>
            <a:p>
              <a:pPr marL="0"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</a:pPr>
              <a:r>
                <a:rPr lang="da-DK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Forslag om central blødgøring</a:t>
              </a:r>
              <a:endParaRPr lang="da-DK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38;p20"/>
            <p:cNvSpPr/>
            <p:nvPr/>
          </p:nvSpPr>
          <p:spPr>
            <a:xfrm rot="10770">
              <a:off x="1571458" y="2423708"/>
              <a:ext cx="524672" cy="35343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0"/>
            <p:cNvSpPr txBox="1"/>
            <p:nvPr/>
          </p:nvSpPr>
          <p:spPr>
            <a:xfrm rot="10770">
              <a:off x="1571458" y="2494228"/>
              <a:ext cx="418643" cy="212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2326753" y="2141327"/>
              <a:ext cx="1419564" cy="842955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0"/>
            <p:cNvSpPr txBox="1"/>
            <p:nvPr/>
          </p:nvSpPr>
          <p:spPr>
            <a:xfrm>
              <a:off x="2326753" y="2141327"/>
              <a:ext cx="1419564" cy="561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da-DK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August 2018 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2867734" y="3220405"/>
              <a:ext cx="1401933" cy="198206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0"/>
            <p:cNvSpPr txBox="1"/>
            <p:nvPr/>
          </p:nvSpPr>
          <p:spPr>
            <a:xfrm>
              <a:off x="2908795" y="3261466"/>
              <a:ext cx="1422030" cy="1899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0"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r>
                <a:rPr lang="da-DK" sz="16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Idéoplæg og inspiration nyt vandværk =&gt; blødgøring kan ikke løses i eksisterende rammer</a:t>
              </a:r>
              <a:endParaRPr lang="da-DK" sz="1600" dirty="0">
                <a:solidFill>
                  <a:schemeClr val="dk1"/>
                </a:solidFill>
                <a:latin typeface="Calibri"/>
                <a:cs typeface="Calibri"/>
              </a:endParaRPr>
            </a:p>
          </p:txBody>
        </p:sp>
        <p:sp>
          <p:nvSpPr>
            <p:cNvPr id="144" name="Google Shape;144;p20"/>
            <p:cNvSpPr/>
            <p:nvPr/>
          </p:nvSpPr>
          <p:spPr>
            <a:xfrm rot="-18009">
              <a:off x="3955353" y="2431050"/>
              <a:ext cx="490346" cy="35343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0"/>
            <p:cNvSpPr txBox="1"/>
            <p:nvPr/>
          </p:nvSpPr>
          <p:spPr>
            <a:xfrm rot="-18009">
              <a:off x="3955354" y="2502014"/>
              <a:ext cx="384317" cy="212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4671484" y="2129677"/>
              <a:ext cx="1382570" cy="919681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0"/>
            <p:cNvSpPr txBox="1"/>
            <p:nvPr/>
          </p:nvSpPr>
          <p:spPr>
            <a:xfrm>
              <a:off x="4671484" y="2129677"/>
              <a:ext cx="1382570" cy="613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da-DK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April 2019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da-DK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GF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5215175" y="831716"/>
              <a:ext cx="1491000" cy="9441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0"/>
            <p:cNvSpPr txBox="1"/>
            <p:nvPr/>
          </p:nvSpPr>
          <p:spPr>
            <a:xfrm>
              <a:off x="5215175" y="843864"/>
              <a:ext cx="1429126" cy="91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0"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r>
                <a:rPr lang="da-DK" sz="16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Information om blødgøring</a:t>
              </a:r>
              <a:endParaRPr lang="da-DK" sz="1600" dirty="0">
                <a:solidFill>
                  <a:schemeClr val="dk1"/>
                </a:solidFill>
                <a:latin typeface="Calibri"/>
                <a:cs typeface="Calibri"/>
              </a:endParaRPr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6300652" y="2417646"/>
              <a:ext cx="478598" cy="35343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0"/>
            <p:cNvSpPr txBox="1"/>
            <p:nvPr/>
          </p:nvSpPr>
          <p:spPr>
            <a:xfrm>
              <a:off x="6300652" y="2488332"/>
              <a:ext cx="372569" cy="212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6956941" y="2126354"/>
              <a:ext cx="1635991" cy="807037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0"/>
            <p:cNvSpPr txBox="1"/>
            <p:nvPr/>
          </p:nvSpPr>
          <p:spPr>
            <a:xfrm>
              <a:off x="6956941" y="2126354"/>
              <a:ext cx="1635991" cy="538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da-DK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December 2019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7515162" y="3120324"/>
              <a:ext cx="1431048" cy="205114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0"/>
            <p:cNvSpPr txBox="1"/>
            <p:nvPr/>
          </p:nvSpPr>
          <p:spPr>
            <a:xfrm>
              <a:off x="7557076" y="3162238"/>
              <a:ext cx="1402976" cy="1967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t" anchorCtr="0">
              <a:noAutofit/>
            </a:bodyPr>
            <a:lstStyle/>
            <a:p>
              <a:pPr marL="0"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</a:pPr>
              <a:r>
                <a:rPr lang="da-DK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Tilsagn fra Miljøstyrelsen om projektet: Fremtidens Digitale Vandværk</a:t>
              </a:r>
              <a:endParaRPr lang="da-DK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8840177" y="2441034"/>
              <a:ext cx="391217" cy="35343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0"/>
            <p:cNvSpPr txBox="1"/>
            <p:nvPr/>
          </p:nvSpPr>
          <p:spPr>
            <a:xfrm>
              <a:off x="8840177" y="2511720"/>
              <a:ext cx="285188" cy="212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9331078" y="2082626"/>
              <a:ext cx="1320223" cy="94416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0"/>
            <p:cNvSpPr txBox="1"/>
            <p:nvPr/>
          </p:nvSpPr>
          <p:spPr>
            <a:xfrm>
              <a:off x="9331078" y="2082626"/>
              <a:ext cx="1320223" cy="629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da-DK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August 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da-DK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GF 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9496527" y="0"/>
              <a:ext cx="1583893" cy="188920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0"/>
            <p:cNvSpPr txBox="1"/>
            <p:nvPr/>
          </p:nvSpPr>
          <p:spPr>
            <a:xfrm>
              <a:off x="9561503" y="46391"/>
              <a:ext cx="1472526" cy="1796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0"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r>
                <a:rPr lang="da-DK" sz="1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Generalforsam</a:t>
              </a:r>
              <a:r>
                <a:rPr lang="da-DK" sz="1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- </a:t>
              </a:r>
              <a:r>
                <a:rPr lang="da-DK" sz="14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lingen</a:t>
              </a:r>
              <a:r>
                <a:rPr lang="da-DK" sz="1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giver bestyrelsen bemyndigelse til at træffe nødvendige beslutninger om etablering af nyt vandværk</a:t>
              </a:r>
              <a:endParaRPr lang="da-DK" sz="1400" dirty="0">
                <a:solidFill>
                  <a:schemeClr val="dk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44008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1E363B-2115-41CE-A3C3-2C314FAB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  <a:cs typeface="Calibri Light"/>
              </a:rPr>
              <a:t>Hvorfor nyt vandværk?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42BBD5-CED1-4E8E-95FA-D3999A8B9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677" y="946740"/>
            <a:ext cx="6024654" cy="468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406400">
              <a:buFont typeface="Wingdings,Sans-Serif" panose="020B0604020202020204" pitchFamily="34" charset="0"/>
              <a:buChar char="ü"/>
            </a:pPr>
            <a:r>
              <a:rPr lang="da-DK" sz="2400" dirty="0">
                <a:ea typeface="+mn-lt"/>
                <a:cs typeface="+mn-lt"/>
              </a:rPr>
              <a:t>Forbrugerkrav om blødgøring af drikkevand</a:t>
            </a:r>
            <a:endParaRPr lang="en-US" sz="2400" dirty="0">
              <a:ea typeface="+mn-lt"/>
              <a:cs typeface="+mn-lt"/>
            </a:endParaRPr>
          </a:p>
          <a:p>
            <a:pPr indent="-406400">
              <a:buFont typeface="Wingdings,Sans-Serif" panose="020B0604020202020204" pitchFamily="34" charset="0"/>
              <a:buChar char="ü"/>
            </a:pPr>
            <a:r>
              <a:rPr lang="da-DK" sz="2400" dirty="0">
                <a:ea typeface="+mn-lt"/>
                <a:cs typeface="+mn-lt"/>
              </a:rPr>
              <a:t>Kan ikke løses i eksisterende rammer</a:t>
            </a:r>
            <a:endParaRPr lang="en-US" sz="2400" dirty="0">
              <a:ea typeface="+mn-lt"/>
              <a:cs typeface="+mn-lt"/>
            </a:endParaRPr>
          </a:p>
          <a:p>
            <a:pPr indent="-406400">
              <a:buFont typeface="Wingdings,Sans-Serif" panose="020B0604020202020204" pitchFamily="34" charset="0"/>
              <a:buChar char="ü"/>
            </a:pPr>
            <a:r>
              <a:rPr lang="da-DK" sz="2400" dirty="0">
                <a:ea typeface="+mn-lt"/>
                <a:cs typeface="+mn-lt"/>
              </a:rPr>
              <a:t>Fremtidssikring i forhold til digitalisering, bæredygtighed, vandbehandling og økonomi</a:t>
            </a:r>
            <a:endParaRPr lang="da-DK" dirty="0"/>
          </a:p>
          <a:p>
            <a:endParaRPr lang="da-DK" sz="2400">
              <a:cs typeface="Calibri"/>
            </a:endParaRPr>
          </a:p>
        </p:txBody>
      </p:sp>
      <p:pic>
        <p:nvPicPr>
          <p:cNvPr id="4" name="Google Shape;125;p19">
            <a:extLst>
              <a:ext uri="{FF2B5EF4-FFF2-40B4-BE49-F238E27FC236}">
                <a16:creationId xmlns:a16="http://schemas.microsoft.com/office/drawing/2014/main" id="{1E241367-4FCE-4740-AD24-244BB67CF90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0482" y="4778236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6;p19">
            <a:extLst>
              <a:ext uri="{FF2B5EF4-FFF2-40B4-BE49-F238E27FC236}">
                <a16:creationId xmlns:a16="http://schemas.microsoft.com/office/drawing/2014/main" id="{78463E33-E4B9-4270-B55A-625053A912E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1816" y="5385436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7;p19">
            <a:extLst>
              <a:ext uri="{FF2B5EF4-FFF2-40B4-BE49-F238E27FC236}">
                <a16:creationId xmlns:a16="http://schemas.microsoft.com/office/drawing/2014/main" id="{5D4BF199-B34C-4434-8924-B09FAA07721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6377" y="593388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55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1E363B-2115-41CE-A3C3-2C314FAB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  <a:cs typeface="Calibri Light"/>
              </a:rPr>
              <a:t>Hvorfor CARIX?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42BBD5-CED1-4E8E-95FA-D3999A8B9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677" y="537862"/>
            <a:ext cx="6024654" cy="56666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406400">
              <a:buFont typeface="Wingdings,Sans-Serif" panose="020B0604020202020204" pitchFamily="34" charset="0"/>
              <a:buChar char="ü"/>
            </a:pPr>
            <a:r>
              <a:rPr lang="da-DK" sz="2400" dirty="0">
                <a:solidFill>
                  <a:srgbClr val="00B050"/>
                </a:solidFill>
                <a:ea typeface="+mn-lt"/>
                <a:cs typeface="+mn-lt"/>
              </a:rPr>
              <a:t>Ingen brug af kemi</a:t>
            </a:r>
            <a:endParaRPr lang="en-US" sz="2400" dirty="0">
              <a:ea typeface="+mn-lt"/>
              <a:cs typeface="+mn-lt"/>
            </a:endParaRPr>
          </a:p>
          <a:p>
            <a:pPr indent="-406400">
              <a:buFont typeface="Wingdings,Sans-Serif" panose="020B0604020202020204" pitchFamily="34" charset="0"/>
              <a:buChar char="ü"/>
            </a:pPr>
            <a:r>
              <a:rPr lang="da-DK" sz="2400" dirty="0">
                <a:solidFill>
                  <a:srgbClr val="00B050"/>
                </a:solidFill>
                <a:ea typeface="+mn-lt"/>
                <a:cs typeface="+mn-lt"/>
              </a:rPr>
              <a:t>Automatisk proces</a:t>
            </a:r>
            <a:endParaRPr lang="en-US" sz="2400" dirty="0">
              <a:ea typeface="+mn-lt"/>
              <a:cs typeface="+mn-lt"/>
            </a:endParaRPr>
          </a:p>
          <a:p>
            <a:pPr indent="-406400">
              <a:buFont typeface="Wingdings,Sans-Serif" panose="020B0604020202020204" pitchFamily="34" charset="0"/>
              <a:buChar char="ü"/>
            </a:pPr>
            <a:r>
              <a:rPr lang="da-DK" sz="2400" dirty="0">
                <a:solidFill>
                  <a:srgbClr val="00B050"/>
                </a:solidFill>
                <a:ea typeface="+mn-lt"/>
                <a:cs typeface="+mn-lt"/>
              </a:rPr>
              <a:t>Lave variable omkostninger</a:t>
            </a:r>
            <a:endParaRPr lang="en-US" sz="2400" dirty="0">
              <a:ea typeface="+mn-lt"/>
              <a:cs typeface="+mn-lt"/>
            </a:endParaRPr>
          </a:p>
          <a:p>
            <a:pPr indent="-406400">
              <a:buFont typeface="Wingdings,Sans-Serif" panose="020B0604020202020204" pitchFamily="34" charset="0"/>
              <a:buChar char="ü"/>
            </a:pPr>
            <a:r>
              <a:rPr lang="da-DK" sz="2400" dirty="0">
                <a:solidFill>
                  <a:srgbClr val="00B050"/>
                </a:solidFill>
                <a:ea typeface="+mn-lt"/>
                <a:cs typeface="+mn-lt"/>
              </a:rPr>
              <a:t>Mulighed for udledning af spildevand til  recipient</a:t>
            </a:r>
            <a:endParaRPr lang="en-US" sz="2400" dirty="0">
              <a:ea typeface="+mn-lt"/>
              <a:cs typeface="+mn-lt"/>
            </a:endParaRPr>
          </a:p>
          <a:p>
            <a:pPr indent="-406400">
              <a:buFont typeface="Wingdings,Sans-Serif" panose="020B0604020202020204" pitchFamily="34" charset="0"/>
              <a:buChar char="ü"/>
            </a:pPr>
            <a:endParaRPr lang="da-DK" sz="2400" dirty="0">
              <a:ea typeface="+mn-lt"/>
              <a:cs typeface="+mn-lt"/>
            </a:endParaRPr>
          </a:p>
          <a:p>
            <a:pPr indent="-406400">
              <a:buFont typeface="Wingdings,Sans-Serif" panose="020B0604020202020204" pitchFamily="34" charset="0"/>
              <a:buChar char="ü"/>
            </a:pPr>
            <a:r>
              <a:rPr lang="da-DK" sz="2400" dirty="0">
                <a:solidFill>
                  <a:srgbClr val="FF0000"/>
                </a:solidFill>
                <a:ea typeface="+mn-lt"/>
                <a:cs typeface="+mn-lt"/>
              </a:rPr>
              <a:t>Stor investering</a:t>
            </a:r>
            <a:endParaRPr lang="da-DK" dirty="0"/>
          </a:p>
          <a:p>
            <a:endParaRPr lang="da-DK" sz="2400">
              <a:cs typeface="Calibri"/>
            </a:endParaRPr>
          </a:p>
        </p:txBody>
      </p:sp>
      <p:pic>
        <p:nvPicPr>
          <p:cNvPr id="4" name="Google Shape;125;p19">
            <a:extLst>
              <a:ext uri="{FF2B5EF4-FFF2-40B4-BE49-F238E27FC236}">
                <a16:creationId xmlns:a16="http://schemas.microsoft.com/office/drawing/2014/main" id="{1E241367-4FCE-4740-AD24-244BB67CF90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0482" y="4778236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6;p19">
            <a:extLst>
              <a:ext uri="{FF2B5EF4-FFF2-40B4-BE49-F238E27FC236}">
                <a16:creationId xmlns:a16="http://schemas.microsoft.com/office/drawing/2014/main" id="{78463E33-E4B9-4270-B55A-625053A912E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1816" y="5385436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7;p19">
            <a:extLst>
              <a:ext uri="{FF2B5EF4-FFF2-40B4-BE49-F238E27FC236}">
                <a16:creationId xmlns:a16="http://schemas.microsoft.com/office/drawing/2014/main" id="{5D4BF199-B34C-4434-8924-B09FAA07721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6377" y="593388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45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8"/>
          <p:cNvPicPr preferRelativeResize="0"/>
          <p:nvPr/>
        </p:nvPicPr>
        <p:blipFill rotWithShape="1">
          <a:blip r:embed="rId3"/>
          <a:srcRect t="6349" r="14797" b="2742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  <a:noFill/>
        </p:spPr>
      </p:pic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Aft>
                <a:spcPts val="0"/>
              </a:spcAft>
            </a:pPr>
            <a:r>
              <a:rPr lang="en-US" sz="5400"/>
              <a:t>CARIX anlæg til blødgøring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nva_Emneord xmlns="7e2b2031-807c-4b94-a17b-b1eb2b592cef" xsi:nil="true"/>
    <Danva_Dokumenttype xmlns="7e2b2031-807c-4b94-a17b-b1eb2b592c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anva documents" ma:contentTypeID="0x010100228831CEB8722F4E927EEBE9C5346737001DC43371583A1842B56A53C262B66E07" ma:contentTypeVersion="6" ma:contentTypeDescription="Create a new document." ma:contentTypeScope="" ma:versionID="5d56eded5a9f2ea66e34c5fff8fcf652">
  <xsd:schema xmlns:xsd="http://www.w3.org/2001/XMLSchema" xmlns:xs="http://www.w3.org/2001/XMLSchema" xmlns:p="http://schemas.microsoft.com/office/2006/metadata/properties" xmlns:ns2="7e2b2031-807c-4b94-a17b-b1eb2b592cef" xmlns:ns3="b0920668-2583-4010-9e58-b67732f69a7f" targetNamespace="http://schemas.microsoft.com/office/2006/metadata/properties" ma:root="true" ma:fieldsID="97260a2feb3b1d7c7efc50f04f483b6d" ns2:_="" ns3:_="">
    <xsd:import namespace="7e2b2031-807c-4b94-a17b-b1eb2b592cef"/>
    <xsd:import namespace="b0920668-2583-4010-9e58-b67732f69a7f"/>
    <xsd:element name="properties">
      <xsd:complexType>
        <xsd:sequence>
          <xsd:element name="documentManagement">
            <xsd:complexType>
              <xsd:all>
                <xsd:element ref="ns2:Danva_Emneord" minOccurs="0"/>
                <xsd:element ref="ns2:Danva_Dokumenttyp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b2031-807c-4b94-a17b-b1eb2b592cef" elementFormDefault="qualified">
    <xsd:import namespace="http://schemas.microsoft.com/office/2006/documentManagement/types"/>
    <xsd:import namespace="http://schemas.microsoft.com/office/infopath/2007/PartnerControls"/>
    <xsd:element name="Danva_Emneord" ma:index="8" nillable="true" ma:displayName="Danva Emneord" ma:default="" ma:internalName="Danva_x0020_Emneor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rundvand"/>
                    <xsd:enumeration value="Drikkevand"/>
                    <xsd:enumeration value="Spildevand"/>
                    <xsd:enumeration value="Afløb"/>
                    <xsd:enumeration value="Lovgivning"/>
                    <xsd:enumeration value="Innovation"/>
                    <xsd:enumeration value="Internationalt samarbejde"/>
                    <xsd:enumeration value="Klima"/>
                    <xsd:enumeration value="Klimatilpasning"/>
                    <xsd:enumeration value="Samarbejdspartnere"/>
                    <xsd:enumeration value="Administration"/>
                  </xsd:restriction>
                </xsd:simpleType>
              </xsd:element>
            </xsd:sequence>
          </xsd:extension>
        </xsd:complexContent>
      </xsd:complexType>
    </xsd:element>
    <xsd:element name="Danva_Dokumenttype" ma:index="9" nillable="true" ma:displayName="Dokumenttype" ma:default="" ma:format="Dropdown" ma:internalName="Danva_x0020_Dokumenttype">
      <xsd:simpleType>
        <xsd:restriction base="dms:Choice">
          <xsd:enumeration value="ATR skema – budgetændring"/>
          <xsd:enumeration value="ATR skema"/>
          <xsd:enumeration value="Bilag"/>
          <xsd:enumeration value="Brev/E-mail"/>
          <xsd:enumeration value="Dagsorden/referat"/>
          <xsd:enumeration value="Drøftelse ved møder"/>
          <xsd:enumeration value="DANVA Flyer"/>
          <xsd:enumeration value="Indstilling til beslutning"/>
          <xsd:enumeration value="Memo"/>
          <xsd:enumeration value="Mundtlig orientering"/>
          <xsd:enumeration value="Notat"/>
          <xsd:enumeration value="Procedurebeskrivelse"/>
          <xsd:enumeration value="Rapport"/>
          <xsd:enumeration value="Pjecer"/>
          <xsd:enumeration value="Foldere"/>
          <xsd:enumeration value="Artikel"/>
          <xsd:enumeration value="Pressemeddelelse"/>
          <xsd:enumeration value="Skriftlig orientering"/>
          <xsd:enumeration value="Vejledning"/>
          <xsd:enumeration value="Kontrakter"/>
          <xsd:enumeration value="PowerPoin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20668-2583-4010-9e58-b67732f69a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64F835-2C49-4497-872D-C683861D246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2eb0a43-16d4-4440-882d-e20f92429446"/>
  </ds:schemaRefs>
</ds:datastoreItem>
</file>

<file path=customXml/itemProps2.xml><?xml version="1.0" encoding="utf-8"?>
<ds:datastoreItem xmlns:ds="http://schemas.openxmlformats.org/officeDocument/2006/customXml" ds:itemID="{312ECDFD-DEBB-4C8D-AFFE-63A73A0138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28E0AB-0A0D-42FD-A2CC-63FF2C0F4C5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Widescreen</PresentationFormat>
  <Paragraphs>79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Wingdings,Sans-Serif</vt:lpstr>
      <vt:lpstr>Office-tema</vt:lpstr>
      <vt:lpstr>Office-tema</vt:lpstr>
      <vt:lpstr>Hvorfor CARIX til nyt Borup Vandværk?  Ved bestyrelsesmedlem Stine Cortzen</vt:lpstr>
      <vt:lpstr>Fakta om Borup Vandværk A.m.b.a</vt:lpstr>
      <vt:lpstr>Geografisk placering</vt:lpstr>
      <vt:lpstr>Indhold</vt:lpstr>
      <vt:lpstr>Forløb frem til beslutning....</vt:lpstr>
      <vt:lpstr>Hvorfor nyt vandværk?</vt:lpstr>
      <vt:lpstr>Hvorfor CARIX?</vt:lpstr>
      <vt:lpstr>CARIX anlæg til blødgøring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Hvorfor CARIX til nyt Borup Vandværk</dc:title>
  <dc:creator>cf</dc:creator>
  <cp:keywords>Blødgøringskonference</cp:keywords>
  <cp:lastModifiedBy>Stine Cortzen</cp:lastModifiedBy>
  <cp:revision>400</cp:revision>
  <dcterms:created xsi:type="dcterms:W3CDTF">2021-10-27T17:08:42Z</dcterms:created>
  <dcterms:modified xsi:type="dcterms:W3CDTF">2021-12-06T15:38:07Z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0x010100228831CEB8722F4E927EEBE9C5346737001DC43371583A1842B56A53C262B66E07</vt:lpwstr>
  </property>
  <property fmtid="{D5CDD505-2E9C-101B-9397-08002B2CF9AE}" pid="3" name="TaxKeyword">
    <vt:lpwstr>417;#Blødgøringskonference|b935202c-3fba-456c-93da-4604551eabb9</vt:lpwstr>
  </property>
</Properties>
</file>