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119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9200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510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908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9717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2426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534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327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119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899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083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137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E5672-976E-47A5-92D2-C51BA9D8E17C}" type="datetimeFigureOut">
              <a:rPr lang="da-DK" smtClean="0"/>
              <a:t>26-04-2019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B3AAE-EF26-48C3-A5C1-927F908FA9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451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pe 41"/>
          <p:cNvGrpSpPr/>
          <p:nvPr/>
        </p:nvGrpSpPr>
        <p:grpSpPr>
          <a:xfrm>
            <a:off x="273192" y="420526"/>
            <a:ext cx="6363096" cy="8950725"/>
            <a:chOff x="273192" y="420526"/>
            <a:chExt cx="6363096" cy="8950725"/>
          </a:xfrm>
        </p:grpSpPr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CAABDDB9-0380-4A4B-81DE-522DB7626D7C}"/>
                </a:ext>
              </a:extLst>
            </p:cNvPr>
            <p:cNvSpPr/>
            <p:nvPr/>
          </p:nvSpPr>
          <p:spPr>
            <a:xfrm>
              <a:off x="282792" y="848544"/>
              <a:ext cx="6350000" cy="10587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4" name="Tekstfelt 3">
              <a:extLst>
                <a:ext uri="{FF2B5EF4-FFF2-40B4-BE49-F238E27FC236}">
                  <a16:creationId xmlns:a16="http://schemas.microsoft.com/office/drawing/2014/main" id="{AB488B30-B4DD-4FD1-A972-713B41478714}"/>
                </a:ext>
              </a:extLst>
            </p:cNvPr>
            <p:cNvSpPr txBox="1"/>
            <p:nvPr/>
          </p:nvSpPr>
          <p:spPr>
            <a:xfrm>
              <a:off x="295936" y="860634"/>
              <a:ext cx="158314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000" b="1" dirty="0"/>
                <a:t>Tiltag</a:t>
              </a:r>
              <a:endParaRPr lang="da-DK" sz="1000" dirty="0"/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Bakteriologi </a:t>
              </a:r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Kemisk fældning</a:t>
              </a:r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Kemisk iltning</a:t>
              </a:r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Fysisk renhold. </a:t>
              </a:r>
              <a:r>
                <a:rPr lang="da-DK" sz="900" dirty="0" smtClean="0"/>
                <a:t>af ledning</a:t>
              </a:r>
              <a:endParaRPr lang="da-DK" sz="900" dirty="0"/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 smtClean="0"/>
                <a:t>Filtrering</a:t>
              </a:r>
              <a:endParaRPr lang="da-DK" sz="900" dirty="0"/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….</a:t>
              </a:r>
            </a:p>
          </p:txBody>
        </p:sp>
        <p:sp>
          <p:nvSpPr>
            <p:cNvPr id="5" name="Tekstfelt 4">
              <a:extLst>
                <a:ext uri="{FF2B5EF4-FFF2-40B4-BE49-F238E27FC236}">
                  <a16:creationId xmlns:a16="http://schemas.microsoft.com/office/drawing/2014/main" id="{D5272E39-024D-4B8E-9A59-81308DD74789}"/>
                </a:ext>
              </a:extLst>
            </p:cNvPr>
            <p:cNvSpPr txBox="1"/>
            <p:nvPr/>
          </p:nvSpPr>
          <p:spPr>
            <a:xfrm>
              <a:off x="2637430" y="902791"/>
              <a:ext cx="158314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000" b="1" dirty="0"/>
                <a:t>Virkemåde</a:t>
              </a:r>
            </a:p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Planlægning/design</a:t>
              </a:r>
            </a:p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Forebyggende</a:t>
              </a:r>
            </a:p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Afhjælpende </a:t>
              </a:r>
            </a:p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Bekæmpende</a:t>
              </a:r>
            </a:p>
            <a:p>
              <a:pPr marL="17145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 ….</a:t>
              </a:r>
            </a:p>
            <a:p>
              <a:pPr lvl="0"/>
              <a:endParaRPr lang="da-DK" sz="1100" dirty="0"/>
            </a:p>
          </p:txBody>
        </p:sp>
        <p:sp>
          <p:nvSpPr>
            <p:cNvPr id="6" name="Tekstfelt 5">
              <a:extLst>
                <a:ext uri="{FF2B5EF4-FFF2-40B4-BE49-F238E27FC236}">
                  <a16:creationId xmlns:a16="http://schemas.microsoft.com/office/drawing/2014/main" id="{46B99396-EF2B-4D22-B78B-AAC8D6C5D8B2}"/>
                </a:ext>
              </a:extLst>
            </p:cNvPr>
            <p:cNvSpPr txBox="1"/>
            <p:nvPr/>
          </p:nvSpPr>
          <p:spPr>
            <a:xfrm>
              <a:off x="4527758" y="902791"/>
              <a:ext cx="158314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000" b="1" dirty="0" smtClean="0"/>
                <a:t>Viden </a:t>
              </a:r>
              <a:r>
                <a:rPr lang="da-DK" sz="1000" b="1" dirty="0"/>
                <a:t>og rådgivning</a:t>
              </a:r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 Overvågning/måling </a:t>
              </a:r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Bistand til etablering</a:t>
              </a:r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Bistand til drift</a:t>
              </a:r>
            </a:p>
            <a:p>
              <a:pPr marL="171450" lvl="0" indent="-171450">
                <a:buFont typeface="Wingdings" panose="05000000000000000000" pitchFamily="2" charset="2"/>
                <a:buChar char="q"/>
              </a:pPr>
              <a:r>
                <a:rPr lang="da-DK" sz="900" dirty="0"/>
                <a:t>….</a:t>
              </a:r>
            </a:p>
            <a:p>
              <a:pPr marL="171450" indent="-171450">
                <a:buFont typeface="Wingdings" panose="05000000000000000000" pitchFamily="2" charset="2"/>
                <a:buChar char="q"/>
              </a:pPr>
              <a:endParaRPr lang="da-DK" sz="900" dirty="0"/>
            </a:p>
            <a:p>
              <a:pPr lvl="0"/>
              <a:endParaRPr lang="da-DK" sz="1100" dirty="0"/>
            </a:p>
          </p:txBody>
        </p:sp>
        <p:grpSp>
          <p:nvGrpSpPr>
            <p:cNvPr id="41" name="Gruppe 40"/>
            <p:cNvGrpSpPr/>
            <p:nvPr/>
          </p:nvGrpSpPr>
          <p:grpSpPr>
            <a:xfrm>
              <a:off x="282792" y="1987060"/>
              <a:ext cx="3077724" cy="1782854"/>
              <a:chOff x="282792" y="1987060"/>
              <a:chExt cx="3077724" cy="1782854"/>
            </a:xfrm>
          </p:grpSpPr>
          <p:sp>
            <p:nvSpPr>
              <p:cNvPr id="8" name="Rektangel 7">
                <a:extLst>
                  <a:ext uri="{FF2B5EF4-FFF2-40B4-BE49-F238E27FC236}">
                    <a16:creationId xmlns:a16="http://schemas.microsoft.com/office/drawing/2014/main" id="{91B84FEF-3615-47A4-971E-36ED1CBF9568}"/>
                  </a:ext>
                </a:extLst>
              </p:cNvPr>
              <p:cNvSpPr/>
              <p:nvPr/>
            </p:nvSpPr>
            <p:spPr>
              <a:xfrm>
                <a:off x="287202" y="1987060"/>
                <a:ext cx="3073314" cy="178285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a-DK" sz="11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0" name="Tekstfelt 9">
                <a:extLst>
                  <a:ext uri="{FF2B5EF4-FFF2-40B4-BE49-F238E27FC236}">
                    <a16:creationId xmlns:a16="http://schemas.microsoft.com/office/drawing/2014/main" id="{CDBA11BB-2374-4F76-A8DF-5726F6004D67}"/>
                  </a:ext>
                </a:extLst>
              </p:cNvPr>
              <p:cNvSpPr txBox="1"/>
              <p:nvPr/>
            </p:nvSpPr>
            <p:spPr>
              <a:xfrm>
                <a:off x="282792" y="1988562"/>
                <a:ext cx="194316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000" b="1" dirty="0" smtClean="0"/>
                  <a:t>Beskrivelse </a:t>
                </a:r>
                <a:r>
                  <a:rPr lang="da-DK" sz="1000" b="1" dirty="0"/>
                  <a:t>af produktet/ydelsen</a:t>
                </a:r>
              </a:p>
            </p:txBody>
          </p:sp>
          <p:sp>
            <p:nvSpPr>
              <p:cNvPr id="11" name="Tekstfelt 10">
                <a:extLst>
                  <a:ext uri="{FF2B5EF4-FFF2-40B4-BE49-F238E27FC236}">
                    <a16:creationId xmlns:a16="http://schemas.microsoft.com/office/drawing/2014/main" id="{B871AB7B-D38D-462D-B73D-5955B9A7FAAD}"/>
                  </a:ext>
                </a:extLst>
              </p:cNvPr>
              <p:cNvSpPr txBox="1"/>
              <p:nvPr/>
            </p:nvSpPr>
            <p:spPr>
              <a:xfrm>
                <a:off x="287585" y="2149905"/>
                <a:ext cx="21323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900" i="1" dirty="0" smtClean="0">
                    <a:solidFill>
                      <a:srgbClr val="00B050"/>
                    </a:solidFill>
                  </a:rPr>
                  <a:t>Beskriv </a:t>
                </a:r>
                <a:r>
                  <a:rPr lang="da-DK" sz="900" i="1" dirty="0">
                    <a:solidFill>
                      <a:srgbClr val="00B050"/>
                    </a:solidFill>
                  </a:rPr>
                  <a:t>hvordan produktet/ydelsen virker </a:t>
                </a:r>
                <a:endParaRPr lang="da-DK" sz="900" dirty="0">
                  <a:solidFill>
                    <a:srgbClr val="00B050"/>
                  </a:solidFill>
                </a:endParaRPr>
              </a:p>
              <a:p>
                <a:endParaRPr lang="da-DK" sz="900" dirty="0"/>
              </a:p>
            </p:txBody>
          </p:sp>
        </p:grpSp>
        <p:grpSp>
          <p:nvGrpSpPr>
            <p:cNvPr id="36" name="Gruppe 35"/>
            <p:cNvGrpSpPr/>
            <p:nvPr/>
          </p:nvGrpSpPr>
          <p:grpSpPr>
            <a:xfrm>
              <a:off x="3556130" y="1987060"/>
              <a:ext cx="3076022" cy="1770927"/>
              <a:chOff x="3547170" y="1773075"/>
              <a:chExt cx="3076022" cy="1782854"/>
            </a:xfrm>
          </p:grpSpPr>
          <p:sp>
            <p:nvSpPr>
              <p:cNvPr id="12" name="Rektangel 11">
                <a:extLst>
                  <a:ext uri="{FF2B5EF4-FFF2-40B4-BE49-F238E27FC236}">
                    <a16:creationId xmlns:a16="http://schemas.microsoft.com/office/drawing/2014/main" id="{CA30A0BF-B691-4C71-9A71-948F34A5BA0F}"/>
                  </a:ext>
                </a:extLst>
              </p:cNvPr>
              <p:cNvSpPr/>
              <p:nvPr/>
            </p:nvSpPr>
            <p:spPr>
              <a:xfrm>
                <a:off x="3549878" y="1773075"/>
                <a:ext cx="3073314" cy="178285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a-DK" sz="11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3" name="Tekstfelt 12">
                <a:extLst>
                  <a:ext uri="{FF2B5EF4-FFF2-40B4-BE49-F238E27FC236}">
                    <a16:creationId xmlns:a16="http://schemas.microsoft.com/office/drawing/2014/main" id="{AC2FC2CB-B23F-4C7D-AF5E-F3954570B1F8}"/>
                  </a:ext>
                </a:extLst>
              </p:cNvPr>
              <p:cNvSpPr txBox="1"/>
              <p:nvPr/>
            </p:nvSpPr>
            <p:spPr>
              <a:xfrm>
                <a:off x="3547170" y="1777998"/>
                <a:ext cx="126989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000" b="1" dirty="0"/>
                  <a:t>Anvendelsesområde</a:t>
                </a:r>
              </a:p>
            </p:txBody>
          </p:sp>
          <p:sp>
            <p:nvSpPr>
              <p:cNvPr id="14" name="Tekstfelt 13">
                <a:extLst>
                  <a:ext uri="{FF2B5EF4-FFF2-40B4-BE49-F238E27FC236}">
                    <a16:creationId xmlns:a16="http://schemas.microsoft.com/office/drawing/2014/main" id="{81F09C9D-168D-44BB-9937-C6B44A859A3C}"/>
                  </a:ext>
                </a:extLst>
              </p:cNvPr>
              <p:cNvSpPr txBox="1"/>
              <p:nvPr/>
            </p:nvSpPr>
            <p:spPr>
              <a:xfrm>
                <a:off x="3549878" y="1945300"/>
                <a:ext cx="30370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900" i="1" dirty="0">
                    <a:solidFill>
                      <a:srgbClr val="00B050"/>
                    </a:solidFill>
                  </a:rPr>
                  <a:t>Beskriv i hvilke situationer produktet/ydelsen kan anvendes og hvor den </a:t>
                </a:r>
                <a:r>
                  <a:rPr lang="da-DK" sz="900" b="1" i="1" dirty="0">
                    <a:solidFill>
                      <a:srgbClr val="00B050"/>
                    </a:solidFill>
                  </a:rPr>
                  <a:t>ikke</a:t>
                </a:r>
                <a:r>
                  <a:rPr lang="da-DK" sz="900" i="1" dirty="0">
                    <a:solidFill>
                      <a:srgbClr val="00B050"/>
                    </a:solidFill>
                  </a:rPr>
                  <a:t> kan anvendes</a:t>
                </a:r>
                <a:endParaRPr lang="da-DK" sz="900" dirty="0">
                  <a:solidFill>
                    <a:srgbClr val="00B050"/>
                  </a:solidFill>
                </a:endParaRPr>
              </a:p>
            </p:txBody>
          </p:sp>
        </p:grpSp>
        <p:grpSp>
          <p:nvGrpSpPr>
            <p:cNvPr id="35" name="Gruppe 34"/>
            <p:cNvGrpSpPr/>
            <p:nvPr/>
          </p:nvGrpSpPr>
          <p:grpSpPr>
            <a:xfrm>
              <a:off x="3561936" y="3817004"/>
              <a:ext cx="3074352" cy="1782854"/>
              <a:chOff x="3551709" y="3693894"/>
              <a:chExt cx="3074352" cy="1782854"/>
            </a:xfrm>
          </p:grpSpPr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2D35E218-DAA5-4909-BC6E-038257A75B92}"/>
                  </a:ext>
                </a:extLst>
              </p:cNvPr>
              <p:cNvSpPr/>
              <p:nvPr/>
            </p:nvSpPr>
            <p:spPr>
              <a:xfrm>
                <a:off x="3552747" y="3693894"/>
                <a:ext cx="3073314" cy="178285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a-DK" sz="11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6" name="Tekstfelt 15">
                <a:extLst>
                  <a:ext uri="{FF2B5EF4-FFF2-40B4-BE49-F238E27FC236}">
                    <a16:creationId xmlns:a16="http://schemas.microsoft.com/office/drawing/2014/main" id="{BB261B9F-B02C-4881-8FBA-96BCCE243D7B}"/>
                  </a:ext>
                </a:extLst>
              </p:cNvPr>
              <p:cNvSpPr txBox="1"/>
              <p:nvPr/>
            </p:nvSpPr>
            <p:spPr>
              <a:xfrm>
                <a:off x="3551709" y="3693894"/>
                <a:ext cx="2440092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000" b="1" dirty="0"/>
                  <a:t>Levetidsoplysninger og vedligeholdsbehov</a:t>
                </a:r>
              </a:p>
            </p:txBody>
          </p:sp>
          <p:sp>
            <p:nvSpPr>
              <p:cNvPr id="17" name="Tekstfelt 16">
                <a:extLst>
                  <a:ext uri="{FF2B5EF4-FFF2-40B4-BE49-F238E27FC236}">
                    <a16:creationId xmlns:a16="http://schemas.microsoft.com/office/drawing/2014/main" id="{1763B697-89DF-4D3A-B5CF-603340664F1F}"/>
                  </a:ext>
                </a:extLst>
              </p:cNvPr>
              <p:cNvSpPr txBox="1"/>
              <p:nvPr/>
            </p:nvSpPr>
            <p:spPr>
              <a:xfrm>
                <a:off x="3554418" y="3861309"/>
                <a:ext cx="303701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900" i="1" dirty="0">
                    <a:solidFill>
                      <a:srgbClr val="00B050"/>
                    </a:solidFill>
                  </a:rPr>
                  <a:t>Beskriv forventet levetid samt hvilke vedligeholdsarbejder der er </a:t>
                </a:r>
                <a:r>
                  <a:rPr lang="da-DK" sz="900" i="1" dirty="0" smtClean="0">
                    <a:solidFill>
                      <a:srgbClr val="00B050"/>
                    </a:solidFill>
                  </a:rPr>
                  <a:t>påkrævet/anbefalet – evt. kapacitet og forbrug</a:t>
                </a:r>
                <a:endParaRPr lang="da-DK" sz="900" dirty="0">
                  <a:solidFill>
                    <a:srgbClr val="00B050"/>
                  </a:solidFill>
                </a:endParaRPr>
              </a:p>
            </p:txBody>
          </p:sp>
        </p:grpSp>
        <p:grpSp>
          <p:nvGrpSpPr>
            <p:cNvPr id="34" name="Gruppe 33"/>
            <p:cNvGrpSpPr/>
            <p:nvPr/>
          </p:nvGrpSpPr>
          <p:grpSpPr>
            <a:xfrm>
              <a:off x="284997" y="3817004"/>
              <a:ext cx="3073314" cy="1782854"/>
              <a:chOff x="284997" y="3693894"/>
              <a:chExt cx="3073314" cy="1782854"/>
            </a:xfrm>
          </p:grpSpPr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F005A2C1-0F6E-4C0B-AE0B-ED8501C4BBF7}"/>
                  </a:ext>
                </a:extLst>
              </p:cNvPr>
              <p:cNvSpPr/>
              <p:nvPr/>
            </p:nvSpPr>
            <p:spPr>
              <a:xfrm>
                <a:off x="284997" y="3693894"/>
                <a:ext cx="3073314" cy="178285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a-DK" sz="11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9" name="Tekstfelt 18">
                <a:extLst>
                  <a:ext uri="{FF2B5EF4-FFF2-40B4-BE49-F238E27FC236}">
                    <a16:creationId xmlns:a16="http://schemas.microsoft.com/office/drawing/2014/main" id="{556F58E9-A3D0-4AF7-8E39-FA4F2E837B22}"/>
                  </a:ext>
                </a:extLst>
              </p:cNvPr>
              <p:cNvSpPr txBox="1"/>
              <p:nvPr/>
            </p:nvSpPr>
            <p:spPr>
              <a:xfrm>
                <a:off x="295936" y="3693894"/>
                <a:ext cx="200567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000" b="1" dirty="0"/>
                  <a:t>Erfaringer med produktet/ydelsen</a:t>
                </a:r>
                <a:endParaRPr lang="da-DK" sz="1000" dirty="0"/>
              </a:p>
              <a:p>
                <a:endParaRPr lang="da-DK" sz="1000" b="1" dirty="0"/>
              </a:p>
            </p:txBody>
          </p:sp>
          <p:sp>
            <p:nvSpPr>
              <p:cNvPr id="20" name="Tekstfelt 19">
                <a:extLst>
                  <a:ext uri="{FF2B5EF4-FFF2-40B4-BE49-F238E27FC236}">
                    <a16:creationId xmlns:a16="http://schemas.microsoft.com/office/drawing/2014/main" id="{61C8D4FF-A7E4-4EE0-8F93-125B9288C021}"/>
                  </a:ext>
                </a:extLst>
              </p:cNvPr>
              <p:cNvSpPr txBox="1"/>
              <p:nvPr/>
            </p:nvSpPr>
            <p:spPr>
              <a:xfrm>
                <a:off x="284998" y="3861307"/>
                <a:ext cx="303701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900" i="1" dirty="0">
                    <a:solidFill>
                      <a:srgbClr val="00B050"/>
                    </a:solidFill>
                  </a:rPr>
                  <a:t>Beskriv hvilke positive og negative erfaringer I har med produktet/ydelsen – hvor anvendes det og til hvad – over hvor lang tid – hvad er deres erfaringer – hvor mange brugere (forsyningsselskaber) </a:t>
                </a:r>
              </a:p>
            </p:txBody>
          </p:sp>
        </p:grpSp>
        <p:grpSp>
          <p:nvGrpSpPr>
            <p:cNvPr id="33" name="Gruppe 32"/>
            <p:cNvGrpSpPr/>
            <p:nvPr/>
          </p:nvGrpSpPr>
          <p:grpSpPr>
            <a:xfrm>
              <a:off x="273192" y="5683716"/>
              <a:ext cx="3087324" cy="1782854"/>
              <a:chOff x="284997" y="5622676"/>
              <a:chExt cx="3073314" cy="1782854"/>
            </a:xfrm>
          </p:grpSpPr>
          <p:sp>
            <p:nvSpPr>
              <p:cNvPr id="21" name="Rektangel 20">
                <a:extLst>
                  <a:ext uri="{FF2B5EF4-FFF2-40B4-BE49-F238E27FC236}">
                    <a16:creationId xmlns:a16="http://schemas.microsoft.com/office/drawing/2014/main" id="{A70D10E5-7AB1-47D3-A52B-5648580146B6}"/>
                  </a:ext>
                </a:extLst>
              </p:cNvPr>
              <p:cNvSpPr/>
              <p:nvPr/>
            </p:nvSpPr>
            <p:spPr>
              <a:xfrm>
                <a:off x="284997" y="5622676"/>
                <a:ext cx="3073314" cy="178285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a-DK" sz="11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2" name="Tekstfelt 21">
                <a:extLst>
                  <a:ext uri="{FF2B5EF4-FFF2-40B4-BE49-F238E27FC236}">
                    <a16:creationId xmlns:a16="http://schemas.microsoft.com/office/drawing/2014/main" id="{DD0DFF6E-A135-44B2-B1F1-0A417190746A}"/>
                  </a:ext>
                </a:extLst>
              </p:cNvPr>
              <p:cNvSpPr txBox="1"/>
              <p:nvPr/>
            </p:nvSpPr>
            <p:spPr>
              <a:xfrm>
                <a:off x="286838" y="5622676"/>
                <a:ext cx="941283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000" b="1" dirty="0"/>
                  <a:t>Omkostninger</a:t>
                </a:r>
                <a:endParaRPr lang="da-DK" sz="1000" dirty="0"/>
              </a:p>
            </p:txBody>
          </p:sp>
          <p:sp>
            <p:nvSpPr>
              <p:cNvPr id="23" name="Tekstfelt 22">
                <a:extLst>
                  <a:ext uri="{FF2B5EF4-FFF2-40B4-BE49-F238E27FC236}">
                    <a16:creationId xmlns:a16="http://schemas.microsoft.com/office/drawing/2014/main" id="{AABD2E83-FE91-4A6B-BE0B-D5A9B520F2FA}"/>
                  </a:ext>
                </a:extLst>
              </p:cNvPr>
              <p:cNvSpPr txBox="1"/>
              <p:nvPr/>
            </p:nvSpPr>
            <p:spPr>
              <a:xfrm>
                <a:off x="295937" y="5789768"/>
                <a:ext cx="303701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900" i="1" dirty="0">
                    <a:solidFill>
                      <a:srgbClr val="00B050"/>
                    </a:solidFill>
                  </a:rPr>
                  <a:t>Beskriv hvilke positive og negative erfaringer I har med produktet/ydelsen – hvor anvendes det og til hvad – over hvor lang tid – hvad er deres erfaringer – hvor mange brugere (forsyningsselskaber) </a:t>
                </a:r>
              </a:p>
            </p:txBody>
          </p:sp>
        </p:grpSp>
        <p:grpSp>
          <p:nvGrpSpPr>
            <p:cNvPr id="9" name="Gruppe 8"/>
            <p:cNvGrpSpPr/>
            <p:nvPr/>
          </p:nvGrpSpPr>
          <p:grpSpPr>
            <a:xfrm>
              <a:off x="3557484" y="5683716"/>
              <a:ext cx="3073314" cy="1782854"/>
              <a:chOff x="3557484" y="5614713"/>
              <a:chExt cx="3073314" cy="1782854"/>
            </a:xfrm>
          </p:grpSpPr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BD86FCD7-7DA0-4D5C-8053-15C9F2B64C40}"/>
                  </a:ext>
                </a:extLst>
              </p:cNvPr>
              <p:cNvSpPr/>
              <p:nvPr/>
            </p:nvSpPr>
            <p:spPr>
              <a:xfrm>
                <a:off x="3557484" y="5614713"/>
                <a:ext cx="3073314" cy="178285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a-DK" sz="11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5" name="Tekstfelt 24">
                <a:extLst>
                  <a:ext uri="{FF2B5EF4-FFF2-40B4-BE49-F238E27FC236}">
                    <a16:creationId xmlns:a16="http://schemas.microsoft.com/office/drawing/2014/main" id="{DBC51225-7106-4AD5-ADC6-43A5A20C2351}"/>
                  </a:ext>
                </a:extLst>
              </p:cNvPr>
              <p:cNvSpPr txBox="1"/>
              <p:nvPr/>
            </p:nvSpPr>
            <p:spPr>
              <a:xfrm>
                <a:off x="3560906" y="5624628"/>
                <a:ext cx="79380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000" b="1" dirty="0"/>
                  <a:t>Referencer </a:t>
                </a:r>
                <a:endParaRPr lang="da-DK" sz="1000" dirty="0"/>
              </a:p>
            </p:txBody>
          </p:sp>
          <p:sp>
            <p:nvSpPr>
              <p:cNvPr id="26" name="Tekstfelt 25">
                <a:extLst>
                  <a:ext uri="{FF2B5EF4-FFF2-40B4-BE49-F238E27FC236}">
                    <a16:creationId xmlns:a16="http://schemas.microsoft.com/office/drawing/2014/main" id="{804FBF1E-8A7C-4020-B71A-8623F4C8B2FB}"/>
                  </a:ext>
                </a:extLst>
              </p:cNvPr>
              <p:cNvSpPr txBox="1"/>
              <p:nvPr/>
            </p:nvSpPr>
            <p:spPr>
              <a:xfrm>
                <a:off x="3560629" y="5792806"/>
                <a:ext cx="3037019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900" i="1" dirty="0">
                    <a:solidFill>
                      <a:srgbClr val="00B050"/>
                    </a:solidFill>
                  </a:rPr>
                  <a:t>Hvem kan jeg ringe til for at høre om deres konkrete erfaringer med produktet/ydelsen?  </a:t>
                </a:r>
              </a:p>
              <a:p>
                <a:endParaRPr lang="da-DK" sz="900" dirty="0">
                  <a:solidFill>
                    <a:srgbClr val="00B050"/>
                  </a:solidFill>
                </a:endParaRPr>
              </a:p>
            </p:txBody>
          </p:sp>
        </p:grpSp>
        <p:grpSp>
          <p:nvGrpSpPr>
            <p:cNvPr id="2" name="Gruppe 1"/>
            <p:cNvGrpSpPr/>
            <p:nvPr/>
          </p:nvGrpSpPr>
          <p:grpSpPr>
            <a:xfrm>
              <a:off x="284997" y="7587205"/>
              <a:ext cx="3073314" cy="1784046"/>
              <a:chOff x="284997" y="7550266"/>
              <a:chExt cx="3073314" cy="1784046"/>
            </a:xfrm>
          </p:grpSpPr>
          <p:sp>
            <p:nvSpPr>
              <p:cNvPr id="27" name="Rektangel 26">
                <a:extLst>
                  <a:ext uri="{FF2B5EF4-FFF2-40B4-BE49-F238E27FC236}">
                    <a16:creationId xmlns:a16="http://schemas.microsoft.com/office/drawing/2014/main" id="{502B92AA-8260-46B4-BF29-77FBE247FF3C}"/>
                  </a:ext>
                </a:extLst>
              </p:cNvPr>
              <p:cNvSpPr/>
              <p:nvPr/>
            </p:nvSpPr>
            <p:spPr>
              <a:xfrm>
                <a:off x="284997" y="7551458"/>
                <a:ext cx="3073314" cy="1782854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a-DK" sz="11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8" name="Tekstfelt 27">
                <a:extLst>
                  <a:ext uri="{FF2B5EF4-FFF2-40B4-BE49-F238E27FC236}">
                    <a16:creationId xmlns:a16="http://schemas.microsoft.com/office/drawing/2014/main" id="{414CD254-7C91-40FA-94BF-6B078B9D48FD}"/>
                  </a:ext>
                </a:extLst>
              </p:cNvPr>
              <p:cNvSpPr txBox="1"/>
              <p:nvPr/>
            </p:nvSpPr>
            <p:spPr>
              <a:xfrm>
                <a:off x="286838" y="7550266"/>
                <a:ext cx="1136850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000" b="1" dirty="0"/>
                  <a:t>Billede af produkt</a:t>
                </a:r>
                <a:endParaRPr lang="da-DK" sz="1000" dirty="0"/>
              </a:p>
            </p:txBody>
          </p:sp>
        </p:grpSp>
        <p:grpSp>
          <p:nvGrpSpPr>
            <p:cNvPr id="3" name="Gruppe 2"/>
            <p:cNvGrpSpPr/>
            <p:nvPr/>
          </p:nvGrpSpPr>
          <p:grpSpPr>
            <a:xfrm>
              <a:off x="3557484" y="7587205"/>
              <a:ext cx="3073314" cy="1784046"/>
              <a:chOff x="3557484" y="7550266"/>
              <a:chExt cx="3073314" cy="1820985"/>
            </a:xfrm>
          </p:grpSpPr>
          <p:sp>
            <p:nvSpPr>
              <p:cNvPr id="29" name="Rektangel 28">
                <a:extLst>
                  <a:ext uri="{FF2B5EF4-FFF2-40B4-BE49-F238E27FC236}">
                    <a16:creationId xmlns:a16="http://schemas.microsoft.com/office/drawing/2014/main" id="{D14C9E86-5911-4BC2-9ED2-29A51D495D58}"/>
                  </a:ext>
                </a:extLst>
              </p:cNvPr>
              <p:cNvSpPr/>
              <p:nvPr/>
            </p:nvSpPr>
            <p:spPr>
              <a:xfrm>
                <a:off x="3557484" y="7555362"/>
                <a:ext cx="3073314" cy="181588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da-DK" sz="11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0" name="Tekstfelt 29">
                <a:extLst>
                  <a:ext uri="{FF2B5EF4-FFF2-40B4-BE49-F238E27FC236}">
                    <a16:creationId xmlns:a16="http://schemas.microsoft.com/office/drawing/2014/main" id="{EE18B980-62AB-4B9D-B0EE-BB9DD6358224}"/>
                  </a:ext>
                </a:extLst>
              </p:cNvPr>
              <p:cNvSpPr txBox="1"/>
              <p:nvPr/>
            </p:nvSpPr>
            <p:spPr>
              <a:xfrm>
                <a:off x="3557484" y="7550266"/>
                <a:ext cx="1608133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a-DK" sz="1000" b="1" dirty="0"/>
                  <a:t>Firmakontakt oplysninger  </a:t>
                </a:r>
              </a:p>
            </p:txBody>
          </p:sp>
          <p:sp>
            <p:nvSpPr>
              <p:cNvPr id="31" name="Tekstfelt 30">
                <a:extLst>
                  <a:ext uri="{FF2B5EF4-FFF2-40B4-BE49-F238E27FC236}">
                    <a16:creationId xmlns:a16="http://schemas.microsoft.com/office/drawing/2014/main" id="{9B9CA287-BDCD-435A-9DFB-E67844844AD8}"/>
                  </a:ext>
                </a:extLst>
              </p:cNvPr>
              <p:cNvSpPr txBox="1"/>
              <p:nvPr/>
            </p:nvSpPr>
            <p:spPr>
              <a:xfrm>
                <a:off x="3561936" y="7718991"/>
                <a:ext cx="3037019" cy="1061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900" i="1" dirty="0">
                    <a:solidFill>
                      <a:srgbClr val="00B050"/>
                    </a:solidFill>
                  </a:rPr>
                  <a:t>Firmanavn </a:t>
                </a:r>
              </a:p>
              <a:p>
                <a:r>
                  <a:rPr lang="da-DK" sz="900" i="1" dirty="0" err="1">
                    <a:solidFill>
                      <a:srgbClr val="00B050"/>
                    </a:solidFill>
                  </a:rPr>
                  <a:t>Tlf</a:t>
                </a:r>
                <a:r>
                  <a:rPr lang="da-DK" sz="900" i="1" dirty="0">
                    <a:solidFill>
                      <a:srgbClr val="00B050"/>
                    </a:solidFill>
                  </a:rPr>
                  <a:t> </a:t>
                </a:r>
              </a:p>
              <a:p>
                <a:r>
                  <a:rPr lang="da-DK" sz="900" i="1" dirty="0">
                    <a:solidFill>
                      <a:srgbClr val="00B050"/>
                    </a:solidFill>
                  </a:rPr>
                  <a:t>e-mail </a:t>
                </a:r>
              </a:p>
              <a:p>
                <a:r>
                  <a:rPr lang="da-DK" sz="900" i="1" dirty="0">
                    <a:solidFill>
                      <a:srgbClr val="00B050"/>
                    </a:solidFill>
                  </a:rPr>
                  <a:t>kontaktperson</a:t>
                </a:r>
              </a:p>
              <a:p>
                <a:r>
                  <a:rPr lang="da-DK" sz="900" i="1" dirty="0">
                    <a:solidFill>
                      <a:srgbClr val="00B050"/>
                    </a:solidFill>
                  </a:rPr>
                  <a:t>henvisning til hjemmeside mv. </a:t>
                </a:r>
              </a:p>
              <a:p>
                <a:r>
                  <a:rPr lang="da-DK" sz="900" i="1" dirty="0">
                    <a:solidFill>
                      <a:srgbClr val="00B050"/>
                    </a:solidFill>
                  </a:rPr>
                  <a:t> </a:t>
                </a:r>
              </a:p>
              <a:p>
                <a:endParaRPr lang="da-DK" sz="9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38" name="Rektangel 37">
              <a:extLst>
                <a:ext uri="{FF2B5EF4-FFF2-40B4-BE49-F238E27FC236}">
                  <a16:creationId xmlns:a16="http://schemas.microsoft.com/office/drawing/2014/main" id="{CAABDDB9-0380-4A4B-81DE-522DB7626D7C}"/>
                </a:ext>
              </a:extLst>
            </p:cNvPr>
            <p:cNvSpPr/>
            <p:nvPr/>
          </p:nvSpPr>
          <p:spPr>
            <a:xfrm>
              <a:off x="282792" y="420526"/>
              <a:ext cx="6350000" cy="31967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40" name="Tekstfelt 10">
              <a:extLst>
                <a:ext uri="{FF2B5EF4-FFF2-40B4-BE49-F238E27FC236}">
                  <a16:creationId xmlns:a16="http://schemas.microsoft.com/office/drawing/2014/main" id="{B871AB7B-D38D-462D-B73D-5955B9A7FAAD}"/>
                </a:ext>
              </a:extLst>
            </p:cNvPr>
            <p:cNvSpPr txBox="1"/>
            <p:nvPr/>
          </p:nvSpPr>
          <p:spPr>
            <a:xfrm>
              <a:off x="295936" y="420526"/>
              <a:ext cx="148752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sz="1600" i="1" dirty="0" smtClean="0">
                  <a:solidFill>
                    <a:srgbClr val="00B050"/>
                  </a:solidFill>
                </a:rPr>
                <a:t>PRODUKTNAVN</a:t>
              </a:r>
              <a:endParaRPr lang="da-DK" sz="1600" dirty="0">
                <a:solidFill>
                  <a:srgbClr val="00B050"/>
                </a:solidFill>
              </a:endParaRPr>
            </a:p>
            <a:p>
              <a:endParaRPr lang="da-DK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06958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1726</TotalTime>
  <Words>164</Words>
  <Application>Microsoft Office PowerPoint</Application>
  <PresentationFormat>A4-papir (210 x 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Karsten Egebjerg Pedersen</dc:creator>
  <cp:lastModifiedBy>Birgitte Skjøtt</cp:lastModifiedBy>
  <cp:revision>12</cp:revision>
  <cp:lastPrinted>2018-06-28T08:48:39Z</cp:lastPrinted>
  <dcterms:created xsi:type="dcterms:W3CDTF">2018-06-27T06:46:52Z</dcterms:created>
  <dcterms:modified xsi:type="dcterms:W3CDTF">2019-04-26T06:48:26Z</dcterms:modified>
</cp:coreProperties>
</file>