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3.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4.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notesSlides/notesSlide5.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notesSlides/notesSlide6.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notesSlides/notesSlide7.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notesSlides/notesSlide8.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notesSlides/notesSlide9.xml" ContentType="application/vnd.openxmlformats-officedocument.presentationml.notesSlide+xml"/>
  <Override PartName="/ppt/charts/chart17.xml" ContentType="application/vnd.openxmlformats-officedocument.drawingml.chart+xml"/>
  <Override PartName="/ppt/theme/themeOverride16.xml" ContentType="application/vnd.openxmlformats-officedocument.themeOverride+xml"/>
  <Override PartName="/ppt/charts/chart18.xml" ContentType="application/vnd.openxmlformats-officedocument.drawingml.chart+xml"/>
  <Override PartName="/ppt/theme/themeOverride17.xml" ContentType="application/vnd.openxmlformats-officedocument.themeOverride+xml"/>
  <Override PartName="/ppt/notesSlides/notesSlide10.xml" ContentType="application/vnd.openxmlformats-officedocument.presentationml.notesSlide+xml"/>
  <Override PartName="/ppt/charts/chart19.xml" ContentType="application/vnd.openxmlformats-officedocument.drawingml.chart+xml"/>
  <Override PartName="/ppt/theme/themeOverride18.xml" ContentType="application/vnd.openxmlformats-officedocument.themeOverride+xml"/>
  <Override PartName="/ppt/notesSlides/notesSlide11.xml" ContentType="application/vnd.openxmlformats-officedocument.presentationml.notesSlide+xml"/>
  <Override PartName="/ppt/charts/chart20.xml" ContentType="application/vnd.openxmlformats-officedocument.drawingml.chart+xml"/>
  <Override PartName="/ppt/theme/themeOverride19.xml" ContentType="application/vnd.openxmlformats-officedocument.themeOverride+xml"/>
  <Override PartName="/ppt/charts/chart21.xml" ContentType="application/vnd.openxmlformats-officedocument.drawingml.chart+xml"/>
  <Override PartName="/ppt/theme/themeOverride20.xml" ContentType="application/vnd.openxmlformats-officedocument.themeOverride+xml"/>
  <Override PartName="/ppt/notesSlides/notesSlide12.xml" ContentType="application/vnd.openxmlformats-officedocument.presentationml.notesSlide+xml"/>
  <Override PartName="/ppt/charts/chart22.xml" ContentType="application/vnd.openxmlformats-officedocument.drawingml.chart+xml"/>
  <Override PartName="/ppt/theme/themeOverride21.xml" ContentType="application/vnd.openxmlformats-officedocument.themeOverride+xml"/>
  <Override PartName="/ppt/notesSlides/notesSlide13.xml" ContentType="application/vnd.openxmlformats-officedocument.presentationml.notesSlide+xml"/>
  <Override PartName="/ppt/charts/chart23.xml" ContentType="application/vnd.openxmlformats-officedocument.drawingml.chart+xml"/>
  <Override PartName="/ppt/theme/themeOverride22.xml" ContentType="application/vnd.openxmlformats-officedocument.themeOverride+xml"/>
  <Override PartName="/ppt/charts/chart24.xml" ContentType="application/vnd.openxmlformats-officedocument.drawingml.chart+xml"/>
  <Override PartName="/ppt/theme/themeOverride23.xml" ContentType="application/vnd.openxmlformats-officedocument.themeOverride+xml"/>
  <Override PartName="/ppt/notesSlides/notesSlide14.xml" ContentType="application/vnd.openxmlformats-officedocument.presentationml.notesSlide+xml"/>
  <Override PartName="/ppt/charts/chart25.xml" ContentType="application/vnd.openxmlformats-officedocument.drawingml.chart+xml"/>
  <Override PartName="/ppt/theme/themeOverride24.xml" ContentType="application/vnd.openxmlformats-officedocument.themeOverride+xml"/>
  <Override PartName="/ppt/charts/chart26.xml" ContentType="application/vnd.openxmlformats-officedocument.drawingml.chart+xml"/>
  <Override PartName="/ppt/theme/themeOverride25.xml" ContentType="application/vnd.openxmlformats-officedocument.themeOverride+xml"/>
  <Override PartName="/ppt/charts/chart27.xml" ContentType="application/vnd.openxmlformats-officedocument.drawingml.chart+xml"/>
  <Override PartName="/ppt/notesSlides/notesSlide15.xml" ContentType="application/vnd.openxmlformats-officedocument.presentationml.notesSlide+xml"/>
  <Override PartName="/ppt/charts/chart28.xml" ContentType="application/vnd.openxmlformats-officedocument.drawingml.chart+xml"/>
  <Override PartName="/ppt/theme/themeOverride26.xml" ContentType="application/vnd.openxmlformats-officedocument.themeOverride+xml"/>
  <Override PartName="/ppt/charts/chart29.xml" ContentType="application/vnd.openxmlformats-officedocument.drawingml.chart+xml"/>
  <Override PartName="/ppt/theme/themeOverride27.xml" ContentType="application/vnd.openxmlformats-officedocument.themeOverride+xml"/>
  <Override PartName="/ppt/notesSlides/notesSlide16.xml" ContentType="application/vnd.openxmlformats-officedocument.presentationml.notesSlide+xml"/>
  <Override PartName="/ppt/charts/chart30.xml" ContentType="application/vnd.openxmlformats-officedocument.drawingml.chart+xml"/>
  <Override PartName="/ppt/theme/themeOverride28.xml" ContentType="application/vnd.openxmlformats-officedocument.themeOverride+xml"/>
  <Override PartName="/ppt/charts/chart31.xml" ContentType="application/vnd.openxmlformats-officedocument.drawingml.chart+xml"/>
  <Override PartName="/ppt/theme/themeOverride29.xml" ContentType="application/vnd.openxmlformats-officedocument.themeOverride+xml"/>
  <Override PartName="/ppt/notesSlides/notesSlide17.xml" ContentType="application/vnd.openxmlformats-officedocument.presentationml.notesSlide+xml"/>
  <Override PartName="/ppt/charts/chart32.xml" ContentType="application/vnd.openxmlformats-officedocument.drawingml.chart+xml"/>
  <Override PartName="/ppt/theme/themeOverride30.xml" ContentType="application/vnd.openxmlformats-officedocument.themeOverride+xml"/>
  <Override PartName="/ppt/charts/chart33.xml" ContentType="application/vnd.openxmlformats-officedocument.drawingml.chart+xml"/>
  <Override PartName="/ppt/theme/themeOverride31.xml" ContentType="application/vnd.openxmlformats-officedocument.themeOverride+xml"/>
  <Override PartName="/ppt/notesSlides/notesSlide18.xml" ContentType="application/vnd.openxmlformats-officedocument.presentationml.notesSlide+xml"/>
  <Override PartName="/ppt/charts/chart34.xml" ContentType="application/vnd.openxmlformats-officedocument.drawingml.chart+xml"/>
  <Override PartName="/ppt/theme/themeOverride3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43" r:id="rId2"/>
    <p:sldId id="300" r:id="rId3"/>
    <p:sldId id="278" r:id="rId4"/>
    <p:sldId id="261" r:id="rId5"/>
    <p:sldId id="311" r:id="rId6"/>
    <p:sldId id="342" r:id="rId7"/>
    <p:sldId id="345" r:id="rId8"/>
    <p:sldId id="344" r:id="rId9"/>
    <p:sldId id="264" r:id="rId10"/>
    <p:sldId id="312" r:id="rId11"/>
    <p:sldId id="313" r:id="rId12"/>
    <p:sldId id="314" r:id="rId13"/>
    <p:sldId id="262" r:id="rId14"/>
    <p:sldId id="316" r:id="rId15"/>
    <p:sldId id="317" r:id="rId16"/>
    <p:sldId id="318" r:id="rId17"/>
    <p:sldId id="263" r:id="rId18"/>
    <p:sldId id="327" r:id="rId19"/>
    <p:sldId id="328" r:id="rId20"/>
    <p:sldId id="329" r:id="rId21"/>
    <p:sldId id="330" r:id="rId22"/>
    <p:sldId id="326" r:id="rId23"/>
    <p:sldId id="333" r:id="rId24"/>
    <p:sldId id="334" r:id="rId25"/>
    <p:sldId id="304" r:id="rId26"/>
    <p:sldId id="336" r:id="rId27"/>
    <p:sldId id="337" r:id="rId28"/>
  </p:sldIdLst>
  <p:sldSz cx="13430250" cy="7561263"/>
  <p:notesSz cx="6858000" cy="9144000"/>
  <p:defaultTextStyle>
    <a:defPPr>
      <a:defRPr lang="da-DK"/>
    </a:defPPr>
    <a:lvl1pPr marL="0" algn="l" defTabSz="914343" rtl="0" eaLnBrk="1" latinLnBrk="0" hangingPunct="1">
      <a:defRPr sz="1800" kern="1200">
        <a:solidFill>
          <a:schemeClr val="tx1"/>
        </a:solidFill>
        <a:latin typeface="+mn-lt"/>
        <a:ea typeface="+mn-ea"/>
        <a:cs typeface="+mn-cs"/>
      </a:defRPr>
    </a:lvl1pPr>
    <a:lvl2pPr marL="457171"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4" algn="l" defTabSz="914343" rtl="0" eaLnBrk="1" latinLnBrk="0" hangingPunct="1">
      <a:defRPr sz="1800" kern="1200">
        <a:solidFill>
          <a:schemeClr val="tx1"/>
        </a:solidFill>
        <a:latin typeface="+mn-lt"/>
        <a:ea typeface="+mn-ea"/>
        <a:cs typeface="+mn-cs"/>
      </a:defRPr>
    </a:lvl4pPr>
    <a:lvl5pPr marL="1828685" algn="l" defTabSz="914343" rtl="0" eaLnBrk="1" latinLnBrk="0" hangingPunct="1">
      <a:defRPr sz="1800" kern="1200">
        <a:solidFill>
          <a:schemeClr val="tx1"/>
        </a:solidFill>
        <a:latin typeface="+mn-lt"/>
        <a:ea typeface="+mn-ea"/>
        <a:cs typeface="+mn-cs"/>
      </a:defRPr>
    </a:lvl5pPr>
    <a:lvl6pPr marL="2285858"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423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e Niklassen" initials="m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p:restoredTop sz="96370" autoAdjust="0"/>
  </p:normalViewPr>
  <p:slideViewPr>
    <p:cSldViewPr>
      <p:cViewPr varScale="1">
        <p:scale>
          <a:sx n="73" d="100"/>
          <a:sy n="73" d="100"/>
        </p:scale>
        <p:origin x="99" y="48"/>
      </p:cViewPr>
      <p:guideLst>
        <p:guide orient="horz" pos="2382"/>
        <p:guide pos="423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297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øren Bach" userId="18b68fad690c09b2" providerId="LiveId" clId="{4A5F5D4E-7E8C-4E00-ADD3-42A1C5BDCD70}"/>
    <pc:docChg chg="custSel modSld">
      <pc:chgData name="Søren Bach" userId="18b68fad690c09b2" providerId="LiveId" clId="{4A5F5D4E-7E8C-4E00-ADD3-42A1C5BDCD70}" dt="2018-01-15T13:42:29.540" v="70" actId="1076"/>
      <pc:docMkLst>
        <pc:docMk/>
      </pc:docMkLst>
      <pc:sldChg chg="modSp">
        <pc:chgData name="Søren Bach" userId="18b68fad690c09b2" providerId="LiveId" clId="{4A5F5D4E-7E8C-4E00-ADD3-42A1C5BDCD70}" dt="2018-01-15T13:36:25.793" v="67" actId="1037"/>
        <pc:sldMkLst>
          <pc:docMk/>
          <pc:sldMk cId="3651146740" sldId="300"/>
        </pc:sldMkLst>
        <pc:spChg chg="mod">
          <ac:chgData name="Søren Bach" userId="18b68fad690c09b2" providerId="LiveId" clId="{4A5F5D4E-7E8C-4E00-ADD3-42A1C5BDCD70}" dt="2018-01-15T13:36:25.793" v="67" actId="1037"/>
          <ac:spMkLst>
            <pc:docMk/>
            <pc:sldMk cId="3651146740" sldId="300"/>
            <ac:spMk id="8" creationId="{81DE263A-03D9-469C-8630-71B21C7797CE}"/>
          </ac:spMkLst>
        </pc:spChg>
        <pc:graphicFrameChg chg="modGraphic">
          <ac:chgData name="Søren Bach" userId="18b68fad690c09b2" providerId="LiveId" clId="{4A5F5D4E-7E8C-4E00-ADD3-42A1C5BDCD70}" dt="2018-01-15T13:36:02.560" v="2" actId="2084"/>
          <ac:graphicFrameMkLst>
            <pc:docMk/>
            <pc:sldMk cId="3651146740" sldId="300"/>
            <ac:graphicFrameMk id="7" creationId="{CE71802C-DD5F-4847-AC5D-47746E40900C}"/>
          </ac:graphicFrameMkLst>
        </pc:graphicFrameChg>
      </pc:sldChg>
      <pc:sldChg chg="addSp delSp">
        <pc:chgData name="Søren Bach" userId="18b68fad690c09b2" providerId="LiveId" clId="{4A5F5D4E-7E8C-4E00-ADD3-42A1C5BDCD70}" dt="2018-01-15T13:34:43.881" v="1"/>
        <pc:sldMkLst>
          <pc:docMk/>
          <pc:sldMk cId="3637860727" sldId="331"/>
        </pc:sldMkLst>
        <pc:spChg chg="del">
          <ac:chgData name="Søren Bach" userId="18b68fad690c09b2" providerId="LiveId" clId="{4A5F5D4E-7E8C-4E00-ADD3-42A1C5BDCD70}" dt="2018-01-15T13:34:40.005" v="0" actId="478"/>
          <ac:spMkLst>
            <pc:docMk/>
            <pc:sldMk cId="3637860727" sldId="331"/>
            <ac:spMk id="9" creationId="{BB77F0D4-150D-4B5C-A56A-DBA2C476A60C}"/>
          </ac:spMkLst>
        </pc:spChg>
        <pc:spChg chg="add">
          <ac:chgData name="Søren Bach" userId="18b68fad690c09b2" providerId="LiveId" clId="{4A5F5D4E-7E8C-4E00-ADD3-42A1C5BDCD70}" dt="2018-01-15T13:34:43.881" v="1"/>
          <ac:spMkLst>
            <pc:docMk/>
            <pc:sldMk cId="3637860727" sldId="331"/>
            <ac:spMk id="10" creationId="{50546976-A202-4A7C-80B8-E3090E3AB756}"/>
          </ac:spMkLst>
        </pc:spChg>
      </pc:sldChg>
      <pc:sldChg chg="modSp">
        <pc:chgData name="Søren Bach" userId="18b68fad690c09b2" providerId="LiveId" clId="{4A5F5D4E-7E8C-4E00-ADD3-42A1C5BDCD70}" dt="2018-01-15T13:42:17.009" v="69" actId="1076"/>
        <pc:sldMkLst>
          <pc:docMk/>
          <pc:sldMk cId="2055756073" sldId="336"/>
        </pc:sldMkLst>
        <pc:spChg chg="mod">
          <ac:chgData name="Søren Bach" userId="18b68fad690c09b2" providerId="LiveId" clId="{4A5F5D4E-7E8C-4E00-ADD3-42A1C5BDCD70}" dt="2018-01-15T13:42:17.009" v="69" actId="1076"/>
          <ac:spMkLst>
            <pc:docMk/>
            <pc:sldMk cId="2055756073" sldId="336"/>
            <ac:spMk id="12" creationId="{00000000-0000-0000-0000-000000000000}"/>
          </ac:spMkLst>
        </pc:spChg>
      </pc:sldChg>
      <pc:sldChg chg="modSp">
        <pc:chgData name="Søren Bach" userId="18b68fad690c09b2" providerId="LiveId" clId="{4A5F5D4E-7E8C-4E00-ADD3-42A1C5BDCD70}" dt="2018-01-15T13:42:29.540" v="70" actId="1076"/>
        <pc:sldMkLst>
          <pc:docMk/>
          <pc:sldMk cId="2929013193" sldId="337"/>
        </pc:sldMkLst>
        <pc:spChg chg="mod">
          <ac:chgData name="Søren Bach" userId="18b68fad690c09b2" providerId="LiveId" clId="{4A5F5D4E-7E8C-4E00-ADD3-42A1C5BDCD70}" dt="2018-01-15T13:42:29.540" v="70" actId="1076"/>
          <ac:spMkLst>
            <pc:docMk/>
            <pc:sldMk cId="2929013193" sldId="337"/>
            <ac:spMk id="14"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regneark.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regneark9.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regneark10.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regneark11.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regneark12.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regneark13.xlsx"/><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regneark14.xlsx"/><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regneark15.xlsx"/></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regneark16.xlsx"/><Relationship Id="rId1" Type="http://schemas.openxmlformats.org/officeDocument/2006/relationships/themeOverride" Target="../theme/themeOverride16.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regneark17.xlsx"/><Relationship Id="rId1" Type="http://schemas.openxmlformats.org/officeDocument/2006/relationships/themeOverride" Target="../theme/themeOverride17.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regneark18.xlsx"/><Relationship Id="rId1" Type="http://schemas.openxmlformats.org/officeDocument/2006/relationships/themeOverride" Target="../theme/themeOverride18.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regneark1.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regneark19.xlsx"/><Relationship Id="rId1" Type="http://schemas.openxmlformats.org/officeDocument/2006/relationships/themeOverride" Target="../theme/themeOverride19.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regneark20.xlsx"/><Relationship Id="rId1" Type="http://schemas.openxmlformats.org/officeDocument/2006/relationships/themeOverride" Target="../theme/themeOverride20.xml"/></Relationships>
</file>

<file path=ppt/charts/_rels/chart22.xml.rels><?xml version="1.0" encoding="UTF-8" standalone="yes"?>
<Relationships xmlns="http://schemas.openxmlformats.org/package/2006/relationships"><Relationship Id="rId2" Type="http://schemas.openxmlformats.org/officeDocument/2006/relationships/package" Target="../embeddings/Microsoft_Excel-regneark21.xlsx"/><Relationship Id="rId1" Type="http://schemas.openxmlformats.org/officeDocument/2006/relationships/themeOverride" Target="../theme/themeOverride21.xml"/></Relationships>
</file>

<file path=ppt/charts/_rels/chart23.xml.rels><?xml version="1.0" encoding="UTF-8" standalone="yes"?>
<Relationships xmlns="http://schemas.openxmlformats.org/package/2006/relationships"><Relationship Id="rId2" Type="http://schemas.openxmlformats.org/officeDocument/2006/relationships/package" Target="../embeddings/Microsoft_Excel-regneark22.xlsx"/><Relationship Id="rId1" Type="http://schemas.openxmlformats.org/officeDocument/2006/relationships/themeOverride" Target="../theme/themeOverride22.xml"/></Relationships>
</file>

<file path=ppt/charts/_rels/chart24.xml.rels><?xml version="1.0" encoding="UTF-8" standalone="yes"?>
<Relationships xmlns="http://schemas.openxmlformats.org/package/2006/relationships"><Relationship Id="rId2" Type="http://schemas.openxmlformats.org/officeDocument/2006/relationships/package" Target="../embeddings/Microsoft_Excel-regneark23.xlsx"/><Relationship Id="rId1" Type="http://schemas.openxmlformats.org/officeDocument/2006/relationships/themeOverride" Target="../theme/themeOverride23.xml"/></Relationships>
</file>

<file path=ppt/charts/_rels/chart25.xml.rels><?xml version="1.0" encoding="UTF-8" standalone="yes"?>
<Relationships xmlns="http://schemas.openxmlformats.org/package/2006/relationships"><Relationship Id="rId2" Type="http://schemas.openxmlformats.org/officeDocument/2006/relationships/package" Target="../embeddings/Microsoft_Excel-regneark24.xlsx"/><Relationship Id="rId1" Type="http://schemas.openxmlformats.org/officeDocument/2006/relationships/themeOverride" Target="../theme/themeOverride24.xml"/></Relationships>
</file>

<file path=ppt/charts/_rels/chart26.xml.rels><?xml version="1.0" encoding="UTF-8" standalone="yes"?>
<Relationships xmlns="http://schemas.openxmlformats.org/package/2006/relationships"><Relationship Id="rId2" Type="http://schemas.openxmlformats.org/officeDocument/2006/relationships/package" Target="../embeddings/Microsoft_Excel-regneark25.xlsx"/><Relationship Id="rId1" Type="http://schemas.openxmlformats.org/officeDocument/2006/relationships/themeOverride" Target="../theme/themeOverride25.xml"/></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regneark26.xlsx"/></Relationships>
</file>

<file path=ppt/charts/_rels/chart28.xml.rels><?xml version="1.0" encoding="UTF-8" standalone="yes"?>
<Relationships xmlns="http://schemas.openxmlformats.org/package/2006/relationships"><Relationship Id="rId2" Type="http://schemas.openxmlformats.org/officeDocument/2006/relationships/package" Target="../embeddings/Microsoft_Excel-regneark27.xlsx"/><Relationship Id="rId1" Type="http://schemas.openxmlformats.org/officeDocument/2006/relationships/themeOverride" Target="../theme/themeOverride26.xml"/></Relationships>
</file>

<file path=ppt/charts/_rels/chart29.xml.rels><?xml version="1.0" encoding="UTF-8" standalone="yes"?>
<Relationships xmlns="http://schemas.openxmlformats.org/package/2006/relationships"><Relationship Id="rId2" Type="http://schemas.openxmlformats.org/officeDocument/2006/relationships/package" Target="../embeddings/Microsoft_Excel-regneark28.xlsx"/><Relationship Id="rId1" Type="http://schemas.openxmlformats.org/officeDocument/2006/relationships/themeOverride" Target="../theme/themeOverride27.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regneark2.xlsx"/><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package" Target="../embeddings/Microsoft_Excel-regneark29.xlsx"/><Relationship Id="rId1" Type="http://schemas.openxmlformats.org/officeDocument/2006/relationships/themeOverride" Target="../theme/themeOverride28.xml"/></Relationships>
</file>

<file path=ppt/charts/_rels/chart31.xml.rels><?xml version="1.0" encoding="UTF-8" standalone="yes"?>
<Relationships xmlns="http://schemas.openxmlformats.org/package/2006/relationships"><Relationship Id="rId2" Type="http://schemas.openxmlformats.org/officeDocument/2006/relationships/package" Target="../embeddings/Microsoft_Excel-regneark30.xlsx"/><Relationship Id="rId1" Type="http://schemas.openxmlformats.org/officeDocument/2006/relationships/themeOverride" Target="../theme/themeOverride29.xml"/></Relationships>
</file>

<file path=ppt/charts/_rels/chart32.xml.rels><?xml version="1.0" encoding="UTF-8" standalone="yes"?>
<Relationships xmlns="http://schemas.openxmlformats.org/package/2006/relationships"><Relationship Id="rId2" Type="http://schemas.openxmlformats.org/officeDocument/2006/relationships/package" Target="../embeddings/Microsoft_Excel-regneark31.xlsx"/><Relationship Id="rId1" Type="http://schemas.openxmlformats.org/officeDocument/2006/relationships/themeOverride" Target="../theme/themeOverride30.xml"/></Relationships>
</file>

<file path=ppt/charts/_rels/chart33.xml.rels><?xml version="1.0" encoding="UTF-8" standalone="yes"?>
<Relationships xmlns="http://schemas.openxmlformats.org/package/2006/relationships"><Relationship Id="rId2" Type="http://schemas.openxmlformats.org/officeDocument/2006/relationships/package" Target="../embeddings/Microsoft_Excel-regneark32.xlsx"/><Relationship Id="rId1" Type="http://schemas.openxmlformats.org/officeDocument/2006/relationships/themeOverride" Target="../theme/themeOverride31.xml"/></Relationships>
</file>

<file path=ppt/charts/_rels/chart34.xml.rels><?xml version="1.0" encoding="UTF-8" standalone="yes"?>
<Relationships xmlns="http://schemas.openxmlformats.org/package/2006/relationships"><Relationship Id="rId2" Type="http://schemas.openxmlformats.org/officeDocument/2006/relationships/package" Target="../embeddings/Microsoft_Excel-regneark33.xlsx"/><Relationship Id="rId1" Type="http://schemas.openxmlformats.org/officeDocument/2006/relationships/themeOverride" Target="../theme/themeOverride3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regneark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regneark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regneark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regneark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regneark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regneark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0.15873015873015872</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0.65079365079365081</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0.15873015873015872</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3.1746031746031744E-2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tx2">
                        <a:lumMod val="75000"/>
                      </a:schemeClr>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75420672"/>
        <c:axId val="59031552"/>
      </c:barChart>
      <c:catAx>
        <c:axId val="75420672"/>
        <c:scaling>
          <c:orientation val="maxMin"/>
        </c:scaling>
        <c:delete val="1"/>
        <c:axPos val="l"/>
        <c:numFmt formatCode="General" sourceLinked="0"/>
        <c:majorTickMark val="out"/>
        <c:minorTickMark val="none"/>
        <c:tickLblPos val="nextTo"/>
        <c:crossAx val="59031552"/>
        <c:crosses val="autoZero"/>
        <c:auto val="1"/>
        <c:lblAlgn val="ctr"/>
        <c:lblOffset val="100"/>
        <c:noMultiLvlLbl val="0"/>
      </c:catAx>
      <c:valAx>
        <c:axId val="59031552"/>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75420672"/>
        <c:crosses val="autoZero"/>
        <c:crossBetween val="between"/>
        <c:majorUnit val="0.25"/>
      </c:valAx>
    </c:plotArea>
    <c:legend>
      <c:legendPos val="b"/>
      <c:layout>
        <c:manualLayout>
          <c:xMode val="edge"/>
          <c:yMode val="edge"/>
          <c:x val="5.3591395922790275E-2"/>
          <c:y val="0.74532588245953446"/>
          <c:w val="0.76459501698690802"/>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58644514408793291"/>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0.3968253968253968</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0.50793650793650791</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4.7619047619047616E-2</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3.1746031746031744E-2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dLbls>
            <c:spPr>
              <a:noFill/>
              <a:ln>
                <a:noFill/>
              </a:ln>
              <a:effectLst/>
            </c:spPr>
            <c:txPr>
              <a:bodyPr/>
              <a:lstStyle/>
              <a:p>
                <a:pPr>
                  <a:defRPr sz="1200">
                    <a:solidFill>
                      <a:schemeClr val="bg1">
                        <a:lumMod val="95000"/>
                      </a:schemeClr>
                    </a:solidFill>
                    <a:latin typeface="Helvetica"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'Ark1'!$G$2</c:f>
              <c:numCache>
                <c:formatCode>0%</c:formatCode>
                <c:ptCount val="1"/>
                <c:pt idx="0">
                  <c:v>1.5873015873015872E-2</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97547776"/>
        <c:axId val="96980352"/>
      </c:barChart>
      <c:catAx>
        <c:axId val="97547776"/>
        <c:scaling>
          <c:orientation val="maxMin"/>
        </c:scaling>
        <c:delete val="1"/>
        <c:axPos val="l"/>
        <c:numFmt formatCode="General" sourceLinked="0"/>
        <c:majorTickMark val="out"/>
        <c:minorTickMark val="none"/>
        <c:tickLblPos val="nextTo"/>
        <c:crossAx val="96980352"/>
        <c:crosses val="autoZero"/>
        <c:auto val="1"/>
        <c:lblAlgn val="ctr"/>
        <c:lblOffset val="100"/>
        <c:noMultiLvlLbl val="0"/>
      </c:catAx>
      <c:valAx>
        <c:axId val="96980352"/>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547776"/>
        <c:crosses val="autoZero"/>
        <c:crossBetween val="between"/>
        <c:majorUnit val="0.25"/>
      </c:valAx>
    </c:plotArea>
    <c:legend>
      <c:legendPos val="b"/>
      <c:layout>
        <c:manualLayout>
          <c:xMode val="edge"/>
          <c:yMode val="edge"/>
          <c:x val="4.2105074127167054E-2"/>
          <c:y val="0.74137327035347322"/>
          <c:w val="0.94002849166096414"/>
          <c:h val="0.2215941060312295"/>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785571723892176"/>
        </c:manualLayout>
      </c:layout>
      <c:barChart>
        <c:barDir val="bar"/>
        <c:grouping val="percentStacked"/>
        <c:varyColors val="0"/>
        <c:ser>
          <c:idx val="0"/>
          <c:order val="0"/>
          <c:tx>
            <c:strRef>
              <c:f>'Ark1'!$B$1</c:f>
              <c:strCache>
                <c:ptCount val="1"/>
                <c:pt idx="0">
                  <c:v>Meget enig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0.36507936507936506</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Enig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0.46031746031746029</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0.15873015873015872</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Uenig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1.5873015873015872E-2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uenig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dLbls>
            <c:spPr>
              <a:noFill/>
              <a:ln>
                <a:noFill/>
              </a:ln>
              <a:effectLst/>
            </c:spPr>
            <c:txPr>
              <a:bodyPr/>
              <a:lstStyle/>
              <a:p>
                <a:pPr>
                  <a:defRPr sz="1200">
                    <a:solidFill>
                      <a:schemeClr val="bg1">
                        <a:lumMod val="95000"/>
                      </a:schemeClr>
                    </a:solidFill>
                    <a:latin typeface="Helvetica"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98636288"/>
        <c:axId val="96982656"/>
      </c:barChart>
      <c:catAx>
        <c:axId val="98636288"/>
        <c:scaling>
          <c:orientation val="maxMin"/>
        </c:scaling>
        <c:delete val="1"/>
        <c:axPos val="l"/>
        <c:numFmt formatCode="General" sourceLinked="0"/>
        <c:majorTickMark val="out"/>
        <c:minorTickMark val="none"/>
        <c:tickLblPos val="nextTo"/>
        <c:crossAx val="96982656"/>
        <c:crosses val="autoZero"/>
        <c:auto val="1"/>
        <c:lblAlgn val="ctr"/>
        <c:lblOffset val="100"/>
        <c:noMultiLvlLbl val="0"/>
      </c:catAx>
      <c:valAx>
        <c:axId val="9698265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8636288"/>
        <c:crosses val="autoZero"/>
        <c:crossBetween val="between"/>
        <c:majorUnit val="0.25"/>
      </c:valAx>
    </c:plotArea>
    <c:legend>
      <c:legendPos val="b"/>
      <c:layout>
        <c:manualLayout>
          <c:xMode val="edge"/>
          <c:yMode val="edge"/>
          <c:x val="4.2105074127167054E-2"/>
          <c:y val="0.8608493854704089"/>
          <c:w val="0.94002849166096414"/>
          <c:h val="0.10211809636372893"/>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477114171517363"/>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0.41935483870967744</c:v>
                </c:pt>
                <c:pt idx="1">
                  <c:v>0.33870967741935482</c:v>
                </c:pt>
                <c:pt idx="2">
                  <c:v>0.4838709677419355</c:v>
                </c:pt>
                <c:pt idx="3">
                  <c:v>0.41935483870967744</c:v>
                </c:pt>
                <c:pt idx="4">
                  <c:v>0.35483870967741937</c:v>
                </c:pt>
                <c:pt idx="5">
                  <c:v>0.32258064516129031</c:v>
                </c:pt>
                <c:pt idx="6">
                  <c:v>0.16129032258064516</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0.5</c:v>
                </c:pt>
                <c:pt idx="1">
                  <c:v>0.54838709677419351</c:v>
                </c:pt>
                <c:pt idx="2">
                  <c:v>0.45161290322580644</c:v>
                </c:pt>
                <c:pt idx="3">
                  <c:v>0.43548387096774194</c:v>
                </c:pt>
                <c:pt idx="4">
                  <c:v>0.46774193548387094</c:v>
                </c:pt>
                <c:pt idx="5">
                  <c:v>0.5161290322580645</c:v>
                </c:pt>
                <c:pt idx="6">
                  <c:v>0.38709677419354838</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6.4516129032258063E-2</c:v>
                </c:pt>
                <c:pt idx="1">
                  <c:v>8.0645161290322578E-2</c:v>
                </c:pt>
                <c:pt idx="2">
                  <c:v>6.4516129032258063E-2</c:v>
                </c:pt>
                <c:pt idx="3">
                  <c:v>0.11290322580645161</c:v>
                </c:pt>
                <c:pt idx="4">
                  <c:v>0.11290322580645161</c:v>
                </c:pt>
                <c:pt idx="5">
                  <c:v>0.12903225806451613</c:v>
                </c:pt>
                <c:pt idx="6">
                  <c:v>0.24193548387096775</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0</c:v>
                </c:pt>
                <c:pt idx="1">
                  <c:v>1.6129032258064516E-2</c:v>
                </c:pt>
                <c:pt idx="2">
                  <c:v>0</c:v>
                </c:pt>
                <c:pt idx="3">
                  <c:v>3.2258064516129031E-2</c:v>
                </c:pt>
                <c:pt idx="4">
                  <c:v>3.2258064516129031E-2</c:v>
                </c:pt>
                <c:pt idx="5">
                  <c:v>0</c:v>
                </c:pt>
                <c:pt idx="6">
                  <c:v>4.8387096774193547E-2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c:v>
                </c:pt>
                <c:pt idx="4">
                  <c:v>1.6129032258064516E-2</c:v>
                </c:pt>
                <c:pt idx="5">
                  <c:v>0</c:v>
                </c:pt>
                <c:pt idx="6">
                  <c:v>3.2258064516129031E-2</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1.6129032258064516E-2</c:v>
                </c:pt>
                <c:pt idx="1">
                  <c:v>1.6129032258064516E-2</c:v>
                </c:pt>
                <c:pt idx="2">
                  <c:v>0</c:v>
                </c:pt>
                <c:pt idx="3">
                  <c:v>0</c:v>
                </c:pt>
                <c:pt idx="4">
                  <c:v>1.6129032258064516E-2</c:v>
                </c:pt>
                <c:pt idx="5">
                  <c:v>3.2258064516129031E-2</c:v>
                </c:pt>
                <c:pt idx="6">
                  <c:v>0.12903225806451613</c:v>
                </c:pt>
              </c:numCache>
            </c:numRef>
          </c:val>
          <c:extLst>
            <c:ext xmlns:c16="http://schemas.microsoft.com/office/drawing/2014/chart" uri="{C3380CC4-5D6E-409C-BE32-E72D297353CC}">
              <c16:uniqueId val="{00000000-2D00-436C-A73B-5E54ABE8B44B}"/>
            </c:ext>
          </c:extLst>
        </c:ser>
        <c:dLbls>
          <c:showLegendKey val="0"/>
          <c:showVal val="0"/>
          <c:showCatName val="0"/>
          <c:showSerName val="0"/>
          <c:showPercent val="0"/>
          <c:showBubbleSize val="0"/>
        </c:dLbls>
        <c:gapWidth val="150"/>
        <c:overlap val="100"/>
        <c:axId val="98819072"/>
        <c:axId val="96935936"/>
      </c:barChart>
      <c:catAx>
        <c:axId val="98819072"/>
        <c:scaling>
          <c:orientation val="maxMin"/>
        </c:scaling>
        <c:delete val="1"/>
        <c:axPos val="l"/>
        <c:numFmt formatCode="General" sourceLinked="0"/>
        <c:majorTickMark val="out"/>
        <c:minorTickMark val="none"/>
        <c:tickLblPos val="nextTo"/>
        <c:crossAx val="96935936"/>
        <c:crosses val="autoZero"/>
        <c:auto val="1"/>
        <c:lblAlgn val="ctr"/>
        <c:lblOffset val="100"/>
        <c:noMultiLvlLbl val="0"/>
      </c:catAx>
      <c:valAx>
        <c:axId val="9693593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8819072"/>
        <c:crosses val="autoZero"/>
        <c:crossBetween val="between"/>
        <c:majorUnit val="0.25"/>
      </c:valAx>
    </c:plotArea>
    <c:legend>
      <c:legendPos val="b"/>
      <c:layout>
        <c:manualLayout>
          <c:xMode val="edge"/>
          <c:yMode val="edge"/>
          <c:x val="4.2105074127167054E-2"/>
          <c:y val="0.89743539619933099"/>
          <c:w val="0.94225229715300229"/>
          <c:h val="0.10256460380066901"/>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7.2786050435516433E-2"/>
          <c:w val="0.93658190387116835"/>
          <c:h val="0.80667437434208178"/>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'Ark1'!$B$2:$B$8</c:f>
              <c:numCache>
                <c:formatCode>0%</c:formatCode>
                <c:ptCount val="7"/>
                <c:pt idx="0">
                  <c:v>8.0645161290322578E-2</c:v>
                </c:pt>
                <c:pt idx="1">
                  <c:v>0.11290322580645161</c:v>
                </c:pt>
                <c:pt idx="2">
                  <c:v>0.20967741935483872</c:v>
                </c:pt>
                <c:pt idx="3">
                  <c:v>0.27419354838709675</c:v>
                </c:pt>
                <c:pt idx="4">
                  <c:v>0.11290322580645161</c:v>
                </c:pt>
                <c:pt idx="5">
                  <c:v>0.11290322580645161</c:v>
                </c:pt>
                <c:pt idx="6">
                  <c:v>4.8387096774193547E-2</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'Ark1'!$C$2:$C$8</c:f>
              <c:numCache>
                <c:formatCode>0%</c:formatCode>
                <c:ptCount val="7"/>
                <c:pt idx="0">
                  <c:v>0.61290322580645162</c:v>
                </c:pt>
                <c:pt idx="1">
                  <c:v>0.532258064516129</c:v>
                </c:pt>
                <c:pt idx="2">
                  <c:v>0.532258064516129</c:v>
                </c:pt>
                <c:pt idx="3">
                  <c:v>0.43548387096774194</c:v>
                </c:pt>
                <c:pt idx="4">
                  <c:v>0.5</c:v>
                </c:pt>
                <c:pt idx="5">
                  <c:v>0.5161290322580645</c:v>
                </c:pt>
                <c:pt idx="6">
                  <c:v>0.22580645161290322</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'Ark1'!$D$2:$D$8</c:f>
              <c:numCache>
                <c:formatCode>0%</c:formatCode>
                <c:ptCount val="7"/>
                <c:pt idx="0">
                  <c:v>0.20967741935483872</c:v>
                </c:pt>
                <c:pt idx="1">
                  <c:v>0.24193548387096775</c:v>
                </c:pt>
                <c:pt idx="2">
                  <c:v>0.19354838709677419</c:v>
                </c:pt>
                <c:pt idx="3">
                  <c:v>0.20967741935483872</c:v>
                </c:pt>
                <c:pt idx="4">
                  <c:v>0.29032258064516131</c:v>
                </c:pt>
                <c:pt idx="5">
                  <c:v>0.27419354838709675</c:v>
                </c:pt>
                <c:pt idx="6">
                  <c:v>0.33870967741935482</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'Ark1'!$E$2:$E$8</c:f>
              <c:numCache>
                <c:formatCode>0%</c:formatCode>
                <c:ptCount val="7"/>
                <c:pt idx="0">
                  <c:v>6.4516129032258063E-2</c:v>
                </c:pt>
                <c:pt idx="1">
                  <c:v>6.4516129032258063E-2</c:v>
                </c:pt>
                <c:pt idx="2">
                  <c:v>1.6129032258064516E-2</c:v>
                </c:pt>
                <c:pt idx="3">
                  <c:v>8.0645161290322578E-2</c:v>
                </c:pt>
                <c:pt idx="4">
                  <c:v>9.6774193548387094E-2</c:v>
                </c:pt>
                <c:pt idx="5">
                  <c:v>6.4516129032258063E-2</c:v>
                </c:pt>
                <c:pt idx="6">
                  <c:v>3.2258064516129031E-2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'Ark1'!$F$2:$F$8</c:f>
              <c:numCache>
                <c:formatCode>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3%</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layout/>
              <c:tx>
                <c:rich>
                  <a:bodyPr/>
                  <a:lstStyle/>
                  <a:p>
                    <a:r>
                      <a:rPr lang="en-US" sz="1200" dirty="0">
                        <a:solidFill>
                          <a:schemeClr val="bg1"/>
                        </a:solidFill>
                      </a:rPr>
                      <a:t>5%</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2C1-49BE-9F36-8563DEDE43E7}"/>
                </c:ext>
              </c:extLst>
            </c:dLbl>
            <c:dLbl>
              <c:idx val="6"/>
              <c:layout/>
              <c:tx>
                <c:rich>
                  <a:bodyPr/>
                  <a:lstStyle/>
                  <a:p>
                    <a:r>
                      <a:rPr lang="en-US" sz="1200" dirty="0">
                        <a:solidFill>
                          <a:schemeClr val="bg1"/>
                        </a:solidFill>
                      </a:rPr>
                      <a:t>35%</a:t>
                    </a:r>
                    <a:endParaRPr lang="en-US" sz="900"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'Ark1'!$A$2:$A$8</c:f>
              <c:numCache>
                <c:formatCode>General</c:formatCode>
                <c:ptCount val="7"/>
                <c:pt idx="0">
                  <c:v>1</c:v>
                </c:pt>
                <c:pt idx="1">
                  <c:v>2</c:v>
                </c:pt>
                <c:pt idx="2">
                  <c:v>3</c:v>
                </c:pt>
                <c:pt idx="3">
                  <c:v>4</c:v>
                </c:pt>
                <c:pt idx="4">
                  <c:v>5</c:v>
                </c:pt>
                <c:pt idx="5">
                  <c:v>6</c:v>
                </c:pt>
                <c:pt idx="6">
                  <c:v>7</c:v>
                </c:pt>
              </c:numCache>
            </c:numRef>
          </c:cat>
          <c:val>
            <c:numRef>
              <c:f>'Ark1'!$G$2:$G$8</c:f>
              <c:numCache>
                <c:formatCode>0%</c:formatCode>
                <c:ptCount val="7"/>
                <c:pt idx="0">
                  <c:v>3.2258064516129031E-2</c:v>
                </c:pt>
                <c:pt idx="1">
                  <c:v>4.8387096774193547E-2</c:v>
                </c:pt>
                <c:pt idx="2">
                  <c:v>4.8387096774193547E-2</c:v>
                </c:pt>
                <c:pt idx="3">
                  <c:v>0</c:v>
                </c:pt>
                <c:pt idx="4">
                  <c:v>0</c:v>
                </c:pt>
                <c:pt idx="5">
                  <c:v>3.2258064516129031E-2</c:v>
                </c:pt>
                <c:pt idx="6">
                  <c:v>0.35483870967741937</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99182592"/>
        <c:axId val="96937664"/>
      </c:barChart>
      <c:catAx>
        <c:axId val="99182592"/>
        <c:scaling>
          <c:orientation val="maxMin"/>
        </c:scaling>
        <c:delete val="1"/>
        <c:axPos val="l"/>
        <c:numFmt formatCode="General" sourceLinked="0"/>
        <c:majorTickMark val="out"/>
        <c:minorTickMark val="none"/>
        <c:tickLblPos val="nextTo"/>
        <c:crossAx val="96937664"/>
        <c:crosses val="autoZero"/>
        <c:auto val="1"/>
        <c:lblAlgn val="ctr"/>
        <c:lblOffset val="100"/>
        <c:noMultiLvlLbl val="0"/>
      </c:catAx>
      <c:valAx>
        <c:axId val="9693766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9182592"/>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066992204344789E-2"/>
          <c:y val="0.16500443521242047"/>
          <c:w val="0.93658190387116835"/>
          <c:h val="0.5960982587703794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0.16129032258064516</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0.70967741935483875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9.6774193548387094E-2</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tx>
                <c:rich>
                  <a:bodyPr/>
                  <a:lstStyle/>
                  <a:p>
                    <a:r>
                      <a:rPr lang="en-US" sz="1200" dirty="0">
                        <a:solidFill>
                          <a:schemeClr val="bg1"/>
                        </a:solidFill>
                      </a:rPr>
                      <a:t>3%</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solidFill>
                          <a:schemeClr val="bg1"/>
                        </a:solidFill>
                      </a:rPr>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3.2258064516129031E-2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99847680"/>
        <c:axId val="96941696"/>
      </c:barChart>
      <c:catAx>
        <c:axId val="99847680"/>
        <c:scaling>
          <c:orientation val="maxMin"/>
        </c:scaling>
        <c:delete val="1"/>
        <c:axPos val="l"/>
        <c:numFmt formatCode="General" sourceLinked="0"/>
        <c:majorTickMark val="out"/>
        <c:minorTickMark val="none"/>
        <c:tickLblPos val="nextTo"/>
        <c:crossAx val="96941696"/>
        <c:crosses val="autoZero"/>
        <c:auto val="1"/>
        <c:lblAlgn val="ctr"/>
        <c:lblOffset val="100"/>
        <c:noMultiLvlLbl val="0"/>
      </c:catAx>
      <c:valAx>
        <c:axId val="9694169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9847680"/>
        <c:crosses val="autoZero"/>
        <c:crossBetween val="between"/>
        <c:majorUnit val="0.25"/>
      </c:valAx>
    </c:plotArea>
    <c:legend>
      <c:legendPos val="b"/>
      <c:layout>
        <c:manualLayout>
          <c:xMode val="edge"/>
          <c:yMode val="edge"/>
          <c:x val="5.3591395922790275E-2"/>
          <c:y val="0.74532588245953446"/>
          <c:w val="0.8999999347474219"/>
          <c:h val="0.1270635156675371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219625337420419E-2"/>
          <c:y val="0.15483028806838006"/>
          <c:w val="0.92809511881802986"/>
          <c:h val="0.63181332402932511"/>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'Ark1'!$B$2</c:f>
              <c:numCache>
                <c:formatCode>0%</c:formatCode>
                <c:ptCount val="1"/>
                <c:pt idx="0">
                  <c:v>9.6774193548387094E-2</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'Ark1'!$C$2</c:f>
              <c:numCache>
                <c:formatCode>0%</c:formatCode>
                <c:ptCount val="1"/>
                <c:pt idx="0">
                  <c:v>0.5</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'Ark1'!$D$2</c:f>
              <c:numCache>
                <c:formatCode>0%</c:formatCode>
                <c:ptCount val="1"/>
                <c:pt idx="0">
                  <c:v>0.27419354838709675</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'Ark1'!$E$2</c:f>
              <c:numCache>
                <c:formatCode>0%</c:formatCode>
                <c:ptCount val="1"/>
                <c:pt idx="0">
                  <c:v>4.8387096774193547E-2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'Ark1'!$A$2</c:f>
              <c:numCache>
                <c:formatCode>General</c:formatCode>
                <c:ptCount val="1"/>
                <c:pt idx="0">
                  <c:v>1</c:v>
                </c:pt>
              </c:numCache>
            </c:numRef>
          </c:cat>
          <c:val>
            <c:numRef>
              <c:f>'Ark1'!$F$2</c:f>
              <c:numCache>
                <c:formatCode>0%</c:formatCode>
                <c:ptCount val="1"/>
                <c:pt idx="0">
                  <c:v>8.0645161290322578E-2</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dLbls>
            <c:spPr>
              <a:noFill/>
              <a:ln>
                <a:noFill/>
              </a:ln>
              <a:effectLst/>
            </c:spPr>
            <c:txPr>
              <a:bodyPr/>
              <a:lstStyle/>
              <a:p>
                <a:pPr>
                  <a:defRPr sz="1200">
                    <a:solidFill>
                      <a:schemeClr val="bg1">
                        <a:lumMod val="95000"/>
                      </a:schemeClr>
                    </a:solidFill>
                    <a:latin typeface="Helvetica"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100153856"/>
        <c:axId val="96943424"/>
      </c:barChart>
      <c:catAx>
        <c:axId val="100153856"/>
        <c:scaling>
          <c:orientation val="maxMin"/>
        </c:scaling>
        <c:delete val="1"/>
        <c:axPos val="l"/>
        <c:numFmt formatCode="General" sourceLinked="0"/>
        <c:majorTickMark val="out"/>
        <c:minorTickMark val="none"/>
        <c:tickLblPos val="nextTo"/>
        <c:crossAx val="96943424"/>
        <c:crosses val="autoZero"/>
        <c:auto val="1"/>
        <c:lblAlgn val="ctr"/>
        <c:lblOffset val="100"/>
        <c:noMultiLvlLbl val="0"/>
      </c:catAx>
      <c:valAx>
        <c:axId val="9694342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0153856"/>
        <c:crosses val="autoZero"/>
        <c:crossBetween val="between"/>
        <c:majorUnit val="0.25"/>
      </c:valAx>
    </c:plotArea>
    <c:legend>
      <c:legendPos val="b"/>
      <c:layout>
        <c:manualLayout>
          <c:xMode val="edge"/>
          <c:yMode val="edge"/>
          <c:x val="4.2105074127167054E-2"/>
          <c:y val="0.78397017727877572"/>
          <c:w val="0.94002849166096414"/>
          <c:h val="0.17899741241446715"/>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3925771157691353"/>
          <c:y val="0.14226002099917956"/>
          <c:w val="0.34145739255464935"/>
          <c:h val="0.85773997900082044"/>
        </c:manualLayout>
      </c:layout>
      <c:pieChart>
        <c:varyColors val="1"/>
        <c:ser>
          <c:idx val="0"/>
          <c:order val="0"/>
          <c:tx>
            <c:strRef>
              <c:f>'Ark1'!$B$1</c:f>
              <c:strCache>
                <c:ptCount val="1"/>
                <c:pt idx="0">
                  <c:v>Salg</c:v>
                </c:pt>
              </c:strCache>
            </c:strRef>
          </c:tx>
          <c:dPt>
            <c:idx val="0"/>
            <c:bubble3D val="0"/>
            <c:spPr>
              <a:solidFill>
                <a:schemeClr val="bg1">
                  <a:lumMod val="65000"/>
                </a:schemeClr>
              </a:solidFill>
            </c:spPr>
            <c:extLst>
              <c:ext xmlns:c16="http://schemas.microsoft.com/office/drawing/2014/chart" uri="{C3380CC4-5D6E-409C-BE32-E72D297353CC}">
                <c16:uniqueId val="{00000001-C7F6-4077-8BC2-4C8251153CF5}"/>
              </c:ext>
            </c:extLst>
          </c:dPt>
          <c:dPt>
            <c:idx val="1"/>
            <c:bubble3D val="0"/>
            <c:spPr>
              <a:solidFill>
                <a:srgbClr val="006186"/>
              </a:solidFill>
            </c:spPr>
            <c:extLst>
              <c:ext xmlns:c16="http://schemas.microsoft.com/office/drawing/2014/chart" uri="{C3380CC4-5D6E-409C-BE32-E72D297353CC}">
                <c16:uniqueId val="{00000003-A8D3-4C33-80DE-793AE32492B3}"/>
              </c:ext>
            </c:extLst>
          </c:dPt>
          <c:dLbls>
            <c:dLbl>
              <c:idx val="0"/>
              <c:layout>
                <c:manualLayout>
                  <c:x val="-6.0362606996023456E-3"/>
                  <c:y val="1.45018803914594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7F6-4077-8BC2-4C8251153CF5}"/>
                </c:ext>
              </c:extLst>
            </c:dLbl>
            <c:dLbl>
              <c:idx val="1"/>
              <c:layout>
                <c:manualLayout>
                  <c:x val="5.1446608703466561E-2"/>
                  <c:y val="-0.27767047274417256"/>
                </c:manualLayout>
              </c:layout>
              <c:spPr/>
              <c:txPr>
                <a:bodyPr/>
                <a:lstStyle/>
                <a:p>
                  <a:pPr>
                    <a:defRPr sz="1200">
                      <a:solidFill>
                        <a:schemeClr val="bg1">
                          <a:lumMod val="95000"/>
                        </a:schemeClr>
                      </a:solidFill>
                    </a:defRPr>
                  </a:pPr>
                  <a:endParaRPr lang="da-DK"/>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8D3-4C33-80DE-793AE32492B3}"/>
                </c:ext>
              </c:extLst>
            </c:dLbl>
            <c:dLbl>
              <c:idx val="2"/>
              <c:delete val="1"/>
              <c:extLst>
                <c:ext xmlns:c15="http://schemas.microsoft.com/office/drawing/2012/chart" uri="{CE6537A1-D6FC-4f65-9D91-7224C49458BB}"/>
                <c:ext xmlns:c16="http://schemas.microsoft.com/office/drawing/2014/chart" uri="{C3380CC4-5D6E-409C-BE32-E72D297353CC}">
                  <c16:uniqueId val="{00000003-C7F6-4077-8BC2-4C8251153CF5}"/>
                </c:ext>
              </c:extLst>
            </c:dLbl>
            <c:spPr>
              <a:noFill/>
              <a:ln>
                <a:noFill/>
              </a:ln>
              <a:effectLst/>
            </c:spPr>
            <c:txPr>
              <a:bodyPr/>
              <a:lstStyle/>
              <a:p>
                <a:pPr>
                  <a:defRPr sz="1200"/>
                </a:pPr>
                <a:endParaRPr lang="da-DK"/>
              </a:p>
            </c:txPr>
            <c:showLegendKey val="0"/>
            <c:showVal val="1"/>
            <c:showCatName val="1"/>
            <c:showSerName val="0"/>
            <c:showPercent val="0"/>
            <c:showBubbleSize val="0"/>
            <c:showLeaderLines val="1"/>
            <c:extLst>
              <c:ext xmlns:c15="http://schemas.microsoft.com/office/drawing/2012/chart" uri="{CE6537A1-D6FC-4f65-9D91-7224C49458BB}"/>
            </c:extLst>
          </c:dLbls>
          <c:cat>
            <c:strRef>
              <c:f>'Ark1'!$A$2:$A$3</c:f>
              <c:strCache>
                <c:ptCount val="2"/>
                <c:pt idx="0">
                  <c:v>Nej</c:v>
                </c:pt>
                <c:pt idx="1">
                  <c:v>Ja</c:v>
                </c:pt>
              </c:strCache>
            </c:strRef>
          </c:cat>
          <c:val>
            <c:numRef>
              <c:f>'Ark1'!$B$2:$B$3</c:f>
              <c:numCache>
                <c:formatCode>0%</c:formatCode>
                <c:ptCount val="2"/>
                <c:pt idx="0">
                  <c:v>4.8387096774193547E-2</c:v>
                </c:pt>
                <c:pt idx="1">
                  <c:v>0.95161290322580649</c:v>
                </c:pt>
              </c:numCache>
            </c:numRef>
          </c:val>
          <c:extLst>
            <c:ext xmlns:c16="http://schemas.microsoft.com/office/drawing/2014/chart" uri="{C3380CC4-5D6E-409C-BE32-E72D297353CC}">
              <c16:uniqueId val="{00000004-C7F6-4077-8BC2-4C8251153CF5}"/>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da-DK"/>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477114171517363"/>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'Ark1'!$B$2:$B$7</c:f>
              <c:numCache>
                <c:formatCode>0%</c:formatCode>
                <c:ptCount val="6"/>
                <c:pt idx="0">
                  <c:v>0.36065573770491804</c:v>
                </c:pt>
                <c:pt idx="1">
                  <c:v>6.5573770491803282E-2</c:v>
                </c:pt>
                <c:pt idx="2">
                  <c:v>0.26229508196721313</c:v>
                </c:pt>
                <c:pt idx="3">
                  <c:v>0.16393442622950818</c:v>
                </c:pt>
                <c:pt idx="4">
                  <c:v>0.14754098360655737</c:v>
                </c:pt>
                <c:pt idx="5">
                  <c:v>0.13114754098360656</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'Ark1'!$C$2:$C$7</c:f>
              <c:numCache>
                <c:formatCode>0%</c:formatCode>
                <c:ptCount val="6"/>
                <c:pt idx="0">
                  <c:v>0.49180327868852458</c:v>
                </c:pt>
                <c:pt idx="1">
                  <c:v>0.39344262295081966</c:v>
                </c:pt>
                <c:pt idx="2">
                  <c:v>0.57377049180327866</c:v>
                </c:pt>
                <c:pt idx="3">
                  <c:v>0.54098360655737709</c:v>
                </c:pt>
                <c:pt idx="4">
                  <c:v>0.54098360655737709</c:v>
                </c:pt>
                <c:pt idx="5">
                  <c:v>0.50819672131147542</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'Ark1'!$D$2:$D$7</c:f>
              <c:numCache>
                <c:formatCode>0%</c:formatCode>
                <c:ptCount val="6"/>
                <c:pt idx="0">
                  <c:v>9.8360655737704916E-2</c:v>
                </c:pt>
                <c:pt idx="1">
                  <c:v>0.39344262295081966</c:v>
                </c:pt>
                <c:pt idx="2">
                  <c:v>8.1967213114754092E-2</c:v>
                </c:pt>
                <c:pt idx="3">
                  <c:v>0.24590163934426229</c:v>
                </c:pt>
                <c:pt idx="4">
                  <c:v>0.24590163934426229</c:v>
                </c:pt>
                <c:pt idx="5">
                  <c:v>0.27868852459016391</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'Ark1'!$E$2:$E$7</c:f>
              <c:numCache>
                <c:formatCode>0%</c:formatCode>
                <c:ptCount val="6"/>
                <c:pt idx="0">
                  <c:v>0</c:v>
                </c:pt>
                <c:pt idx="1">
                  <c:v>8.1967213114754092E-2</c:v>
                </c:pt>
                <c:pt idx="2">
                  <c:v>0</c:v>
                </c:pt>
                <c:pt idx="3">
                  <c:v>0</c:v>
                </c:pt>
                <c:pt idx="4">
                  <c:v>1.6393442622950821E-2</c:v>
                </c:pt>
                <c:pt idx="5">
                  <c:v>3.2786885245901641E-2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'Ark1'!$A$2:$A$7</c:f>
              <c:numCache>
                <c:formatCode>General</c:formatCode>
                <c:ptCount val="6"/>
                <c:pt idx="0">
                  <c:v>1</c:v>
                </c:pt>
                <c:pt idx="1">
                  <c:v>2</c:v>
                </c:pt>
                <c:pt idx="2">
                  <c:v>3</c:v>
                </c:pt>
                <c:pt idx="3">
                  <c:v>4</c:v>
                </c:pt>
                <c:pt idx="4">
                  <c:v>5</c:v>
                </c:pt>
                <c:pt idx="5">
                  <c:v>6</c:v>
                </c:pt>
              </c:numCache>
            </c:numRef>
          </c:cat>
          <c:val>
            <c:numRef>
              <c:f>'Ark1'!$F$2:$F$7</c:f>
              <c:numCache>
                <c:formatCode>0%</c:formatCode>
                <c:ptCount val="6"/>
                <c:pt idx="0">
                  <c:v>1.6393442622950821E-2</c:v>
                </c:pt>
                <c:pt idx="1">
                  <c:v>1.6393442622950821E-2</c:v>
                </c:pt>
                <c:pt idx="2">
                  <c:v>0</c:v>
                </c:pt>
                <c:pt idx="3">
                  <c:v>1.6393442622950821E-2</c:v>
                </c:pt>
                <c:pt idx="4">
                  <c:v>1.6393442622950821E-2</c:v>
                </c:pt>
                <c:pt idx="5">
                  <c:v>1.6393442622950821E-2</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'Ark1'!$G$2:$G$7</c:f>
              <c:numCache>
                <c:formatCode>0%</c:formatCode>
                <c:ptCount val="6"/>
                <c:pt idx="0">
                  <c:v>3.2786885245901641E-2</c:v>
                </c:pt>
                <c:pt idx="1">
                  <c:v>4.9180327868852458E-2</c:v>
                </c:pt>
                <c:pt idx="2">
                  <c:v>8.1967213114754092E-2</c:v>
                </c:pt>
                <c:pt idx="3">
                  <c:v>3.2786885245901641E-2</c:v>
                </c:pt>
                <c:pt idx="4">
                  <c:v>3.2786885245901641E-2</c:v>
                </c:pt>
                <c:pt idx="5">
                  <c:v>3.2786885245901641E-2</c:v>
                </c:pt>
              </c:numCache>
            </c:numRef>
          </c:val>
          <c:extLst>
            <c:ext xmlns:c16="http://schemas.microsoft.com/office/drawing/2014/chart" uri="{C3380CC4-5D6E-409C-BE32-E72D297353CC}">
              <c16:uniqueId val="{00000000-7930-43BB-BE72-DA6BF048DB6F}"/>
            </c:ext>
          </c:extLst>
        </c:ser>
        <c:dLbls>
          <c:showLegendKey val="0"/>
          <c:showVal val="0"/>
          <c:showCatName val="0"/>
          <c:showSerName val="0"/>
          <c:showPercent val="0"/>
          <c:showBubbleSize val="0"/>
        </c:dLbls>
        <c:gapWidth val="150"/>
        <c:overlap val="100"/>
        <c:axId val="105249280"/>
        <c:axId val="100002048"/>
      </c:barChart>
      <c:catAx>
        <c:axId val="105249280"/>
        <c:scaling>
          <c:orientation val="maxMin"/>
        </c:scaling>
        <c:delete val="1"/>
        <c:axPos val="l"/>
        <c:numFmt formatCode="General" sourceLinked="0"/>
        <c:majorTickMark val="out"/>
        <c:minorTickMark val="none"/>
        <c:tickLblPos val="nextTo"/>
        <c:crossAx val="100002048"/>
        <c:crosses val="autoZero"/>
        <c:auto val="1"/>
        <c:lblAlgn val="ctr"/>
        <c:lblOffset val="100"/>
        <c:noMultiLvlLbl val="0"/>
      </c:catAx>
      <c:valAx>
        <c:axId val="10000204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5249280"/>
        <c:crosses val="autoZero"/>
        <c:crossBetween val="between"/>
        <c:majorUnit val="0.25"/>
      </c:valAx>
    </c:plotArea>
    <c:legend>
      <c:legendPos val="b"/>
      <c:layout>
        <c:manualLayout>
          <c:xMode val="edge"/>
          <c:yMode val="edge"/>
          <c:x val="4.2105074127167054E-2"/>
          <c:y val="0.89743539619933099"/>
          <c:w val="0.94225229715300229"/>
          <c:h val="0.10256460380066901"/>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'Ark1'!$B$2:$B$7</c:f>
              <c:numCache>
                <c:formatCode>0%</c:formatCode>
                <c:ptCount val="6"/>
                <c:pt idx="0">
                  <c:v>0.19672131147540983</c:v>
                </c:pt>
                <c:pt idx="1">
                  <c:v>0.29508196721311475</c:v>
                </c:pt>
                <c:pt idx="2">
                  <c:v>0.13114754098360656</c:v>
                </c:pt>
                <c:pt idx="3">
                  <c:v>0.13114754098360656</c:v>
                </c:pt>
                <c:pt idx="4">
                  <c:v>0.21311475409836064</c:v>
                </c:pt>
                <c:pt idx="5">
                  <c:v>8.1967213114754092E-2</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'Ark1'!$C$2:$C$7</c:f>
              <c:numCache>
                <c:formatCode>0%</c:formatCode>
                <c:ptCount val="6"/>
                <c:pt idx="0">
                  <c:v>0.65573770491803274</c:v>
                </c:pt>
                <c:pt idx="1">
                  <c:v>0.47540983606557374</c:v>
                </c:pt>
                <c:pt idx="2">
                  <c:v>0.60655737704918034</c:v>
                </c:pt>
                <c:pt idx="3">
                  <c:v>0.62295081967213117</c:v>
                </c:pt>
                <c:pt idx="4">
                  <c:v>0.62295081967213117</c:v>
                </c:pt>
                <c:pt idx="5">
                  <c:v>0.39344262295081966</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'Ark1'!$D$2:$D$7</c:f>
              <c:numCache>
                <c:formatCode>0%</c:formatCode>
                <c:ptCount val="6"/>
                <c:pt idx="0">
                  <c:v>8.1967213114754092E-2</c:v>
                </c:pt>
                <c:pt idx="1">
                  <c:v>0.13114754098360656</c:v>
                </c:pt>
                <c:pt idx="2">
                  <c:v>9.8360655737704916E-2</c:v>
                </c:pt>
                <c:pt idx="3">
                  <c:v>0.19672131147540983</c:v>
                </c:pt>
                <c:pt idx="4">
                  <c:v>0.11475409836065574</c:v>
                </c:pt>
                <c:pt idx="5">
                  <c:v>0.27868852459016391</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'Ark1'!$E$2:$E$7</c:f>
              <c:numCache>
                <c:formatCode>0%</c:formatCode>
                <c:ptCount val="6"/>
                <c:pt idx="0">
                  <c:v>0</c:v>
                </c:pt>
                <c:pt idx="1">
                  <c:v>0</c:v>
                </c:pt>
                <c:pt idx="2">
                  <c:v>0</c:v>
                </c:pt>
                <c:pt idx="3">
                  <c:v>0</c:v>
                </c:pt>
                <c:pt idx="4">
                  <c:v>0</c:v>
                </c:pt>
                <c:pt idx="5">
                  <c:v>0.14754098360655737</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'Ark1'!$F$2:$F$7</c:f>
              <c:numCache>
                <c:formatCode>0%</c:formatCode>
                <c:ptCount val="6"/>
                <c:pt idx="0">
                  <c:v>0</c:v>
                </c:pt>
                <c:pt idx="1">
                  <c:v>0</c:v>
                </c:pt>
                <c:pt idx="2">
                  <c:v>0</c:v>
                </c:pt>
                <c:pt idx="3">
                  <c:v>0</c:v>
                </c:pt>
                <c:pt idx="4">
                  <c:v>0</c:v>
                </c:pt>
                <c:pt idx="5">
                  <c:v>4.9180327868852458E-2</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7%</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layout/>
              <c:tx>
                <c:rich>
                  <a:bodyPr/>
                  <a:lstStyle/>
                  <a:p>
                    <a:r>
                      <a:rPr lang="en-US" sz="1200" dirty="0">
                        <a:solidFill>
                          <a:schemeClr val="bg1"/>
                        </a:solidFill>
                      </a:rPr>
                      <a:t>10%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2C1-49BE-9F36-8563DEDE43E7}"/>
                </c:ext>
              </c:extLst>
            </c:dLbl>
            <c:dLbl>
              <c:idx val="6"/>
              <c:tx>
                <c:rich>
                  <a:bodyPr/>
                  <a:lstStyle/>
                  <a:p>
                    <a:r>
                      <a:rPr lang="en-US" sz="1200" dirty="0">
                        <a:solidFill>
                          <a:schemeClr val="bg1"/>
                        </a:solidFill>
                      </a:rPr>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'Ark1'!$A$2:$A$7</c:f>
              <c:numCache>
                <c:formatCode>General</c:formatCode>
                <c:ptCount val="6"/>
                <c:pt idx="0">
                  <c:v>1</c:v>
                </c:pt>
                <c:pt idx="1">
                  <c:v>2</c:v>
                </c:pt>
                <c:pt idx="2">
                  <c:v>3</c:v>
                </c:pt>
                <c:pt idx="3">
                  <c:v>4</c:v>
                </c:pt>
                <c:pt idx="4">
                  <c:v>5</c:v>
                </c:pt>
                <c:pt idx="5">
                  <c:v>6</c:v>
                </c:pt>
              </c:numCache>
            </c:numRef>
          </c:cat>
          <c:val>
            <c:numRef>
              <c:f>'Ark1'!$G$2:$G$7</c:f>
              <c:numCache>
                <c:formatCode>0%</c:formatCode>
                <c:ptCount val="6"/>
                <c:pt idx="0">
                  <c:v>6.5573770491803282E-2</c:v>
                </c:pt>
                <c:pt idx="1">
                  <c:v>9.8360655737704916E-2</c:v>
                </c:pt>
                <c:pt idx="2">
                  <c:v>0.16393442622950818</c:v>
                </c:pt>
                <c:pt idx="3">
                  <c:v>4.9180327868852458E-2</c:v>
                </c:pt>
                <c:pt idx="4">
                  <c:v>4.9180327868852458E-2</c:v>
                </c:pt>
                <c:pt idx="5">
                  <c:v>4.9180327868852458E-2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5250304"/>
        <c:axId val="100003776"/>
      </c:barChart>
      <c:catAx>
        <c:axId val="105250304"/>
        <c:scaling>
          <c:orientation val="maxMin"/>
        </c:scaling>
        <c:delete val="1"/>
        <c:axPos val="l"/>
        <c:numFmt formatCode="General" sourceLinked="0"/>
        <c:majorTickMark val="out"/>
        <c:minorTickMark val="none"/>
        <c:tickLblPos val="nextTo"/>
        <c:crossAx val="100003776"/>
        <c:crosses val="autoZero"/>
        <c:auto val="1"/>
        <c:lblAlgn val="ctr"/>
        <c:lblOffset val="100"/>
        <c:noMultiLvlLbl val="0"/>
      </c:catAx>
      <c:valAx>
        <c:axId val="10000377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5250304"/>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0.24590163934426229</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0.5901639344262295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9.8360655737704916E-2</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1.6393442622950821E-2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5%</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tx2">
                        <a:lumMod val="75000"/>
                      </a:schemeClr>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4.9180327868852458E-2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5332224"/>
        <c:axId val="100006080"/>
      </c:barChart>
      <c:catAx>
        <c:axId val="105332224"/>
        <c:scaling>
          <c:orientation val="maxMin"/>
        </c:scaling>
        <c:delete val="1"/>
        <c:axPos val="l"/>
        <c:numFmt formatCode="General" sourceLinked="0"/>
        <c:majorTickMark val="out"/>
        <c:minorTickMark val="none"/>
        <c:tickLblPos val="nextTo"/>
        <c:crossAx val="100006080"/>
        <c:crosses val="autoZero"/>
        <c:auto val="1"/>
        <c:lblAlgn val="ctr"/>
        <c:lblOffset val="100"/>
        <c:noMultiLvlLbl val="0"/>
      </c:catAx>
      <c:valAx>
        <c:axId val="100006080"/>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5332224"/>
        <c:crosses val="autoZero"/>
        <c:crossBetween val="between"/>
        <c:majorUnit val="0.25"/>
      </c:valAx>
    </c:plotArea>
    <c:legend>
      <c:legendPos val="b"/>
      <c:layout>
        <c:manualLayout>
          <c:xMode val="edge"/>
          <c:yMode val="edge"/>
          <c:x val="5.3591395922790275E-2"/>
          <c:y val="0.74532588245953446"/>
          <c:w val="0.76459501698690802"/>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I høj grad</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0.31746031746031744</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I nogen grad</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0.52380952380952384</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0.1111111111111111</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I mindre grad</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3.1746031746031744E-2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I ringe grad</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2%</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tx2">
                        <a:lumMod val="75000"/>
                      </a:schemeClr>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1.5873015873015872E-2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93474816"/>
        <c:axId val="70239936"/>
      </c:barChart>
      <c:catAx>
        <c:axId val="93474816"/>
        <c:scaling>
          <c:orientation val="maxMin"/>
        </c:scaling>
        <c:delete val="1"/>
        <c:axPos val="l"/>
        <c:numFmt formatCode="General" sourceLinked="0"/>
        <c:majorTickMark val="out"/>
        <c:minorTickMark val="none"/>
        <c:tickLblPos val="nextTo"/>
        <c:crossAx val="70239936"/>
        <c:crosses val="autoZero"/>
        <c:auto val="1"/>
        <c:lblAlgn val="ctr"/>
        <c:lblOffset val="100"/>
        <c:noMultiLvlLbl val="0"/>
      </c:catAx>
      <c:valAx>
        <c:axId val="7023993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3474816"/>
        <c:crosses val="autoZero"/>
        <c:crossBetween val="between"/>
        <c:majorUnit val="0.25"/>
      </c:valAx>
    </c:plotArea>
    <c:legend>
      <c:legendPos val="b"/>
      <c:layout>
        <c:manualLayout>
          <c:xMode val="edge"/>
          <c:yMode val="edge"/>
          <c:x val="5.3591395922790275E-2"/>
          <c:y val="0.74532588245953446"/>
          <c:w val="0.8999999347474219"/>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643084764770228E-2"/>
          <c:y val="0.19549222206117961"/>
          <c:w val="0.93658190387116835"/>
          <c:h val="0.59612163275550689"/>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0.2</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0.51666666666666672</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0.11666666666666667</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0.05</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12%</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solidFill>
                          <a:schemeClr val="bg1"/>
                        </a:solidFill>
                      </a:rPr>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0.11666666666666667</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6185728"/>
        <c:axId val="94451328"/>
      </c:barChart>
      <c:catAx>
        <c:axId val="106185728"/>
        <c:scaling>
          <c:orientation val="maxMin"/>
        </c:scaling>
        <c:delete val="1"/>
        <c:axPos val="l"/>
        <c:numFmt formatCode="General" sourceLinked="0"/>
        <c:majorTickMark val="out"/>
        <c:minorTickMark val="none"/>
        <c:tickLblPos val="nextTo"/>
        <c:crossAx val="94451328"/>
        <c:crosses val="autoZero"/>
        <c:auto val="1"/>
        <c:lblAlgn val="ctr"/>
        <c:lblOffset val="100"/>
        <c:noMultiLvlLbl val="0"/>
      </c:catAx>
      <c:valAx>
        <c:axId val="9445132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6185728"/>
        <c:crosses val="autoZero"/>
        <c:crossBetween val="between"/>
        <c:majorUnit val="0.25"/>
      </c:valAx>
    </c:plotArea>
    <c:legend>
      <c:legendPos val="b"/>
      <c:layout>
        <c:manualLayout>
          <c:xMode val="edge"/>
          <c:yMode val="edge"/>
          <c:x val="2.7711918718090055E-2"/>
          <c:y val="0.74532588245953446"/>
          <c:w val="0.92587943495813618"/>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785571723892176"/>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0.25</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0.55000000000000004</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3.3333333333333333E-2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c:f>
              <c:numCache>
                <c:formatCode>General</c:formatCode>
                <c:ptCount val="1"/>
                <c:pt idx="0">
                  <c:v>1</c:v>
                </c:pt>
              </c:numCache>
            </c:numRef>
          </c:cat>
          <c:val>
            <c:numRef>
              <c:f>'Ark1'!$F$2</c:f>
              <c:numCache>
                <c:formatCode>0%</c:formatCode>
                <c:ptCount val="1"/>
                <c:pt idx="0">
                  <c:v>3.3333333333333333E-2</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dLbls>
            <c:spPr>
              <a:noFill/>
              <a:ln>
                <a:noFill/>
              </a:ln>
              <a:effectLst/>
            </c:spPr>
            <c:txPr>
              <a:bodyPr/>
              <a:lstStyle/>
              <a:p>
                <a:pPr>
                  <a:defRPr sz="1200">
                    <a:solidFill>
                      <a:schemeClr val="bg1">
                        <a:lumMod val="95000"/>
                      </a:schemeClr>
                    </a:solidFill>
                    <a:latin typeface="Helvetica"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'Ark1'!$G$2</c:f>
              <c:numCache>
                <c:formatCode>0%</c:formatCode>
                <c:ptCount val="1"/>
                <c:pt idx="0">
                  <c:v>3.3333333333333333E-2</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106186240"/>
        <c:axId val="94453056"/>
      </c:barChart>
      <c:catAx>
        <c:axId val="106186240"/>
        <c:scaling>
          <c:orientation val="maxMin"/>
        </c:scaling>
        <c:delete val="1"/>
        <c:axPos val="l"/>
        <c:numFmt formatCode="General" sourceLinked="0"/>
        <c:majorTickMark val="out"/>
        <c:minorTickMark val="none"/>
        <c:tickLblPos val="nextTo"/>
        <c:crossAx val="94453056"/>
        <c:crosses val="autoZero"/>
        <c:auto val="1"/>
        <c:lblAlgn val="ctr"/>
        <c:lblOffset val="100"/>
        <c:noMultiLvlLbl val="0"/>
      </c:catAx>
      <c:valAx>
        <c:axId val="9445305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6186240"/>
        <c:crosses val="autoZero"/>
        <c:crossBetween val="between"/>
        <c:majorUnit val="0.25"/>
      </c:valAx>
    </c:plotArea>
    <c:legend>
      <c:legendPos val="b"/>
      <c:layout>
        <c:manualLayout>
          <c:xMode val="edge"/>
          <c:yMode val="edge"/>
          <c:x val="2.7180348196272932E-2"/>
          <c:y val="0.80492750128034551"/>
          <c:w val="0.9293680621927034"/>
          <c:h val="0.16496066832682549"/>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'Ark1'!$B$1</c:f>
              <c:strCache>
                <c:ptCount val="1"/>
                <c:pt idx="0">
                  <c:v>Serie 1</c:v>
                </c:pt>
              </c:strCache>
            </c:strRef>
          </c:tx>
          <c:spPr>
            <a:solidFill>
              <a:srgbClr val="006186"/>
            </a:solidFill>
          </c:spPr>
          <c:invertIfNegative val="0"/>
          <c:dLbls>
            <c:spPr>
              <a:noFill/>
              <a:ln>
                <a:noFill/>
              </a:ln>
              <a:effectLst/>
            </c:spPr>
            <c:txPr>
              <a:bodyPr/>
              <a:lstStyle/>
              <a:p>
                <a:pPr>
                  <a:defRPr sz="1200"/>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'Ark1'!$A$2:$A$5</c:f>
              <c:strCache>
                <c:ptCount val="4"/>
                <c:pt idx="0">
                  <c:v>… Anden konsulenttjeneste?</c:v>
                </c:pt>
                <c:pt idx="1">
                  <c:v>… Rådgivning om teknisk/praktisk drift?</c:v>
                </c:pt>
                <c:pt idx="2">
                  <c:v>… Rådgivning om økonomi?</c:v>
                </c:pt>
                <c:pt idx="3">
                  <c:v>… Rådgivning om juridiske spørgsmål?</c:v>
                </c:pt>
              </c:strCache>
            </c:strRef>
          </c:cat>
          <c:val>
            <c:numRef>
              <c:f>'Ark1'!$B$2:$B$5</c:f>
              <c:numCache>
                <c:formatCode>0%</c:formatCode>
                <c:ptCount val="4"/>
                <c:pt idx="0">
                  <c:v>0.3</c:v>
                </c:pt>
                <c:pt idx="1">
                  <c:v>0.15</c:v>
                </c:pt>
                <c:pt idx="2">
                  <c:v>0.43333333333333335</c:v>
                </c:pt>
                <c:pt idx="3">
                  <c:v>0.75</c:v>
                </c:pt>
              </c:numCache>
            </c:numRef>
          </c:val>
          <c:extLst>
            <c:ext xmlns:c16="http://schemas.microsoft.com/office/drawing/2014/chart" uri="{C3380CC4-5D6E-409C-BE32-E72D297353CC}">
              <c16:uniqueId val="{00000000-DDDA-4C9D-99DD-9318619A0B36}"/>
            </c:ext>
          </c:extLst>
        </c:ser>
        <c:dLbls>
          <c:showLegendKey val="0"/>
          <c:showVal val="1"/>
          <c:showCatName val="0"/>
          <c:showSerName val="0"/>
          <c:showPercent val="0"/>
          <c:showBubbleSize val="0"/>
        </c:dLbls>
        <c:gapWidth val="75"/>
        <c:axId val="106363904"/>
        <c:axId val="108373120"/>
      </c:barChart>
      <c:catAx>
        <c:axId val="106363904"/>
        <c:scaling>
          <c:orientation val="minMax"/>
        </c:scaling>
        <c:delete val="0"/>
        <c:axPos val="l"/>
        <c:numFmt formatCode="General" sourceLinked="0"/>
        <c:majorTickMark val="none"/>
        <c:minorTickMark val="none"/>
        <c:tickLblPos val="nextTo"/>
        <c:spPr>
          <a:ln w="3175">
            <a:solidFill>
              <a:sysClr val="windowText" lastClr="000000">
                <a:lumMod val="50000"/>
                <a:lumOff val="50000"/>
              </a:sysClr>
            </a:solidFill>
          </a:ln>
        </c:spPr>
        <c:txPr>
          <a:bodyPr/>
          <a:lstStyle/>
          <a:p>
            <a:pPr>
              <a:defRPr sz="1200">
                <a:solidFill>
                  <a:srgbClr val="080808"/>
                </a:solidFill>
                <a:latin typeface="Helvetica" panose="020B0604020202020204" pitchFamily="34" charset="0"/>
                <a:cs typeface="Helvetica" panose="020B0604020202020204" pitchFamily="34" charset="0"/>
              </a:defRPr>
            </a:pPr>
            <a:endParaRPr lang="da-DK"/>
          </a:p>
        </c:txPr>
        <c:crossAx val="108373120"/>
        <c:crosses val="autoZero"/>
        <c:auto val="1"/>
        <c:lblAlgn val="ctr"/>
        <c:lblOffset val="100"/>
        <c:noMultiLvlLbl val="0"/>
      </c:catAx>
      <c:valAx>
        <c:axId val="108373120"/>
        <c:scaling>
          <c:orientation val="minMax"/>
        </c:scaling>
        <c:delete val="1"/>
        <c:axPos val="b"/>
        <c:numFmt formatCode="0%" sourceLinked="1"/>
        <c:majorTickMark val="none"/>
        <c:minorTickMark val="none"/>
        <c:tickLblPos val="nextTo"/>
        <c:crossAx val="106363904"/>
        <c:crosses val="autoZero"/>
        <c:crossBetween val="between"/>
        <c:majorUnit val="0.25"/>
      </c:valAx>
    </c:plotArea>
    <c:plotVisOnly val="1"/>
    <c:dispBlanksAs val="gap"/>
    <c:showDLblsOverMax val="0"/>
  </c:chart>
  <c:txPr>
    <a:bodyPr/>
    <a:lstStyle/>
    <a:p>
      <a:pPr>
        <a:defRPr sz="1800"/>
      </a:pPr>
      <a:endParaRPr lang="da-DK"/>
    </a:p>
  </c:tx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72231100683170879"/>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'Ark1'!$B$2:$B$5</c:f>
              <c:numCache>
                <c:formatCode>0%</c:formatCode>
                <c:ptCount val="4"/>
                <c:pt idx="0">
                  <c:v>0.31111111111111112</c:v>
                </c:pt>
                <c:pt idx="1">
                  <c:v>0.26923076923076922</c:v>
                </c:pt>
                <c:pt idx="2">
                  <c:v>0.1111111111111111</c:v>
                </c:pt>
                <c:pt idx="3">
                  <c:v>0.27777777777777779</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'Ark1'!$C$2:$C$5</c:f>
              <c:numCache>
                <c:formatCode>0%</c:formatCode>
                <c:ptCount val="4"/>
                <c:pt idx="0">
                  <c:v>0.6</c:v>
                </c:pt>
                <c:pt idx="1">
                  <c:v>0.65384615384615385</c:v>
                </c:pt>
                <c:pt idx="2">
                  <c:v>0.77777777777777779</c:v>
                </c:pt>
                <c:pt idx="3">
                  <c:v>0.66666666666666663</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'Ark1'!$D$2:$D$5</c:f>
              <c:numCache>
                <c:formatCode>0%</c:formatCode>
                <c:ptCount val="4"/>
                <c:pt idx="0">
                  <c:v>4.4444444444444446E-2</c:v>
                </c:pt>
                <c:pt idx="1">
                  <c:v>3.8461538461538464E-2</c:v>
                </c:pt>
                <c:pt idx="2">
                  <c:v>0.1111111111111111</c:v>
                </c:pt>
                <c:pt idx="3">
                  <c:v>0</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'Ark1'!$E$2:$E$5</c:f>
              <c:numCache>
                <c:formatCode>0%</c:formatCode>
                <c:ptCount val="4"/>
                <c:pt idx="0">
                  <c:v>2.2222222222222223E-2</c:v>
                </c:pt>
                <c:pt idx="1">
                  <c:v>0</c:v>
                </c:pt>
                <c:pt idx="2">
                  <c:v>0</c:v>
                </c:pt>
                <c:pt idx="3">
                  <c:v>0</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'Ark1'!$A$2:$A$5</c:f>
              <c:numCache>
                <c:formatCode>General</c:formatCode>
                <c:ptCount val="4"/>
                <c:pt idx="0">
                  <c:v>1</c:v>
                </c:pt>
                <c:pt idx="1">
                  <c:v>2</c:v>
                </c:pt>
                <c:pt idx="2">
                  <c:v>3</c:v>
                </c:pt>
                <c:pt idx="3">
                  <c:v>4</c:v>
                </c:pt>
              </c:numCache>
            </c:numRef>
          </c:cat>
          <c:val>
            <c:numRef>
              <c:f>'Ark1'!$F$2:$F$5</c:f>
              <c:numCache>
                <c:formatCode>0%</c:formatCode>
                <c:ptCount val="4"/>
                <c:pt idx="0">
                  <c:v>0</c:v>
                </c:pt>
                <c:pt idx="1">
                  <c:v>0</c:v>
                </c:pt>
                <c:pt idx="2">
                  <c:v>0</c:v>
                </c:pt>
                <c:pt idx="3">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'Ark1'!$G$2:$G$5</c:f>
              <c:numCache>
                <c:formatCode>0%</c:formatCode>
                <c:ptCount val="4"/>
                <c:pt idx="0">
                  <c:v>2.2222222222222223E-2</c:v>
                </c:pt>
                <c:pt idx="1">
                  <c:v>3.8461538461538464E-2</c:v>
                </c:pt>
                <c:pt idx="2">
                  <c:v>0</c:v>
                </c:pt>
                <c:pt idx="3">
                  <c:v>5.5555555555555552E-2</c:v>
                </c:pt>
              </c:numCache>
            </c:numRef>
          </c:val>
          <c:extLst>
            <c:ext xmlns:c16="http://schemas.microsoft.com/office/drawing/2014/chart" uri="{C3380CC4-5D6E-409C-BE32-E72D297353CC}">
              <c16:uniqueId val="{00000000-AFE8-41F9-A3EF-ED5EED276473}"/>
            </c:ext>
          </c:extLst>
        </c:ser>
        <c:dLbls>
          <c:showLegendKey val="0"/>
          <c:showVal val="0"/>
          <c:showCatName val="0"/>
          <c:showSerName val="0"/>
          <c:showPercent val="0"/>
          <c:showBubbleSize val="0"/>
        </c:dLbls>
        <c:gapWidth val="150"/>
        <c:overlap val="100"/>
        <c:axId val="108250624"/>
        <c:axId val="108376576"/>
      </c:barChart>
      <c:catAx>
        <c:axId val="108250624"/>
        <c:scaling>
          <c:orientation val="maxMin"/>
        </c:scaling>
        <c:delete val="1"/>
        <c:axPos val="l"/>
        <c:numFmt formatCode="General" sourceLinked="0"/>
        <c:majorTickMark val="out"/>
        <c:minorTickMark val="none"/>
        <c:tickLblPos val="nextTo"/>
        <c:crossAx val="108376576"/>
        <c:crosses val="autoZero"/>
        <c:auto val="1"/>
        <c:lblAlgn val="ctr"/>
        <c:lblOffset val="100"/>
        <c:noMultiLvlLbl val="0"/>
      </c:catAx>
      <c:valAx>
        <c:axId val="10837657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8250624"/>
        <c:crosses val="autoZero"/>
        <c:crossBetween val="between"/>
        <c:majorUnit val="0.25"/>
      </c:valAx>
    </c:plotArea>
    <c:legend>
      <c:legendPos val="b"/>
      <c:layout>
        <c:manualLayout>
          <c:xMode val="edge"/>
          <c:yMode val="edge"/>
          <c:x val="5.1797171262049392E-2"/>
          <c:y val="0.82623329613128027"/>
          <c:w val="0.94225229715300229"/>
          <c:h val="9.1102053175449685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'Ark1'!$B$2:$B$5</c:f>
              <c:numCache>
                <c:formatCode>0%</c:formatCode>
                <c:ptCount val="4"/>
                <c:pt idx="0">
                  <c:v>0.28888888888888886</c:v>
                </c:pt>
                <c:pt idx="1">
                  <c:v>0.15384615384615385</c:v>
                </c:pt>
                <c:pt idx="2">
                  <c:v>0.1111111111111111</c:v>
                </c:pt>
                <c:pt idx="3">
                  <c:v>0.22222222222222221</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'Ark1'!$C$2:$C$5</c:f>
              <c:numCache>
                <c:formatCode>0%</c:formatCode>
                <c:ptCount val="4"/>
                <c:pt idx="0">
                  <c:v>0.6</c:v>
                </c:pt>
                <c:pt idx="1">
                  <c:v>0.61538461538461542</c:v>
                </c:pt>
                <c:pt idx="2">
                  <c:v>0.77777777777777779</c:v>
                </c:pt>
                <c:pt idx="3">
                  <c:v>0.5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'Ark1'!$D$2:$D$5</c:f>
              <c:numCache>
                <c:formatCode>0%</c:formatCode>
                <c:ptCount val="4"/>
                <c:pt idx="0">
                  <c:v>6.6666666666666666E-2</c:v>
                </c:pt>
                <c:pt idx="1">
                  <c:v>0.15384615384615385</c:v>
                </c:pt>
                <c:pt idx="2">
                  <c:v>0.1111111111111111</c:v>
                </c:pt>
                <c:pt idx="3">
                  <c:v>0.22222222222222221</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'Ark1'!$E$2:$E$5</c:f>
              <c:numCache>
                <c:formatCode>0%</c:formatCode>
                <c:ptCount val="4"/>
                <c:pt idx="0">
                  <c:v>2.2222222222222223E-2</c:v>
                </c:pt>
                <c:pt idx="1">
                  <c:v>3.8461538461538464E-2</c:v>
                </c:pt>
                <c:pt idx="2">
                  <c:v>0</c:v>
                </c:pt>
                <c:pt idx="3">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'Ark1'!$F$2:$F$5</c:f>
              <c:numCache>
                <c:formatCode>0%</c:formatCode>
                <c:ptCount val="4"/>
                <c:pt idx="0">
                  <c:v>0</c:v>
                </c:pt>
                <c:pt idx="1">
                  <c:v>0</c:v>
                </c:pt>
                <c:pt idx="2">
                  <c:v>0</c:v>
                </c:pt>
                <c:pt idx="3">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2%</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layout/>
              <c:tx>
                <c:rich>
                  <a:bodyPr/>
                  <a:lstStyle/>
                  <a:p>
                    <a:r>
                      <a:rPr lang="en-US" sz="1200" dirty="0">
                        <a:solidFill>
                          <a:schemeClr val="bg1"/>
                        </a:solidFill>
                      </a:rPr>
                      <a:t>4%</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2C1-49BE-9F36-8563DEDE43E7}"/>
                </c:ext>
              </c:extLst>
            </c:dLbl>
            <c:dLbl>
              <c:idx val="2"/>
              <c:layout/>
              <c:tx>
                <c:rich>
                  <a:bodyPr/>
                  <a:lstStyle/>
                  <a:p>
                    <a:r>
                      <a:rPr lang="en-US"/>
                      <a:t>0%</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D0B-4C6A-A432-EE9A41A648F2}"/>
                </c:ext>
              </c:extLst>
            </c:dLbl>
            <c:dLbl>
              <c:idx val="6"/>
              <c:tx>
                <c:rich>
                  <a:bodyPr/>
                  <a:lstStyle/>
                  <a:p>
                    <a:r>
                      <a:rPr lang="en-US" sz="1200" dirty="0">
                        <a:solidFill>
                          <a:schemeClr val="bg1"/>
                        </a:solidFill>
                      </a:rPr>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'Ark1'!$A$2:$A$5</c:f>
              <c:numCache>
                <c:formatCode>General</c:formatCode>
                <c:ptCount val="4"/>
                <c:pt idx="0">
                  <c:v>1</c:v>
                </c:pt>
                <c:pt idx="1">
                  <c:v>2</c:v>
                </c:pt>
                <c:pt idx="2">
                  <c:v>3</c:v>
                </c:pt>
                <c:pt idx="3">
                  <c:v>4</c:v>
                </c:pt>
              </c:numCache>
            </c:numRef>
          </c:cat>
          <c:val>
            <c:numRef>
              <c:f>'Ark1'!$G$2:$G$5</c:f>
              <c:numCache>
                <c:formatCode>0%</c:formatCode>
                <c:ptCount val="4"/>
                <c:pt idx="0">
                  <c:v>2.2222222222222223E-2</c:v>
                </c:pt>
                <c:pt idx="1">
                  <c:v>3.8461538461538464E-2</c:v>
                </c:pt>
                <c:pt idx="2">
                  <c:v>0</c:v>
                </c:pt>
                <c:pt idx="3">
                  <c:v>5.5555555555555552E-2</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8252672"/>
        <c:axId val="108378304"/>
      </c:barChart>
      <c:catAx>
        <c:axId val="108252672"/>
        <c:scaling>
          <c:orientation val="maxMin"/>
        </c:scaling>
        <c:delete val="1"/>
        <c:axPos val="l"/>
        <c:numFmt formatCode="General" sourceLinked="0"/>
        <c:majorTickMark val="out"/>
        <c:minorTickMark val="none"/>
        <c:tickLblPos val="nextTo"/>
        <c:crossAx val="108378304"/>
        <c:crosses val="autoZero"/>
        <c:auto val="1"/>
        <c:lblAlgn val="ctr"/>
        <c:lblOffset val="100"/>
        <c:noMultiLvlLbl val="0"/>
      </c:catAx>
      <c:valAx>
        <c:axId val="10837830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8252672"/>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0.2</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0.56666666666666665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0.13333333333333333</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10%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solidFill>
                          <a:schemeClr val="bg1"/>
                        </a:solidFill>
                      </a:rPr>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0.1</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9137920"/>
        <c:axId val="108374272"/>
      </c:barChart>
      <c:catAx>
        <c:axId val="109137920"/>
        <c:scaling>
          <c:orientation val="maxMin"/>
        </c:scaling>
        <c:delete val="1"/>
        <c:axPos val="l"/>
        <c:numFmt formatCode="General" sourceLinked="0"/>
        <c:majorTickMark val="out"/>
        <c:minorTickMark val="none"/>
        <c:tickLblPos val="nextTo"/>
        <c:crossAx val="108374272"/>
        <c:crosses val="autoZero"/>
        <c:auto val="1"/>
        <c:lblAlgn val="ctr"/>
        <c:lblOffset val="100"/>
        <c:noMultiLvlLbl val="0"/>
      </c:catAx>
      <c:valAx>
        <c:axId val="108374272"/>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9137920"/>
        <c:crosses val="autoZero"/>
        <c:crossBetween val="between"/>
        <c:majorUnit val="0.25"/>
      </c:valAx>
    </c:plotArea>
    <c:legend>
      <c:legendPos val="b"/>
      <c:layout>
        <c:manualLayout>
          <c:xMode val="edge"/>
          <c:yMode val="edge"/>
          <c:x val="5.3591395922790275E-2"/>
          <c:y val="0.74532588245953446"/>
          <c:w val="0.8999999347474219"/>
          <c:h val="0.22594098390607001"/>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092610563888849E-2"/>
          <c:y val="0.1859782274502659"/>
          <c:w val="0.92809511881802986"/>
          <c:h val="0.6006644499356617"/>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0.15</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Stor betydning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0.58333333333333337</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0.16666666666666666</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Lille betydning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0</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lille betydning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dLbls>
            <c:spPr>
              <a:noFill/>
              <a:ln>
                <a:noFill/>
              </a:ln>
              <a:effectLst/>
            </c:spPr>
            <c:txPr>
              <a:bodyPr/>
              <a:lstStyle/>
              <a:p>
                <a:pPr>
                  <a:defRPr sz="1200">
                    <a:solidFill>
                      <a:schemeClr val="bg1">
                        <a:lumMod val="95000"/>
                      </a:schemeClr>
                    </a:solidFill>
                    <a:latin typeface="Helvetica"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'Ark1'!$G$2</c:f>
              <c:numCache>
                <c:formatCode>0%</c:formatCode>
                <c:ptCount val="1"/>
                <c:pt idx="0">
                  <c:v>0.1</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109139456"/>
        <c:axId val="108996288"/>
      </c:barChart>
      <c:catAx>
        <c:axId val="109139456"/>
        <c:scaling>
          <c:orientation val="maxMin"/>
        </c:scaling>
        <c:delete val="1"/>
        <c:axPos val="l"/>
        <c:numFmt formatCode="General" sourceLinked="0"/>
        <c:majorTickMark val="out"/>
        <c:minorTickMark val="none"/>
        <c:tickLblPos val="nextTo"/>
        <c:crossAx val="108996288"/>
        <c:crosses val="autoZero"/>
        <c:auto val="1"/>
        <c:lblAlgn val="ctr"/>
        <c:lblOffset val="100"/>
        <c:noMultiLvlLbl val="0"/>
      </c:catAx>
      <c:valAx>
        <c:axId val="10899628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9139456"/>
        <c:crosses val="autoZero"/>
        <c:crossBetween val="between"/>
        <c:majorUnit val="0.25"/>
      </c:valAx>
    </c:plotArea>
    <c:legend>
      <c:legendPos val="b"/>
      <c:layout>
        <c:manualLayout>
          <c:xMode val="edge"/>
          <c:yMode val="edge"/>
          <c:x val="3.9986010569495301E-2"/>
          <c:y val="0.68099115205484129"/>
          <c:w val="0.94002849166096414"/>
          <c:h val="0.24582142409783983"/>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0444312872112372"/>
          <c:y val="0.14226002099917956"/>
          <c:w val="0.30118991664413231"/>
          <c:h val="0.85773997900082044"/>
        </c:manualLayout>
      </c:layout>
      <c:pieChart>
        <c:varyColors val="1"/>
        <c:ser>
          <c:idx val="0"/>
          <c:order val="0"/>
          <c:tx>
            <c:strRef>
              <c:f>'Ark1'!$B$1</c:f>
              <c:strCache>
                <c:ptCount val="1"/>
                <c:pt idx="0">
                  <c:v>Salg</c:v>
                </c:pt>
              </c:strCache>
            </c:strRef>
          </c:tx>
          <c:dPt>
            <c:idx val="0"/>
            <c:bubble3D val="0"/>
            <c:spPr>
              <a:solidFill>
                <a:schemeClr val="bg1">
                  <a:lumMod val="65000"/>
                </a:schemeClr>
              </a:solidFill>
            </c:spPr>
            <c:extLst>
              <c:ext xmlns:c16="http://schemas.microsoft.com/office/drawing/2014/chart" uri="{C3380CC4-5D6E-409C-BE32-E72D297353CC}">
                <c16:uniqueId val="{00000001-C7F6-4077-8BC2-4C8251153CF5}"/>
              </c:ext>
            </c:extLst>
          </c:dPt>
          <c:dPt>
            <c:idx val="1"/>
            <c:bubble3D val="0"/>
            <c:spPr>
              <a:solidFill>
                <a:srgbClr val="006186"/>
              </a:solidFill>
            </c:spPr>
            <c:extLst>
              <c:ext xmlns:c16="http://schemas.microsoft.com/office/drawing/2014/chart" uri="{C3380CC4-5D6E-409C-BE32-E72D297353CC}">
                <c16:uniqueId val="{00000003-A5E3-4959-8616-4374A20D5D8A}"/>
              </c:ext>
            </c:extLst>
          </c:dPt>
          <c:dLbls>
            <c:dLbl>
              <c:idx val="0"/>
              <c:layout>
                <c:manualLayout>
                  <c:x val="-6.0362606996023456E-3"/>
                  <c:y val="1.450188039145942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7F6-4077-8BC2-4C8251153CF5}"/>
                </c:ext>
              </c:extLst>
            </c:dLbl>
            <c:dLbl>
              <c:idx val="1"/>
              <c:layout>
                <c:manualLayout>
                  <c:x val="0.17626035690155878"/>
                  <c:y val="-0.21241216297314697"/>
                </c:manualLayout>
              </c:layout>
              <c:spPr/>
              <c:txPr>
                <a:bodyPr/>
                <a:lstStyle/>
                <a:p>
                  <a:pPr>
                    <a:defRPr sz="1200">
                      <a:solidFill>
                        <a:schemeClr val="bg1">
                          <a:lumMod val="95000"/>
                        </a:schemeClr>
                      </a:solidFill>
                    </a:defRPr>
                  </a:pPr>
                  <a:endParaRPr lang="da-DK"/>
                </a:p>
              </c:txP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5E3-4959-8616-4374A20D5D8A}"/>
                </c:ext>
              </c:extLst>
            </c:dLbl>
            <c:dLbl>
              <c:idx val="2"/>
              <c:delete val="1"/>
              <c:extLst>
                <c:ext xmlns:c15="http://schemas.microsoft.com/office/drawing/2012/chart" uri="{CE6537A1-D6FC-4f65-9D91-7224C49458BB}"/>
                <c:ext xmlns:c16="http://schemas.microsoft.com/office/drawing/2014/chart" uri="{C3380CC4-5D6E-409C-BE32-E72D297353CC}">
                  <c16:uniqueId val="{00000003-C7F6-4077-8BC2-4C8251153CF5}"/>
                </c:ext>
              </c:extLst>
            </c:dLbl>
            <c:spPr>
              <a:noFill/>
              <a:ln>
                <a:noFill/>
              </a:ln>
              <a:effectLst/>
            </c:spPr>
            <c:txPr>
              <a:bodyPr/>
              <a:lstStyle/>
              <a:p>
                <a:pPr>
                  <a:defRPr sz="1200"/>
                </a:pPr>
                <a:endParaRPr lang="da-DK"/>
              </a:p>
            </c:txPr>
            <c:showLegendKey val="0"/>
            <c:showVal val="1"/>
            <c:showCatName val="1"/>
            <c:showSerName val="0"/>
            <c:showPercent val="0"/>
            <c:showBubbleSize val="0"/>
            <c:showLeaderLines val="1"/>
            <c:extLst>
              <c:ext xmlns:c15="http://schemas.microsoft.com/office/drawing/2012/chart" uri="{CE6537A1-D6FC-4f65-9D91-7224C49458BB}"/>
            </c:extLst>
          </c:dLbls>
          <c:cat>
            <c:strRef>
              <c:f>'Ark1'!$A$2:$A$3</c:f>
              <c:strCache>
                <c:ptCount val="2"/>
                <c:pt idx="0">
                  <c:v>Nej</c:v>
                </c:pt>
                <c:pt idx="1">
                  <c:v>Ja</c:v>
                </c:pt>
              </c:strCache>
            </c:strRef>
          </c:cat>
          <c:val>
            <c:numRef>
              <c:f>'Ark1'!$B$2:$B$3</c:f>
              <c:numCache>
                <c:formatCode>0%</c:formatCode>
                <c:ptCount val="2"/>
                <c:pt idx="0">
                  <c:v>0.21666666666666667</c:v>
                </c:pt>
                <c:pt idx="1">
                  <c:v>0.78333333333333333</c:v>
                </c:pt>
              </c:numCache>
            </c:numRef>
          </c:val>
          <c:extLst>
            <c:ext xmlns:c16="http://schemas.microsoft.com/office/drawing/2014/chart" uri="{C3380CC4-5D6E-409C-BE32-E72D297353CC}">
              <c16:uniqueId val="{00000004-C7F6-4077-8BC2-4C8251153CF5}"/>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da-DK"/>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8.3333333333333329E-2</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0.15</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0.05</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22%</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tx2">
                        <a:lumMod val="75000"/>
                      </a:schemeClr>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0.21666666666666667</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9812224"/>
        <c:axId val="105381888"/>
      </c:barChart>
      <c:catAx>
        <c:axId val="109812224"/>
        <c:scaling>
          <c:orientation val="maxMin"/>
        </c:scaling>
        <c:delete val="1"/>
        <c:axPos val="l"/>
        <c:numFmt formatCode="General" sourceLinked="0"/>
        <c:majorTickMark val="out"/>
        <c:minorTickMark val="none"/>
        <c:tickLblPos val="nextTo"/>
        <c:crossAx val="105381888"/>
        <c:crosses val="autoZero"/>
        <c:auto val="1"/>
        <c:lblAlgn val="ctr"/>
        <c:lblOffset val="100"/>
        <c:noMultiLvlLbl val="0"/>
      </c:catAx>
      <c:valAx>
        <c:axId val="10538188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9812224"/>
        <c:crosses val="autoZero"/>
        <c:crossBetween val="between"/>
        <c:majorUnit val="0.25"/>
      </c:valAx>
    </c:plotArea>
    <c:legend>
      <c:legendPos val="b"/>
      <c:layout>
        <c:manualLayout>
          <c:xMode val="edge"/>
          <c:yMode val="edge"/>
          <c:x val="3.63188708234429E-2"/>
          <c:y val="0.8010144156774015"/>
          <c:w val="0.92760477120446794"/>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8712748411009933E-2"/>
          <c:y val="0.19763148010009471"/>
          <c:w val="0.9334477360658493"/>
          <c:h val="0.65959337851349853"/>
        </c:manualLayout>
      </c:layout>
      <c:barChart>
        <c:barDir val="bar"/>
        <c:grouping val="percentStacked"/>
        <c:varyColors val="0"/>
        <c:ser>
          <c:idx val="0"/>
          <c:order val="0"/>
          <c:tx>
            <c:strRef>
              <c:f>'Ark1'!$B$1</c:f>
              <c:strCache>
                <c:ptCount val="1"/>
                <c:pt idx="0">
                  <c:v>Meget enig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0.18333333333333332</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Enig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0.56666666666666665</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Uenig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0.05</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uenig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dLbls>
            <c:spPr>
              <a:noFill/>
              <a:ln>
                <a:noFill/>
              </a:ln>
              <a:effectLst/>
            </c:spPr>
            <c:txPr>
              <a:bodyPr/>
              <a:lstStyle/>
              <a:p>
                <a:pPr>
                  <a:defRPr sz="1200">
                    <a:solidFill>
                      <a:schemeClr val="bg1">
                        <a:lumMod val="95000"/>
                      </a:schemeClr>
                    </a:solidFill>
                    <a:latin typeface="Helvetica"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'Ark1'!$G$2</c:f>
              <c:numCache>
                <c:formatCode>0%</c:formatCode>
                <c:ptCount val="1"/>
                <c:pt idx="0">
                  <c:v>0.1</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109811712"/>
        <c:axId val="105383616"/>
      </c:barChart>
      <c:catAx>
        <c:axId val="109811712"/>
        <c:scaling>
          <c:orientation val="maxMin"/>
        </c:scaling>
        <c:delete val="1"/>
        <c:axPos val="l"/>
        <c:numFmt formatCode="General" sourceLinked="0"/>
        <c:majorTickMark val="out"/>
        <c:minorTickMark val="none"/>
        <c:tickLblPos val="nextTo"/>
        <c:crossAx val="105383616"/>
        <c:crosses val="autoZero"/>
        <c:auto val="1"/>
        <c:lblAlgn val="ctr"/>
        <c:lblOffset val="100"/>
        <c:noMultiLvlLbl val="0"/>
      </c:catAx>
      <c:valAx>
        <c:axId val="10538361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9811712"/>
        <c:crosses val="autoZero"/>
        <c:crossBetween val="between"/>
        <c:majorUnit val="0.25"/>
      </c:valAx>
    </c:plotArea>
    <c:legend>
      <c:legendPos val="b"/>
      <c:layout>
        <c:manualLayout>
          <c:xMode val="edge"/>
          <c:yMode val="edge"/>
          <c:x val="3.7822949380331178E-2"/>
          <c:y val="0.81045822950889057"/>
          <c:w val="0.93467588800569268"/>
          <c:h val="0.15250950952539666"/>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120103396365385"/>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9-A4BF-4575-9747-FC599A0CDE17}"/>
                </c:ext>
              </c:extLst>
            </c:dLbl>
            <c:dLbl>
              <c:idx val="3"/>
              <c:delete val="1"/>
              <c:extLst>
                <c:ext xmlns:c15="http://schemas.microsoft.com/office/drawing/2012/chart" uri="{CE6537A1-D6FC-4f65-9D91-7224C49458BB}"/>
                <c:ext xmlns:c16="http://schemas.microsoft.com/office/drawing/2014/chart" uri="{C3380CC4-5D6E-409C-BE32-E72D297353CC}">
                  <c16:uniqueId val="{00000018-A4BF-4575-9747-FC599A0CDE17}"/>
                </c:ext>
              </c:extLst>
            </c:dLbl>
            <c:dLbl>
              <c:idx val="6"/>
              <c:delete val="1"/>
              <c:extLst>
                <c:ext xmlns:c15="http://schemas.microsoft.com/office/drawing/2012/chart" uri="{CE6537A1-D6FC-4f65-9D91-7224C49458BB}"/>
                <c:ext xmlns:c16="http://schemas.microsoft.com/office/drawing/2014/chart" uri="{C3380CC4-5D6E-409C-BE32-E72D297353CC}">
                  <c16:uniqueId val="{0000001B-A4BF-4575-9747-FC599A0CDE17}"/>
                </c:ext>
              </c:extLst>
            </c:dLbl>
            <c:dLbl>
              <c:idx val="7"/>
              <c:delete val="1"/>
              <c:extLst>
                <c:ext xmlns:c15="http://schemas.microsoft.com/office/drawing/2012/chart" uri="{CE6537A1-D6FC-4f65-9D91-7224C49458BB}"/>
                <c:ext xmlns:c16="http://schemas.microsoft.com/office/drawing/2014/chart" uri="{C3380CC4-5D6E-409C-BE32-E72D297353CC}">
                  <c16:uniqueId val="{0000001A-A4BF-4575-9747-FC599A0CDE17}"/>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'Ark1'!$B$2:$B$9</c:f>
              <c:numCache>
                <c:formatCode>0%</c:formatCode>
                <c:ptCount val="8"/>
                <c:pt idx="0">
                  <c:v>0</c:v>
                </c:pt>
                <c:pt idx="1">
                  <c:v>0.3968253968253968</c:v>
                </c:pt>
                <c:pt idx="2">
                  <c:v>9.6774193548387094E-2</c:v>
                </c:pt>
                <c:pt idx="3">
                  <c:v>0</c:v>
                </c:pt>
                <c:pt idx="4">
                  <c:v>0.25</c:v>
                </c:pt>
                <c:pt idx="5">
                  <c:v>0.15</c:v>
                </c:pt>
                <c:pt idx="6">
                  <c:v>0</c:v>
                </c:pt>
                <c:pt idx="7">
                  <c:v>0</c:v>
                </c:pt>
              </c:numCache>
            </c:numRef>
          </c:val>
          <c:extLst>
            <c:ext xmlns:c16="http://schemas.microsoft.com/office/drawing/2014/chart" uri="{C3380CC4-5D6E-409C-BE32-E72D297353CC}">
              <c16:uniqueId val="{00000000-A4BF-4575-9747-FC599A0CDE17}"/>
            </c:ext>
          </c:extLst>
        </c:ser>
        <c:ser>
          <c:idx val="1"/>
          <c:order val="1"/>
          <c:tx>
            <c:strRef>
              <c:f>'Ark1'!$C$1</c:f>
              <c:strCache>
                <c:ptCount val="1"/>
                <c:pt idx="0">
                  <c:v>Stor betydning</c:v>
                </c:pt>
              </c:strCache>
            </c:strRef>
          </c:tx>
          <c:spPr>
            <a:solidFill>
              <a:srgbClr val="006FBB"/>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7-A4BF-4575-9747-FC599A0CDE17}"/>
                </c:ext>
              </c:extLst>
            </c:dLbl>
            <c:dLbl>
              <c:idx val="3"/>
              <c:delete val="1"/>
              <c:extLst>
                <c:ext xmlns:c15="http://schemas.microsoft.com/office/drawing/2012/chart" uri="{CE6537A1-D6FC-4f65-9D91-7224C49458BB}"/>
                <c:ext xmlns:c16="http://schemas.microsoft.com/office/drawing/2014/chart" uri="{C3380CC4-5D6E-409C-BE32-E72D297353CC}">
                  <c16:uniqueId val="{00000016-A4BF-4575-9747-FC599A0CDE17}"/>
                </c:ext>
              </c:extLst>
            </c:dLbl>
            <c:dLbl>
              <c:idx val="6"/>
              <c:delete val="1"/>
              <c:extLst>
                <c:ext xmlns:c15="http://schemas.microsoft.com/office/drawing/2012/chart" uri="{CE6537A1-D6FC-4f65-9D91-7224C49458BB}"/>
                <c:ext xmlns:c16="http://schemas.microsoft.com/office/drawing/2014/chart" uri="{C3380CC4-5D6E-409C-BE32-E72D297353CC}">
                  <c16:uniqueId val="{00000015-A4BF-4575-9747-FC599A0CDE17}"/>
                </c:ext>
              </c:extLst>
            </c:dLbl>
            <c:dLbl>
              <c:idx val="7"/>
              <c:delete val="1"/>
              <c:extLst>
                <c:ext xmlns:c15="http://schemas.microsoft.com/office/drawing/2012/chart" uri="{CE6537A1-D6FC-4f65-9D91-7224C49458BB}"/>
                <c:ext xmlns:c16="http://schemas.microsoft.com/office/drawing/2014/chart" uri="{C3380CC4-5D6E-409C-BE32-E72D297353CC}">
                  <c16:uniqueId val="{00000014-A4BF-4575-9747-FC599A0CDE17}"/>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'Ark1'!$C$2:$C$9</c:f>
              <c:numCache>
                <c:formatCode>0%</c:formatCode>
                <c:ptCount val="8"/>
                <c:pt idx="0">
                  <c:v>0</c:v>
                </c:pt>
                <c:pt idx="1">
                  <c:v>0.50793650793650791</c:v>
                </c:pt>
                <c:pt idx="2">
                  <c:v>0.5</c:v>
                </c:pt>
                <c:pt idx="3">
                  <c:v>0</c:v>
                </c:pt>
                <c:pt idx="4">
                  <c:v>0.55000000000000004</c:v>
                </c:pt>
                <c:pt idx="5">
                  <c:v>0.58333333333333337</c:v>
                </c:pt>
                <c:pt idx="6">
                  <c:v>0</c:v>
                </c:pt>
                <c:pt idx="7">
                  <c:v>0</c:v>
                </c:pt>
              </c:numCache>
            </c:numRef>
          </c:val>
          <c:extLst>
            <c:ext xmlns:c16="http://schemas.microsoft.com/office/drawing/2014/chart" uri="{C3380CC4-5D6E-409C-BE32-E72D297353CC}">
              <c16:uniqueId val="{00000001-A4BF-4575-9747-FC599A0CDE17}"/>
            </c:ext>
          </c:extLst>
        </c:ser>
        <c:ser>
          <c:idx val="2"/>
          <c:order val="2"/>
          <c:tx>
            <c:strRef>
              <c:f>'Ark1'!$D$1</c:f>
              <c:strCache>
                <c:ptCount val="1"/>
                <c:pt idx="0">
                  <c:v>Hverken / eller</c:v>
                </c:pt>
              </c:strCache>
            </c:strRef>
          </c:tx>
          <c:spPr>
            <a:solidFill>
              <a:srgbClr val="27A8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D-A4BF-4575-9747-FC599A0CDE17}"/>
                </c:ext>
              </c:extLst>
            </c:dLbl>
            <c:dLbl>
              <c:idx val="3"/>
              <c:delete val="1"/>
              <c:extLst>
                <c:ext xmlns:c15="http://schemas.microsoft.com/office/drawing/2012/chart" uri="{CE6537A1-D6FC-4f65-9D91-7224C49458BB}"/>
                <c:ext xmlns:c16="http://schemas.microsoft.com/office/drawing/2014/chart" uri="{C3380CC4-5D6E-409C-BE32-E72D297353CC}">
                  <c16:uniqueId val="{0000000A-A4BF-4575-9747-FC599A0CDE17}"/>
                </c:ext>
              </c:extLst>
            </c:dLbl>
            <c:dLbl>
              <c:idx val="6"/>
              <c:delete val="1"/>
              <c:extLst>
                <c:ext xmlns:c15="http://schemas.microsoft.com/office/drawing/2012/chart" uri="{CE6537A1-D6FC-4f65-9D91-7224C49458BB}"/>
                <c:ext xmlns:c16="http://schemas.microsoft.com/office/drawing/2014/chart" uri="{C3380CC4-5D6E-409C-BE32-E72D297353CC}">
                  <c16:uniqueId val="{00000010-A4BF-4575-9747-FC599A0CDE17}"/>
                </c:ext>
              </c:extLst>
            </c:dLbl>
            <c:dLbl>
              <c:idx val="7"/>
              <c:delete val="1"/>
              <c:extLst>
                <c:ext xmlns:c15="http://schemas.microsoft.com/office/drawing/2012/chart" uri="{CE6537A1-D6FC-4f65-9D91-7224C49458BB}"/>
                <c:ext xmlns:c16="http://schemas.microsoft.com/office/drawing/2014/chart" uri="{C3380CC4-5D6E-409C-BE32-E72D297353CC}">
                  <c16:uniqueId val="{00000013-A4BF-4575-9747-FC599A0CDE17}"/>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'Ark1'!$D$2:$D$9</c:f>
              <c:numCache>
                <c:formatCode>0%</c:formatCode>
                <c:ptCount val="8"/>
                <c:pt idx="0">
                  <c:v>0</c:v>
                </c:pt>
                <c:pt idx="1">
                  <c:v>4.7619047619047616E-2</c:v>
                </c:pt>
                <c:pt idx="2">
                  <c:v>0.27419354838709675</c:v>
                </c:pt>
                <c:pt idx="3">
                  <c:v>0</c:v>
                </c:pt>
                <c:pt idx="4">
                  <c:v>0.1</c:v>
                </c:pt>
                <c:pt idx="5">
                  <c:v>0.16666666666666666</c:v>
                </c:pt>
                <c:pt idx="6">
                  <c:v>0</c:v>
                </c:pt>
                <c:pt idx="7">
                  <c:v>0</c:v>
                </c:pt>
              </c:numCache>
            </c:numRef>
          </c:val>
          <c:extLst>
            <c:ext xmlns:c16="http://schemas.microsoft.com/office/drawing/2014/chart" uri="{C3380CC4-5D6E-409C-BE32-E72D297353CC}">
              <c16:uniqueId val="{00000002-A4BF-4575-9747-FC599A0CDE17}"/>
            </c:ext>
          </c:extLst>
        </c:ser>
        <c:ser>
          <c:idx val="3"/>
          <c:order val="3"/>
          <c:tx>
            <c:strRef>
              <c:f>'Ark1'!$E$1</c:f>
              <c:strCache>
                <c:ptCount val="1"/>
                <c:pt idx="0">
                  <c:v>Lille betydning</c:v>
                </c:pt>
              </c:strCache>
            </c:strRef>
          </c:tx>
          <c:spPr>
            <a:solidFill>
              <a:srgbClr val="93D3FF"/>
            </a:solidFill>
          </c:spPr>
          <c:invertIfNegative val="0"/>
          <c:cat>
            <c:numRef>
              <c:f>'Ark1'!$A$2:$A$9</c:f>
              <c:numCache>
                <c:formatCode>General</c:formatCode>
                <c:ptCount val="8"/>
                <c:pt idx="0">
                  <c:v>1</c:v>
                </c:pt>
                <c:pt idx="1">
                  <c:v>2</c:v>
                </c:pt>
                <c:pt idx="2">
                  <c:v>3</c:v>
                </c:pt>
                <c:pt idx="3">
                  <c:v>4</c:v>
                </c:pt>
                <c:pt idx="4">
                  <c:v>5</c:v>
                </c:pt>
                <c:pt idx="5">
                  <c:v>6</c:v>
                </c:pt>
                <c:pt idx="6">
                  <c:v>7</c:v>
                </c:pt>
                <c:pt idx="7">
                  <c:v>8</c:v>
                </c:pt>
              </c:numCache>
            </c:numRef>
          </c:cat>
          <c:val>
            <c:numRef>
              <c:f>'Ark1'!$E$2:$E$9</c:f>
              <c:numCache>
                <c:formatCode>0%</c:formatCode>
                <c:ptCount val="8"/>
                <c:pt idx="0">
                  <c:v>0</c:v>
                </c:pt>
                <c:pt idx="1">
                  <c:v>3.1746031746031744E-2</c:v>
                </c:pt>
                <c:pt idx="2">
                  <c:v>4.8387096774193547E-2</c:v>
                </c:pt>
                <c:pt idx="3">
                  <c:v>0</c:v>
                </c:pt>
                <c:pt idx="4">
                  <c:v>3.3333333333333333E-2</c:v>
                </c:pt>
                <c:pt idx="5">
                  <c:v>0</c:v>
                </c:pt>
                <c:pt idx="6">
                  <c:v>0</c:v>
                </c:pt>
                <c:pt idx="7">
                  <c:v>0</c:v>
                </c:pt>
              </c:numCache>
            </c:numRef>
          </c:val>
          <c:extLst>
            <c:ext xmlns:c16="http://schemas.microsoft.com/office/drawing/2014/chart" uri="{C3380CC4-5D6E-409C-BE32-E72D297353CC}">
              <c16:uniqueId val="{00000003-A4BF-4575-9747-FC599A0CDE17}"/>
            </c:ext>
          </c:extLst>
        </c:ser>
        <c:ser>
          <c:idx val="4"/>
          <c:order val="4"/>
          <c:tx>
            <c:strRef>
              <c:f>'Ark1'!$F$1</c:f>
              <c:strCache>
                <c:ptCount val="1"/>
                <c:pt idx="0">
                  <c:v>Meget lille betydning</c:v>
                </c:pt>
              </c:strCache>
            </c:strRef>
          </c:tx>
          <c:spPr>
            <a:solidFill>
              <a:srgbClr val="D4EE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B-A4BF-4575-9747-FC599A0CDE17}"/>
                </c:ext>
              </c:extLst>
            </c:dLbl>
            <c:dLbl>
              <c:idx val="3"/>
              <c:delete val="1"/>
              <c:extLst>
                <c:ext xmlns:c15="http://schemas.microsoft.com/office/drawing/2012/chart" uri="{CE6537A1-D6FC-4f65-9D91-7224C49458BB}"/>
                <c:ext xmlns:c16="http://schemas.microsoft.com/office/drawing/2014/chart" uri="{C3380CC4-5D6E-409C-BE32-E72D297353CC}">
                  <c16:uniqueId val="{00000008-A4BF-4575-9747-FC599A0CDE17}"/>
                </c:ext>
              </c:extLst>
            </c:dLbl>
            <c:dLbl>
              <c:idx val="6"/>
              <c:delete val="1"/>
              <c:extLst>
                <c:ext xmlns:c15="http://schemas.microsoft.com/office/drawing/2012/chart" uri="{CE6537A1-D6FC-4f65-9D91-7224C49458BB}"/>
                <c:ext xmlns:c16="http://schemas.microsoft.com/office/drawing/2014/chart" uri="{C3380CC4-5D6E-409C-BE32-E72D297353CC}">
                  <c16:uniqueId val="{0000000F-A4BF-4575-9747-FC599A0CDE17}"/>
                </c:ext>
              </c:extLst>
            </c:dLbl>
            <c:dLbl>
              <c:idx val="7"/>
              <c:delete val="1"/>
              <c:extLst>
                <c:ext xmlns:c15="http://schemas.microsoft.com/office/drawing/2012/chart" uri="{CE6537A1-D6FC-4f65-9D91-7224C49458BB}"/>
                <c:ext xmlns:c16="http://schemas.microsoft.com/office/drawing/2014/chart" uri="{C3380CC4-5D6E-409C-BE32-E72D297353CC}">
                  <c16:uniqueId val="{00000012-A4BF-4575-9747-FC599A0CDE17}"/>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'Ark1'!$F$2:$F$9</c:f>
              <c:numCache>
                <c:formatCode>0%</c:formatCode>
                <c:ptCount val="8"/>
                <c:pt idx="0">
                  <c:v>0</c:v>
                </c:pt>
                <c:pt idx="1">
                  <c:v>0</c:v>
                </c:pt>
                <c:pt idx="2">
                  <c:v>8.0645161290322578E-2</c:v>
                </c:pt>
                <c:pt idx="3">
                  <c:v>0</c:v>
                </c:pt>
                <c:pt idx="4">
                  <c:v>3.3333333333333333E-2</c:v>
                </c:pt>
                <c:pt idx="5">
                  <c:v>0</c:v>
                </c:pt>
                <c:pt idx="6">
                  <c:v>0</c:v>
                </c:pt>
                <c:pt idx="7">
                  <c:v>0</c:v>
                </c:pt>
              </c:numCache>
            </c:numRef>
          </c:val>
          <c:extLst>
            <c:ext xmlns:c16="http://schemas.microsoft.com/office/drawing/2014/chart" uri="{C3380CC4-5D6E-409C-BE32-E72D297353CC}">
              <c16:uniqueId val="{00000004-A4BF-4575-9747-FC599A0CDE17}"/>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A4BF-4575-9747-FC599A0CDE17}"/>
                </c:ext>
              </c:extLst>
            </c:dLbl>
            <c:dLbl>
              <c:idx val="3"/>
              <c:delete val="1"/>
              <c:extLst>
                <c:ext xmlns:c15="http://schemas.microsoft.com/office/drawing/2012/chart" uri="{CE6537A1-D6FC-4f65-9D91-7224C49458BB}"/>
                <c:ext xmlns:c16="http://schemas.microsoft.com/office/drawing/2014/chart" uri="{C3380CC4-5D6E-409C-BE32-E72D297353CC}">
                  <c16:uniqueId val="{00000007-A4BF-4575-9747-FC599A0CDE17}"/>
                </c:ext>
              </c:extLst>
            </c:dLbl>
            <c:dLbl>
              <c:idx val="6"/>
              <c:delete val="1"/>
              <c:extLst>
                <c:ext xmlns:c15="http://schemas.microsoft.com/office/drawing/2012/chart" uri="{CE6537A1-D6FC-4f65-9D91-7224C49458BB}"/>
                <c:ext xmlns:c16="http://schemas.microsoft.com/office/drawing/2014/chart" uri="{C3380CC4-5D6E-409C-BE32-E72D297353CC}">
                  <c16:uniqueId val="{0000000E-A4BF-4575-9747-FC599A0CDE17}"/>
                </c:ext>
              </c:extLst>
            </c:dLbl>
            <c:dLbl>
              <c:idx val="7"/>
              <c:delete val="1"/>
              <c:extLst>
                <c:ext xmlns:c15="http://schemas.microsoft.com/office/drawing/2012/chart" uri="{CE6537A1-D6FC-4f65-9D91-7224C49458BB}"/>
                <c:ext xmlns:c16="http://schemas.microsoft.com/office/drawing/2014/chart" uri="{C3380CC4-5D6E-409C-BE32-E72D297353CC}">
                  <c16:uniqueId val="{00000011-A4BF-4575-9747-FC599A0CDE17}"/>
                </c:ext>
              </c:extLst>
            </c:dLbl>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'Ark1'!$G$2:$G$9</c:f>
              <c:numCache>
                <c:formatCode>0%</c:formatCode>
                <c:ptCount val="8"/>
                <c:pt idx="0">
                  <c:v>0</c:v>
                </c:pt>
                <c:pt idx="1">
                  <c:v>1.5873015873015872E-2</c:v>
                </c:pt>
                <c:pt idx="2">
                  <c:v>0</c:v>
                </c:pt>
                <c:pt idx="3">
                  <c:v>0</c:v>
                </c:pt>
                <c:pt idx="4">
                  <c:v>3.3333333333333333E-2</c:v>
                </c:pt>
                <c:pt idx="5">
                  <c:v>0.1</c:v>
                </c:pt>
                <c:pt idx="6">
                  <c:v>0</c:v>
                </c:pt>
                <c:pt idx="7">
                  <c:v>0</c:v>
                </c:pt>
              </c:numCache>
            </c:numRef>
          </c:val>
          <c:extLst>
            <c:ext xmlns:c16="http://schemas.microsoft.com/office/drawing/2014/chart" uri="{C3380CC4-5D6E-409C-BE32-E72D297353CC}">
              <c16:uniqueId val="{00000005-A4BF-4575-9747-FC599A0CDE17}"/>
            </c:ext>
          </c:extLst>
        </c:ser>
        <c:dLbls>
          <c:showLegendKey val="0"/>
          <c:showVal val="0"/>
          <c:showCatName val="0"/>
          <c:showSerName val="0"/>
          <c:showPercent val="0"/>
          <c:showBubbleSize val="0"/>
        </c:dLbls>
        <c:gapWidth val="150"/>
        <c:overlap val="100"/>
        <c:axId val="93800960"/>
        <c:axId val="70242240"/>
      </c:barChart>
      <c:catAx>
        <c:axId val="93800960"/>
        <c:scaling>
          <c:orientation val="maxMin"/>
        </c:scaling>
        <c:delete val="1"/>
        <c:axPos val="l"/>
        <c:numFmt formatCode="General" sourceLinked="0"/>
        <c:majorTickMark val="out"/>
        <c:minorTickMark val="none"/>
        <c:tickLblPos val="nextTo"/>
        <c:crossAx val="70242240"/>
        <c:crosses val="autoZero"/>
        <c:auto val="1"/>
        <c:lblAlgn val="ctr"/>
        <c:lblOffset val="100"/>
        <c:noMultiLvlLbl val="0"/>
      </c:catAx>
      <c:valAx>
        <c:axId val="70242240"/>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3800960"/>
        <c:crosses val="autoZero"/>
        <c:crossBetween val="between"/>
        <c:majorUnit val="0.25"/>
      </c:valAx>
    </c:plotArea>
    <c:legend>
      <c:legendPos val="b"/>
      <c:layout>
        <c:manualLayout>
          <c:xMode val="edge"/>
          <c:yMode val="edge"/>
          <c:x val="4.6007865007293737E-2"/>
          <c:y val="0.90100571097651649"/>
          <c:w val="0.94225229715300229"/>
          <c:h val="9.5424050196995652E-2"/>
        </c:manualLayout>
      </c:layout>
      <c:overlay val="0"/>
      <c:txPr>
        <a:bodyPr/>
        <a:lstStyle/>
        <a:p>
          <a:pPr algn="just">
            <a:defRPr sz="9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68468229201248276"/>
        </c:manualLayout>
      </c:layout>
      <c:barChart>
        <c:barDir val="bar"/>
        <c:grouping val="percentStacked"/>
        <c:varyColors val="0"/>
        <c:ser>
          <c:idx val="0"/>
          <c:order val="0"/>
          <c:tx>
            <c:strRef>
              <c:f>'Ark1'!$B$1</c:f>
              <c:strCache>
                <c:ptCount val="1"/>
                <c:pt idx="0">
                  <c:v>Meget højere grad</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0.15</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Højere grad</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0.41666666666666669</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0.21666666666666667</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Lavere grad</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1.6666666666666666E-2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lavere grad</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c:f>
              <c:numCache>
                <c:formatCode>General</c:formatCode>
                <c:ptCount val="1"/>
                <c:pt idx="0">
                  <c:v>1</c:v>
                </c:pt>
              </c:numCache>
            </c:numRef>
          </c:cat>
          <c:val>
            <c:numRef>
              <c:f>'Ark1'!$F$2</c:f>
              <c:numCache>
                <c:formatCode>0%</c:formatCode>
                <c:ptCount val="1"/>
                <c:pt idx="0">
                  <c:v>1.6666666666666666E-2</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dLbls>
            <c:spPr>
              <a:noFill/>
              <a:ln>
                <a:noFill/>
              </a:ln>
              <a:effectLst/>
            </c:spPr>
            <c:txPr>
              <a:bodyPr/>
              <a:lstStyle/>
              <a:p>
                <a:pPr>
                  <a:defRPr sz="1200">
                    <a:solidFill>
                      <a:schemeClr val="bg1">
                        <a:lumMod val="95000"/>
                      </a:schemeClr>
                    </a:solidFill>
                    <a:latin typeface="Helvetica"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'Ark1'!$G$2</c:f>
              <c:numCache>
                <c:formatCode>0%</c:formatCode>
                <c:ptCount val="1"/>
                <c:pt idx="0">
                  <c:v>0.18333333333333332</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112792064"/>
        <c:axId val="105387072"/>
      </c:barChart>
      <c:catAx>
        <c:axId val="112792064"/>
        <c:scaling>
          <c:orientation val="maxMin"/>
        </c:scaling>
        <c:delete val="1"/>
        <c:axPos val="l"/>
        <c:numFmt formatCode="General" sourceLinked="0"/>
        <c:majorTickMark val="out"/>
        <c:minorTickMark val="none"/>
        <c:tickLblPos val="nextTo"/>
        <c:crossAx val="105387072"/>
        <c:crosses val="autoZero"/>
        <c:auto val="1"/>
        <c:lblAlgn val="ctr"/>
        <c:lblOffset val="100"/>
        <c:noMultiLvlLbl val="0"/>
      </c:catAx>
      <c:valAx>
        <c:axId val="105387072"/>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12792064"/>
        <c:crosses val="autoZero"/>
        <c:crossBetween val="between"/>
        <c:majorUnit val="0.25"/>
      </c:valAx>
    </c:plotArea>
    <c:legend>
      <c:legendPos val="b"/>
      <c:layout>
        <c:manualLayout>
          <c:xMode val="edge"/>
          <c:yMode val="edge"/>
          <c:x val="2.6017433120902919E-2"/>
          <c:y val="0.86955633467752436"/>
          <c:w val="0.9217957756232219"/>
          <c:h val="0.10211809636372893"/>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68342967825821777"/>
        </c:manualLayout>
      </c:layout>
      <c:barChart>
        <c:barDir val="bar"/>
        <c:grouping val="percentStacked"/>
        <c:varyColors val="0"/>
        <c:ser>
          <c:idx val="0"/>
          <c:order val="0"/>
          <c:tx>
            <c:strRef>
              <c:f>'Ark1'!$B$1</c:f>
              <c:strCache>
                <c:ptCount val="1"/>
                <c:pt idx="0">
                  <c:v>Meget højere grad</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0.05</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Højere grad</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0.11666666666666667</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0.56666666666666665</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Lavere grad</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0.05</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lavere grad</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c:f>
              <c:numCache>
                <c:formatCode>General</c:formatCode>
                <c:ptCount val="1"/>
                <c:pt idx="0">
                  <c:v>1</c:v>
                </c:pt>
              </c:numCache>
            </c:numRef>
          </c:cat>
          <c:val>
            <c:numRef>
              <c:f>'Ark1'!$F$2</c:f>
              <c:numCache>
                <c:formatCode>0%</c:formatCode>
                <c:ptCount val="1"/>
                <c:pt idx="0">
                  <c:v>0.05</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65000"/>
              </a:sysClr>
            </a:solidFill>
          </c:spPr>
          <c:invertIfNegative val="0"/>
          <c:dLbls>
            <c:spPr>
              <a:noFill/>
              <a:ln>
                <a:noFill/>
              </a:ln>
              <a:effectLst/>
            </c:spPr>
            <c:txPr>
              <a:bodyPr/>
              <a:lstStyle/>
              <a:p>
                <a:pPr>
                  <a:defRPr sz="1200">
                    <a:solidFill>
                      <a:schemeClr val="bg1">
                        <a:lumMod val="95000"/>
                      </a:schemeClr>
                    </a:solidFill>
                    <a:latin typeface="Helvetica"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'Ark1'!$G$2</c:f>
              <c:numCache>
                <c:formatCode>0%</c:formatCode>
                <c:ptCount val="1"/>
                <c:pt idx="0">
                  <c:v>0.16666666666666666</c:v>
                </c:pt>
              </c:numCache>
            </c:numRef>
          </c:val>
          <c:extLst>
            <c:ext xmlns:c16="http://schemas.microsoft.com/office/drawing/2014/chart" uri="{C3380CC4-5D6E-409C-BE32-E72D297353CC}">
              <c16:uniqueId val="{00000000-25ED-4967-97AB-4C2350DB47B7}"/>
            </c:ext>
          </c:extLst>
        </c:ser>
        <c:dLbls>
          <c:showLegendKey val="0"/>
          <c:showVal val="0"/>
          <c:showCatName val="0"/>
          <c:showSerName val="0"/>
          <c:showPercent val="0"/>
          <c:showBubbleSize val="0"/>
        </c:dLbls>
        <c:gapWidth val="150"/>
        <c:overlap val="100"/>
        <c:axId val="112525824"/>
        <c:axId val="105388800"/>
      </c:barChart>
      <c:catAx>
        <c:axId val="112525824"/>
        <c:scaling>
          <c:orientation val="maxMin"/>
        </c:scaling>
        <c:delete val="1"/>
        <c:axPos val="l"/>
        <c:numFmt formatCode="General" sourceLinked="0"/>
        <c:majorTickMark val="out"/>
        <c:minorTickMark val="none"/>
        <c:tickLblPos val="nextTo"/>
        <c:crossAx val="105388800"/>
        <c:crosses val="autoZero"/>
        <c:auto val="1"/>
        <c:lblAlgn val="ctr"/>
        <c:lblOffset val="100"/>
        <c:noMultiLvlLbl val="0"/>
      </c:catAx>
      <c:valAx>
        <c:axId val="105388800"/>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12525824"/>
        <c:crosses val="autoZero"/>
        <c:crossBetween val="between"/>
        <c:majorUnit val="0.25"/>
      </c:valAx>
    </c:plotArea>
    <c:legend>
      <c:legendPos val="b"/>
      <c:layout>
        <c:manualLayout>
          <c:xMode val="edge"/>
          <c:yMode val="edge"/>
          <c:x val="2.6017433120902923E-2"/>
          <c:y val="0.8608493854704089"/>
          <c:w val="0.9217957756232219"/>
          <c:h val="0.10211809636372893"/>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0.27706537901923473"/>
          <c:w val="0.93658190387116835"/>
          <c:h val="0.57632301415158727"/>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0.26666666666666666</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0.6166666666666667</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0.11666666666666667</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6F5-45B5-8FA0-BB8B8E54D1FF}"/>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tx2">
                        <a:lumMod val="75000"/>
                      </a:schemeClr>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12778752"/>
        <c:axId val="112592576"/>
      </c:barChart>
      <c:catAx>
        <c:axId val="112778752"/>
        <c:scaling>
          <c:orientation val="maxMin"/>
        </c:scaling>
        <c:delete val="1"/>
        <c:axPos val="l"/>
        <c:numFmt formatCode="General" sourceLinked="0"/>
        <c:majorTickMark val="out"/>
        <c:minorTickMark val="none"/>
        <c:tickLblPos val="nextTo"/>
        <c:crossAx val="112592576"/>
        <c:crosses val="autoZero"/>
        <c:auto val="1"/>
        <c:lblAlgn val="ctr"/>
        <c:lblOffset val="100"/>
        <c:noMultiLvlLbl val="0"/>
      </c:catAx>
      <c:valAx>
        <c:axId val="11259257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12778752"/>
        <c:crosses val="autoZero"/>
        <c:crossBetween val="between"/>
        <c:majorUnit val="0.25"/>
      </c:valAx>
    </c:plotArea>
    <c:legend>
      <c:legendPos val="b"/>
      <c:layout>
        <c:manualLayout>
          <c:xMode val="edge"/>
          <c:yMode val="edge"/>
          <c:x val="3.6431179235372133E-2"/>
          <c:y val="0.74532588245953446"/>
          <c:w val="0.92976174712246085"/>
          <c:h val="0.1270635156675371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78367544163478053"/>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'Ark1'!$A$2:$A$4</c:f>
              <c:numCache>
                <c:formatCode>General</c:formatCode>
                <c:ptCount val="3"/>
                <c:pt idx="0">
                  <c:v>1</c:v>
                </c:pt>
                <c:pt idx="1">
                  <c:v>2</c:v>
                </c:pt>
                <c:pt idx="2">
                  <c:v>3</c:v>
                </c:pt>
              </c:numCache>
            </c:numRef>
          </c:cat>
          <c:val>
            <c:numRef>
              <c:f>'Ark1'!$B$2:$B$4</c:f>
              <c:numCache>
                <c:formatCode>0%</c:formatCode>
                <c:ptCount val="3"/>
                <c:pt idx="0">
                  <c:v>0.15</c:v>
                </c:pt>
                <c:pt idx="1">
                  <c:v>0.26666666666666666</c:v>
                </c:pt>
                <c:pt idx="2">
                  <c:v>0.25</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'Ark1'!$A$2:$A$4</c:f>
              <c:numCache>
                <c:formatCode>General</c:formatCode>
                <c:ptCount val="3"/>
                <c:pt idx="0">
                  <c:v>1</c:v>
                </c:pt>
                <c:pt idx="1">
                  <c:v>2</c:v>
                </c:pt>
                <c:pt idx="2">
                  <c:v>3</c:v>
                </c:pt>
              </c:numCache>
            </c:numRef>
          </c:cat>
          <c:val>
            <c:numRef>
              <c:f>'Ark1'!$C$2:$C$4</c:f>
              <c:numCache>
                <c:formatCode>0%</c:formatCode>
                <c:ptCount val="3"/>
                <c:pt idx="0">
                  <c:v>0.6333333333333333</c:v>
                </c:pt>
                <c:pt idx="1">
                  <c:v>0.66666666666666663</c:v>
                </c:pt>
                <c:pt idx="2">
                  <c:v>0.6</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'Ark1'!$A$2:$A$4</c:f>
              <c:numCache>
                <c:formatCode>General</c:formatCode>
                <c:ptCount val="3"/>
                <c:pt idx="0">
                  <c:v>1</c:v>
                </c:pt>
                <c:pt idx="1">
                  <c:v>2</c:v>
                </c:pt>
                <c:pt idx="2">
                  <c:v>3</c:v>
                </c:pt>
              </c:numCache>
            </c:numRef>
          </c:cat>
          <c:val>
            <c:numRef>
              <c:f>'Ark1'!$D$2:$D$4</c:f>
              <c:numCache>
                <c:formatCode>0%</c:formatCode>
                <c:ptCount val="3"/>
                <c:pt idx="0">
                  <c:v>0.16666666666666666</c:v>
                </c:pt>
                <c:pt idx="1">
                  <c:v>6.6666666666666666E-2</c:v>
                </c:pt>
                <c:pt idx="2">
                  <c:v>0.1</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'Ark1'!$A$2:$A$4</c:f>
              <c:numCache>
                <c:formatCode>General</c:formatCode>
                <c:ptCount val="3"/>
                <c:pt idx="0">
                  <c:v>1</c:v>
                </c:pt>
                <c:pt idx="1">
                  <c:v>2</c:v>
                </c:pt>
                <c:pt idx="2">
                  <c:v>3</c:v>
                </c:pt>
              </c:numCache>
            </c:numRef>
          </c:cat>
          <c:val>
            <c:numRef>
              <c:f>'Ark1'!$E$2:$E$4</c:f>
              <c:numCache>
                <c:formatCode>0%</c:formatCode>
                <c:ptCount val="3"/>
                <c:pt idx="0">
                  <c:v>1.6666666666666666E-2</c:v>
                </c:pt>
                <c:pt idx="1">
                  <c:v>0</c:v>
                </c:pt>
                <c:pt idx="2">
                  <c:v>0</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CAF1-4813-86E2-F7512A612002}"/>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'Ark1'!$A$2:$A$4</c:f>
              <c:numCache>
                <c:formatCode>General</c:formatCode>
                <c:ptCount val="3"/>
                <c:pt idx="0">
                  <c:v>1</c:v>
                </c:pt>
                <c:pt idx="1">
                  <c:v>2</c:v>
                </c:pt>
                <c:pt idx="2">
                  <c:v>3</c:v>
                </c:pt>
              </c:numCache>
            </c:numRef>
          </c:cat>
          <c:val>
            <c:numRef>
              <c:f>'Ark1'!$F$2:$F$4</c:f>
              <c:numCache>
                <c:formatCode>0%</c:formatCode>
                <c:ptCount val="3"/>
                <c:pt idx="0">
                  <c:v>0</c:v>
                </c:pt>
                <c:pt idx="1">
                  <c:v>0</c:v>
                </c:pt>
                <c:pt idx="2">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3%</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layout/>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2C1-49BE-9F36-8563DEDE43E7}"/>
                </c:ext>
              </c:extLst>
            </c:dLbl>
            <c:dLbl>
              <c:idx val="6"/>
              <c:tx>
                <c:rich>
                  <a:bodyPr/>
                  <a:lstStyle/>
                  <a:p>
                    <a:r>
                      <a:rPr lang="en-US" sz="1200" dirty="0">
                        <a:solidFill>
                          <a:schemeClr val="bg1"/>
                        </a:solidFill>
                      </a:rPr>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'Ark1'!$A$2:$A$4</c:f>
              <c:numCache>
                <c:formatCode>General</c:formatCode>
                <c:ptCount val="3"/>
                <c:pt idx="0">
                  <c:v>1</c:v>
                </c:pt>
                <c:pt idx="1">
                  <c:v>2</c:v>
                </c:pt>
                <c:pt idx="2">
                  <c:v>3</c:v>
                </c:pt>
              </c:numCache>
            </c:numRef>
          </c:cat>
          <c:val>
            <c:numRef>
              <c:f>'Ark1'!$G$2:$G$4</c:f>
              <c:numCache>
                <c:formatCode>0%</c:formatCode>
                <c:ptCount val="3"/>
                <c:pt idx="0">
                  <c:v>3.3333333333333333E-2</c:v>
                </c:pt>
                <c:pt idx="1">
                  <c:v>0</c:v>
                </c:pt>
                <c:pt idx="2">
                  <c:v>0.05</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108681216"/>
        <c:axId val="112594304"/>
      </c:barChart>
      <c:catAx>
        <c:axId val="108681216"/>
        <c:scaling>
          <c:orientation val="maxMin"/>
        </c:scaling>
        <c:delete val="1"/>
        <c:axPos val="l"/>
        <c:numFmt formatCode="General" sourceLinked="0"/>
        <c:majorTickMark val="out"/>
        <c:minorTickMark val="none"/>
        <c:tickLblPos val="nextTo"/>
        <c:crossAx val="112594304"/>
        <c:crosses val="autoZero"/>
        <c:auto val="1"/>
        <c:lblAlgn val="ctr"/>
        <c:lblOffset val="100"/>
        <c:noMultiLvlLbl val="0"/>
      </c:catAx>
      <c:valAx>
        <c:axId val="11259430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08681216"/>
        <c:crosses val="autoZero"/>
        <c:crossBetween val="between"/>
        <c:majorUnit val="0.25"/>
      </c:valAx>
    </c:plotArea>
    <c:legend>
      <c:legendPos val="b"/>
      <c:layout>
        <c:manualLayout>
          <c:xMode val="edge"/>
          <c:yMode val="edge"/>
          <c:x val="3.4343505747895048E-2"/>
          <c:y val="0.90084029464735882"/>
          <c:w val="0.9353264846420295"/>
          <c:h val="9.2142801886620093E-2"/>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477114171517363"/>
        </c:manualLayout>
      </c:layout>
      <c:barChart>
        <c:barDir val="bar"/>
        <c:grouping val="percentStacked"/>
        <c:varyColors val="0"/>
        <c:ser>
          <c:idx val="0"/>
          <c:order val="0"/>
          <c:tx>
            <c:strRef>
              <c:f>'Ark1'!$B$1</c:f>
              <c:strCache>
                <c:ptCount val="1"/>
                <c:pt idx="0">
                  <c:v>Meget enig</c:v>
                </c:pt>
              </c:strCache>
            </c:strRef>
          </c:tx>
          <c:spPr>
            <a:solidFill>
              <a:srgbClr val="004691"/>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1</c:v>
                </c:pt>
                <c:pt idx="1">
                  <c:v>2</c:v>
                </c:pt>
                <c:pt idx="2">
                  <c:v>3</c:v>
                </c:pt>
                <c:pt idx="3">
                  <c:v>4</c:v>
                </c:pt>
                <c:pt idx="4">
                  <c:v>5</c:v>
                </c:pt>
              </c:numCache>
            </c:numRef>
          </c:cat>
          <c:val>
            <c:numRef>
              <c:f>'Ark1'!$B$2:$B$6</c:f>
              <c:numCache>
                <c:formatCode>0%</c:formatCode>
                <c:ptCount val="5"/>
                <c:pt idx="0">
                  <c:v>0.23728813559322035</c:v>
                </c:pt>
                <c:pt idx="1">
                  <c:v>0.1864406779661017</c:v>
                </c:pt>
                <c:pt idx="2">
                  <c:v>0.1864406779661017</c:v>
                </c:pt>
                <c:pt idx="3">
                  <c:v>0.15254237288135594</c:v>
                </c:pt>
                <c:pt idx="4">
                  <c:v>0.20338983050847459</c:v>
                </c:pt>
              </c:numCache>
            </c:numRef>
          </c:val>
          <c:extLst>
            <c:ext xmlns:c16="http://schemas.microsoft.com/office/drawing/2014/chart" uri="{C3380CC4-5D6E-409C-BE32-E72D297353CC}">
              <c16:uniqueId val="{00000000-D155-4864-A984-17336A8D5F60}"/>
            </c:ext>
          </c:extLst>
        </c:ser>
        <c:ser>
          <c:idx val="1"/>
          <c:order val="1"/>
          <c:tx>
            <c:strRef>
              <c:f>'Ark1'!$C$1</c:f>
              <c:strCache>
                <c:ptCount val="1"/>
                <c:pt idx="0">
                  <c:v>Enig</c:v>
                </c:pt>
              </c:strCache>
            </c:strRef>
          </c:tx>
          <c:spPr>
            <a:solidFill>
              <a:srgbClr val="006FBB"/>
            </a:solidFill>
          </c:spPr>
          <c:invertIfNegative val="0"/>
          <c:dLbls>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1</c:v>
                </c:pt>
                <c:pt idx="1">
                  <c:v>2</c:v>
                </c:pt>
                <c:pt idx="2">
                  <c:v>3</c:v>
                </c:pt>
                <c:pt idx="3">
                  <c:v>4</c:v>
                </c:pt>
                <c:pt idx="4">
                  <c:v>5</c:v>
                </c:pt>
              </c:numCache>
            </c:numRef>
          </c:cat>
          <c:val>
            <c:numRef>
              <c:f>'Ark1'!$C$2:$C$6</c:f>
              <c:numCache>
                <c:formatCode>0%</c:formatCode>
                <c:ptCount val="5"/>
                <c:pt idx="0">
                  <c:v>0.67796610169491522</c:v>
                </c:pt>
                <c:pt idx="1">
                  <c:v>0.76271186440677963</c:v>
                </c:pt>
                <c:pt idx="2">
                  <c:v>0.55932203389830504</c:v>
                </c:pt>
                <c:pt idx="3">
                  <c:v>0.6271186440677966</c:v>
                </c:pt>
                <c:pt idx="4">
                  <c:v>0.64406779661016944</c:v>
                </c:pt>
              </c:numCache>
            </c:numRef>
          </c:val>
          <c:extLst>
            <c:ext xmlns:c16="http://schemas.microsoft.com/office/drawing/2014/chart" uri="{C3380CC4-5D6E-409C-BE32-E72D297353CC}">
              <c16:uniqueId val="{00000001-D155-4864-A984-17336A8D5F60}"/>
            </c:ext>
          </c:extLst>
        </c:ser>
        <c:ser>
          <c:idx val="2"/>
          <c:order val="2"/>
          <c:tx>
            <c:strRef>
              <c:f>'Ark1'!$D$1</c:f>
              <c:strCache>
                <c:ptCount val="1"/>
                <c:pt idx="0">
                  <c:v>Hverken / eller</c:v>
                </c:pt>
              </c:strCache>
            </c:strRef>
          </c:tx>
          <c:spPr>
            <a:solidFill>
              <a:srgbClr val="27A8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1</c:v>
                </c:pt>
                <c:pt idx="1">
                  <c:v>2</c:v>
                </c:pt>
                <c:pt idx="2">
                  <c:v>3</c:v>
                </c:pt>
                <c:pt idx="3">
                  <c:v>4</c:v>
                </c:pt>
                <c:pt idx="4">
                  <c:v>5</c:v>
                </c:pt>
              </c:numCache>
            </c:numRef>
          </c:cat>
          <c:val>
            <c:numRef>
              <c:f>'Ark1'!$D$2:$D$6</c:f>
              <c:numCache>
                <c:formatCode>0%</c:formatCode>
                <c:ptCount val="5"/>
                <c:pt idx="0">
                  <c:v>6.7796610169491525E-2</c:v>
                </c:pt>
                <c:pt idx="1">
                  <c:v>3.3898305084745763E-2</c:v>
                </c:pt>
                <c:pt idx="2">
                  <c:v>0.1864406779661017</c:v>
                </c:pt>
                <c:pt idx="3">
                  <c:v>0.11864406779661017</c:v>
                </c:pt>
                <c:pt idx="4">
                  <c:v>6.7796610169491525E-2</c:v>
                </c:pt>
              </c:numCache>
            </c:numRef>
          </c:val>
          <c:extLst>
            <c:ext xmlns:c16="http://schemas.microsoft.com/office/drawing/2014/chart" uri="{C3380CC4-5D6E-409C-BE32-E72D297353CC}">
              <c16:uniqueId val="{00000002-D155-4864-A984-17336A8D5F60}"/>
            </c:ext>
          </c:extLst>
        </c:ser>
        <c:ser>
          <c:idx val="3"/>
          <c:order val="3"/>
          <c:tx>
            <c:strRef>
              <c:f>'Ark1'!$E$1</c:f>
              <c:strCache>
                <c:ptCount val="1"/>
                <c:pt idx="0">
                  <c:v>Uenig</c:v>
                </c:pt>
              </c:strCache>
            </c:strRef>
          </c:tx>
          <c:spPr>
            <a:solidFill>
              <a:srgbClr val="93D3FF"/>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1</c:v>
                </c:pt>
                <c:pt idx="1">
                  <c:v>2</c:v>
                </c:pt>
                <c:pt idx="2">
                  <c:v>3</c:v>
                </c:pt>
                <c:pt idx="3">
                  <c:v>4</c:v>
                </c:pt>
                <c:pt idx="4">
                  <c:v>5</c:v>
                </c:pt>
              </c:numCache>
            </c:numRef>
          </c:cat>
          <c:val>
            <c:numRef>
              <c:f>'Ark1'!$E$2:$E$6</c:f>
              <c:numCache>
                <c:formatCode>0%</c:formatCode>
                <c:ptCount val="5"/>
                <c:pt idx="0">
                  <c:v>0</c:v>
                </c:pt>
                <c:pt idx="1">
                  <c:v>1.6949152542372881E-2</c:v>
                </c:pt>
                <c:pt idx="2">
                  <c:v>5.0847457627118647E-2</c:v>
                </c:pt>
                <c:pt idx="3">
                  <c:v>6.7796610169491525E-2</c:v>
                </c:pt>
                <c:pt idx="4">
                  <c:v>8.4745762711864403E-2</c:v>
                </c:pt>
              </c:numCache>
            </c:numRef>
          </c:val>
          <c:extLst>
            <c:ext xmlns:c16="http://schemas.microsoft.com/office/drawing/2014/chart" uri="{C3380CC4-5D6E-409C-BE32-E72D297353CC}">
              <c16:uniqueId val="{00000003-D155-4864-A984-17336A8D5F60}"/>
            </c:ext>
          </c:extLst>
        </c:ser>
        <c:ser>
          <c:idx val="4"/>
          <c:order val="4"/>
          <c:tx>
            <c:strRef>
              <c:f>'Ark1'!$F$1</c:f>
              <c:strCache>
                <c:ptCount val="1"/>
                <c:pt idx="0">
                  <c:v>Meget uenig</c:v>
                </c:pt>
              </c:strCache>
            </c:strRef>
          </c:tx>
          <c:spPr>
            <a:solidFill>
              <a:srgbClr val="D4EEFF"/>
            </a:solidFill>
          </c:spPr>
          <c:invertIfNegative val="0"/>
          <c:dLbls>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'Ark1'!$A$2:$A$6</c:f>
              <c:numCache>
                <c:formatCode>General</c:formatCode>
                <c:ptCount val="5"/>
                <c:pt idx="0">
                  <c:v>1</c:v>
                </c:pt>
                <c:pt idx="1">
                  <c:v>2</c:v>
                </c:pt>
                <c:pt idx="2">
                  <c:v>3</c:v>
                </c:pt>
                <c:pt idx="3">
                  <c:v>4</c:v>
                </c:pt>
                <c:pt idx="4">
                  <c:v>5</c:v>
                </c:pt>
              </c:numCache>
            </c:numRef>
          </c:cat>
          <c:val>
            <c:numRef>
              <c:f>'Ark1'!$F$2:$F$6</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4-D155-4864-A984-17336A8D5F60}"/>
            </c:ext>
          </c:extLst>
        </c:ser>
        <c:ser>
          <c:idx val="5"/>
          <c:order val="5"/>
          <c:tx>
            <c:strRef>
              <c:f>'Ark1'!$G$1</c:f>
              <c:strCache>
                <c:ptCount val="1"/>
                <c:pt idx="0">
                  <c:v>Ved ikke</c:v>
                </c:pt>
              </c:strCache>
            </c:strRef>
          </c:tx>
          <c:spPr>
            <a:solidFill>
              <a:sysClr val="window" lastClr="FFFFFF">
                <a:lumMod val="50000"/>
              </a:sysClr>
            </a:solidFill>
          </c:spPr>
          <c:invertIfNegative val="0"/>
          <c:dLbls>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1</c:v>
                </c:pt>
                <c:pt idx="1">
                  <c:v>2</c:v>
                </c:pt>
                <c:pt idx="2">
                  <c:v>3</c:v>
                </c:pt>
                <c:pt idx="3">
                  <c:v>4</c:v>
                </c:pt>
                <c:pt idx="4">
                  <c:v>5</c:v>
                </c:pt>
              </c:numCache>
            </c:numRef>
          </c:cat>
          <c:val>
            <c:numRef>
              <c:f>'Ark1'!$G$2:$G$6</c:f>
              <c:numCache>
                <c:formatCode>0%</c:formatCode>
                <c:ptCount val="5"/>
                <c:pt idx="0">
                  <c:v>1.6949152542372881E-2</c:v>
                </c:pt>
                <c:pt idx="1">
                  <c:v>0</c:v>
                </c:pt>
                <c:pt idx="2">
                  <c:v>1.6949152542372881E-2</c:v>
                </c:pt>
                <c:pt idx="3">
                  <c:v>3.3898305084745763E-2</c:v>
                </c:pt>
                <c:pt idx="4">
                  <c:v>0</c:v>
                </c:pt>
              </c:numCache>
            </c:numRef>
          </c:val>
          <c:extLst>
            <c:ext xmlns:c16="http://schemas.microsoft.com/office/drawing/2014/chart" uri="{C3380CC4-5D6E-409C-BE32-E72D297353CC}">
              <c16:uniqueId val="{00000000-F3D7-40AE-9263-277B3F5DF238}"/>
            </c:ext>
          </c:extLst>
        </c:ser>
        <c:dLbls>
          <c:showLegendKey val="0"/>
          <c:showVal val="0"/>
          <c:showCatName val="0"/>
          <c:showSerName val="0"/>
          <c:showPercent val="0"/>
          <c:showBubbleSize val="0"/>
        </c:dLbls>
        <c:gapWidth val="150"/>
        <c:overlap val="100"/>
        <c:axId val="113234432"/>
        <c:axId val="112596608"/>
      </c:barChart>
      <c:catAx>
        <c:axId val="113234432"/>
        <c:scaling>
          <c:orientation val="maxMin"/>
        </c:scaling>
        <c:delete val="1"/>
        <c:axPos val="l"/>
        <c:numFmt formatCode="General" sourceLinked="0"/>
        <c:majorTickMark val="out"/>
        <c:minorTickMark val="none"/>
        <c:tickLblPos val="nextTo"/>
        <c:crossAx val="112596608"/>
        <c:crosses val="autoZero"/>
        <c:auto val="1"/>
        <c:lblAlgn val="ctr"/>
        <c:lblOffset val="100"/>
        <c:noMultiLvlLbl val="0"/>
      </c:catAx>
      <c:valAx>
        <c:axId val="11259660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113234432"/>
        <c:crosses val="autoZero"/>
        <c:crossBetween val="between"/>
        <c:majorUnit val="0.25"/>
      </c:valAx>
    </c:plotArea>
    <c:legend>
      <c:legendPos val="b"/>
      <c:layout>
        <c:manualLayout>
          <c:xMode val="edge"/>
          <c:yMode val="edge"/>
          <c:x val="2.0746052191600035E-2"/>
          <c:y val="0.89743539619933099"/>
          <c:w val="0.9334573917654484"/>
          <c:h val="0.10256460380066901"/>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80473523069788366"/>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1-16D3-4F44-A88E-60C18DD8DBF5}"/>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9</c:v>
                </c:pt>
              </c:numCache>
            </c:numRef>
          </c:cat>
          <c:val>
            <c:numRef>
              <c:f>'Ark1'!$B$2:$B$9</c:f>
              <c:numCache>
                <c:formatCode>0%</c:formatCode>
                <c:ptCount val="8"/>
                <c:pt idx="0">
                  <c:v>0.15873015873015872</c:v>
                </c:pt>
                <c:pt idx="1">
                  <c:v>0.23809523809523808</c:v>
                </c:pt>
                <c:pt idx="2">
                  <c:v>0.16129032258064516</c:v>
                </c:pt>
                <c:pt idx="3">
                  <c:v>0.24590163934426229</c:v>
                </c:pt>
                <c:pt idx="4">
                  <c:v>0.2</c:v>
                </c:pt>
                <c:pt idx="5">
                  <c:v>0.2</c:v>
                </c:pt>
                <c:pt idx="6">
                  <c:v>8.3333333333333329E-2</c:v>
                </c:pt>
                <c:pt idx="7">
                  <c:v>0.26666666666666666</c:v>
                </c:pt>
              </c:numCache>
            </c:numRef>
          </c:val>
          <c:extLst>
            <c:ext xmlns:c16="http://schemas.microsoft.com/office/drawing/2014/chart" uri="{C3380CC4-5D6E-409C-BE32-E72D297353CC}">
              <c16:uniqueId val="{00000002-16D3-4F44-A88E-60C18DD8DBF5}"/>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9</c:v>
                </c:pt>
              </c:numCache>
            </c:numRef>
          </c:cat>
          <c:val>
            <c:numRef>
              <c:f>'Ark1'!$C$2:$C$9</c:f>
              <c:numCache>
                <c:formatCode>0%</c:formatCode>
                <c:ptCount val="8"/>
                <c:pt idx="0">
                  <c:v>0.65079365079365081</c:v>
                </c:pt>
                <c:pt idx="1">
                  <c:v>0.58730158730158732</c:v>
                </c:pt>
                <c:pt idx="2">
                  <c:v>0.70967741935483875</c:v>
                </c:pt>
                <c:pt idx="3">
                  <c:v>0.5901639344262295</c:v>
                </c:pt>
                <c:pt idx="4">
                  <c:v>0.51666666666666672</c:v>
                </c:pt>
                <c:pt idx="5">
                  <c:v>0.56666666666666665</c:v>
                </c:pt>
                <c:pt idx="6">
                  <c:v>0.5</c:v>
                </c:pt>
                <c:pt idx="7">
                  <c:v>0.6166666666666667</c:v>
                </c:pt>
              </c:numCache>
            </c:numRef>
          </c:val>
          <c:extLst>
            <c:ext xmlns:c16="http://schemas.microsoft.com/office/drawing/2014/chart" uri="{C3380CC4-5D6E-409C-BE32-E72D297353CC}">
              <c16:uniqueId val="{00000003-16D3-4F44-A88E-60C18DD8DBF5}"/>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9</c:v>
                </c:pt>
              </c:numCache>
            </c:numRef>
          </c:cat>
          <c:val>
            <c:numRef>
              <c:f>'Ark1'!$D$2:$D$9</c:f>
              <c:numCache>
                <c:formatCode>0%</c:formatCode>
                <c:ptCount val="8"/>
                <c:pt idx="0">
                  <c:v>0.15873015873015872</c:v>
                </c:pt>
                <c:pt idx="1">
                  <c:v>0.15873015873015872</c:v>
                </c:pt>
                <c:pt idx="2">
                  <c:v>9.6774193548387094E-2</c:v>
                </c:pt>
                <c:pt idx="3">
                  <c:v>9.8360655737704916E-2</c:v>
                </c:pt>
                <c:pt idx="4">
                  <c:v>0.11666666666666667</c:v>
                </c:pt>
                <c:pt idx="5">
                  <c:v>0.13333333333333333</c:v>
                </c:pt>
                <c:pt idx="6">
                  <c:v>0.15</c:v>
                </c:pt>
                <c:pt idx="7">
                  <c:v>0.11666666666666667</c:v>
                </c:pt>
              </c:numCache>
            </c:numRef>
          </c:val>
          <c:extLst>
            <c:ext xmlns:c16="http://schemas.microsoft.com/office/drawing/2014/chart" uri="{C3380CC4-5D6E-409C-BE32-E72D297353CC}">
              <c16:uniqueId val="{00000004-16D3-4F44-A88E-60C18DD8DBF5}"/>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9</c:v>
                </c:pt>
              </c:numCache>
            </c:numRef>
          </c:cat>
          <c:val>
            <c:numRef>
              <c:f>'Ark1'!$E$2:$E$9</c:f>
              <c:numCache>
                <c:formatCode>0%</c:formatCode>
                <c:ptCount val="8"/>
                <c:pt idx="0">
                  <c:v>3.1746031746031744E-2</c:v>
                </c:pt>
                <c:pt idx="1">
                  <c:v>1.5873015873015872E-2</c:v>
                </c:pt>
                <c:pt idx="2">
                  <c:v>0</c:v>
                </c:pt>
                <c:pt idx="3">
                  <c:v>1.6393442622950821E-2</c:v>
                </c:pt>
                <c:pt idx="4">
                  <c:v>0.05</c:v>
                </c:pt>
                <c:pt idx="5">
                  <c:v>0</c:v>
                </c:pt>
                <c:pt idx="6">
                  <c:v>0.05</c:v>
                </c:pt>
                <c:pt idx="7">
                  <c:v>0</c:v>
                </c:pt>
              </c:numCache>
            </c:numRef>
          </c:val>
          <c:extLst>
            <c:ext xmlns:c16="http://schemas.microsoft.com/office/drawing/2014/chart" uri="{C3380CC4-5D6E-409C-BE32-E72D297353CC}">
              <c16:uniqueId val="{00000005-16D3-4F44-A88E-60C18DD8DBF5}"/>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9</c:v>
                </c:pt>
              </c:numCache>
            </c:numRef>
          </c:cat>
          <c:val>
            <c:numRef>
              <c:f>'Ark1'!$F$2:$F$9</c:f>
              <c:numCache>
                <c:formatCode>0%</c:formatCode>
                <c:ptCount val="8"/>
                <c:pt idx="0">
                  <c:v>0</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6-16D3-4F44-A88E-60C18DD8DBF5}"/>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6D3-4F44-A88E-60C18DD8DBF5}"/>
                </c:ext>
              </c:extLst>
            </c:dLbl>
            <c:dLbl>
              <c:idx val="1"/>
              <c:layout/>
              <c:tx>
                <c:rich>
                  <a:bodyPr/>
                  <a:lstStyle/>
                  <a:p>
                    <a:r>
                      <a:rPr lang="en-US" sz="1200" dirty="0">
                        <a:solidFill>
                          <a:schemeClr val="bg1"/>
                        </a:solidFill>
                      </a:rPr>
                      <a:t>10%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6D3-4F44-A88E-60C18DD8DBF5}"/>
                </c:ext>
              </c:extLst>
            </c:dLbl>
            <c:dLbl>
              <c:idx val="6"/>
              <c:layout/>
              <c:tx>
                <c:rich>
                  <a:bodyPr/>
                  <a:lstStyle/>
                  <a:p>
                    <a:r>
                      <a:rPr lang="en-US" sz="1200" dirty="0">
                        <a:solidFill>
                          <a:schemeClr val="bg1"/>
                        </a:solidFill>
                      </a:rPr>
                      <a:t>22%</a:t>
                    </a:r>
                    <a:endParaRPr lang="en-US" sz="900"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6D3-4F44-A88E-60C18DD8DBF5}"/>
                </c:ext>
              </c:extLst>
            </c:dLbl>
            <c:dLbl>
              <c:idx val="7"/>
              <c:layout/>
              <c:tx>
                <c:rich>
                  <a:bodyPr/>
                  <a:lstStyle/>
                  <a:p>
                    <a:r>
                      <a:rPr lang="en-US"/>
                      <a:t>0%</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16D3-4F44-A88E-60C18DD8DBF5}"/>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9</c:v>
                </c:pt>
              </c:numCache>
            </c:numRef>
          </c:cat>
          <c:val>
            <c:numRef>
              <c:f>'Ark1'!$G$2:$G$9</c:f>
              <c:numCache>
                <c:formatCode>0%</c:formatCode>
                <c:ptCount val="8"/>
                <c:pt idx="0">
                  <c:v>0</c:v>
                </c:pt>
                <c:pt idx="1">
                  <c:v>0</c:v>
                </c:pt>
                <c:pt idx="2">
                  <c:v>3.2258064516129031E-2</c:v>
                </c:pt>
                <c:pt idx="3">
                  <c:v>4.9180327868852458E-2</c:v>
                </c:pt>
                <c:pt idx="4">
                  <c:v>0.11666666666666667</c:v>
                </c:pt>
                <c:pt idx="5">
                  <c:v>0.1</c:v>
                </c:pt>
                <c:pt idx="6">
                  <c:v>0.21666666666666667</c:v>
                </c:pt>
                <c:pt idx="7">
                  <c:v>0</c:v>
                </c:pt>
              </c:numCache>
            </c:numRef>
          </c:val>
          <c:extLst>
            <c:ext xmlns:c16="http://schemas.microsoft.com/office/drawing/2014/chart" uri="{C3380CC4-5D6E-409C-BE32-E72D297353CC}">
              <c16:uniqueId val="{0000000B-16D3-4F44-A88E-60C18DD8DBF5}"/>
            </c:ext>
          </c:extLst>
        </c:ser>
        <c:dLbls>
          <c:showLegendKey val="0"/>
          <c:showVal val="0"/>
          <c:showCatName val="0"/>
          <c:showSerName val="0"/>
          <c:showPercent val="0"/>
          <c:showBubbleSize val="0"/>
        </c:dLbls>
        <c:gapWidth val="150"/>
        <c:overlap val="100"/>
        <c:axId val="93801984"/>
        <c:axId val="70243968"/>
      </c:barChart>
      <c:catAx>
        <c:axId val="93801984"/>
        <c:scaling>
          <c:orientation val="maxMin"/>
        </c:scaling>
        <c:delete val="1"/>
        <c:axPos val="l"/>
        <c:numFmt formatCode="General" sourceLinked="0"/>
        <c:majorTickMark val="out"/>
        <c:minorTickMark val="none"/>
        <c:tickLblPos val="nextTo"/>
        <c:crossAx val="70243968"/>
        <c:crosses val="autoZero"/>
        <c:auto val="1"/>
        <c:lblAlgn val="ctr"/>
        <c:lblOffset val="100"/>
        <c:noMultiLvlLbl val="0"/>
      </c:catAx>
      <c:valAx>
        <c:axId val="7024396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3801984"/>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120103396365385"/>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7-0FDC-4395-B002-08BD018B248F}"/>
                </c:ext>
              </c:extLst>
            </c:dLbl>
            <c:dLbl>
              <c:idx val="3"/>
              <c:delete val="1"/>
              <c:extLst>
                <c:ext xmlns:c15="http://schemas.microsoft.com/office/drawing/2012/chart" uri="{CE6537A1-D6FC-4f65-9D91-7224C49458BB}"/>
                <c:ext xmlns:c16="http://schemas.microsoft.com/office/drawing/2014/chart" uri="{C3380CC4-5D6E-409C-BE32-E72D297353CC}">
                  <c16:uniqueId val="{00000011-0FDC-4395-B002-08BD018B248F}"/>
                </c:ext>
              </c:extLst>
            </c:dLbl>
            <c:dLbl>
              <c:idx val="6"/>
              <c:delete val="1"/>
              <c:extLst>
                <c:ext xmlns:c15="http://schemas.microsoft.com/office/drawing/2012/chart" uri="{CE6537A1-D6FC-4f65-9D91-7224C49458BB}"/>
                <c:ext xmlns:c16="http://schemas.microsoft.com/office/drawing/2014/chart" uri="{C3380CC4-5D6E-409C-BE32-E72D297353CC}">
                  <c16:uniqueId val="{0000000B-0FDC-4395-B002-08BD018B248F}"/>
                </c:ext>
              </c:extLst>
            </c:dLbl>
            <c:dLbl>
              <c:idx val="7"/>
              <c:delete val="1"/>
              <c:extLst>
                <c:ext xmlns:c15="http://schemas.microsoft.com/office/drawing/2012/chart" uri="{CE6537A1-D6FC-4f65-9D91-7224C49458BB}"/>
                <c:ext xmlns:c16="http://schemas.microsoft.com/office/drawing/2014/chart" uri="{C3380CC4-5D6E-409C-BE32-E72D297353CC}">
                  <c16:uniqueId val="{00000005-0FDC-4395-B002-08BD018B248F}"/>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'Ark1'!$B$2:$B$9</c:f>
              <c:numCache>
                <c:formatCode>0%</c:formatCode>
                <c:ptCount val="8"/>
                <c:pt idx="0">
                  <c:v>0</c:v>
                </c:pt>
                <c:pt idx="1">
                  <c:v>8.3333333333333329E-2</c:v>
                </c:pt>
                <c:pt idx="2">
                  <c:v>8.3333333333333329E-2</c:v>
                </c:pt>
                <c:pt idx="3">
                  <c:v>0</c:v>
                </c:pt>
                <c:pt idx="4">
                  <c:v>0.2</c:v>
                </c:pt>
                <c:pt idx="5">
                  <c:v>0</c:v>
                </c:pt>
                <c:pt idx="6">
                  <c:v>0</c:v>
                </c:pt>
                <c:pt idx="7">
                  <c:v>0</c:v>
                </c:pt>
              </c:numCache>
            </c:numRef>
          </c:val>
          <c:extLst>
            <c:ext xmlns:c16="http://schemas.microsoft.com/office/drawing/2014/chart" uri="{C3380CC4-5D6E-409C-BE32-E72D297353CC}">
              <c16:uniqueId val="{00000000-A4BF-4575-9747-FC599A0CDE17}"/>
            </c:ext>
          </c:extLst>
        </c:ser>
        <c:ser>
          <c:idx val="1"/>
          <c:order val="1"/>
          <c:tx>
            <c:strRef>
              <c:f>'Ark1'!$C$1</c:f>
              <c:strCache>
                <c:ptCount val="1"/>
                <c:pt idx="0">
                  <c:v>Stor betydning</c:v>
                </c:pt>
              </c:strCache>
            </c:strRef>
          </c:tx>
          <c:spPr>
            <a:solidFill>
              <a:srgbClr val="006FBB"/>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6-0FDC-4395-B002-08BD018B248F}"/>
                </c:ext>
              </c:extLst>
            </c:dLbl>
            <c:dLbl>
              <c:idx val="3"/>
              <c:delete val="1"/>
              <c:extLst>
                <c:ext xmlns:c15="http://schemas.microsoft.com/office/drawing/2012/chart" uri="{CE6537A1-D6FC-4f65-9D91-7224C49458BB}"/>
                <c:ext xmlns:c16="http://schemas.microsoft.com/office/drawing/2014/chart" uri="{C3380CC4-5D6E-409C-BE32-E72D297353CC}">
                  <c16:uniqueId val="{00000010-0FDC-4395-B002-08BD018B248F}"/>
                </c:ext>
              </c:extLst>
            </c:dLbl>
            <c:dLbl>
              <c:idx val="6"/>
              <c:delete val="1"/>
              <c:extLst>
                <c:ext xmlns:c15="http://schemas.microsoft.com/office/drawing/2012/chart" uri="{CE6537A1-D6FC-4f65-9D91-7224C49458BB}"/>
                <c:ext xmlns:c16="http://schemas.microsoft.com/office/drawing/2014/chart" uri="{C3380CC4-5D6E-409C-BE32-E72D297353CC}">
                  <c16:uniqueId val="{0000000A-0FDC-4395-B002-08BD018B248F}"/>
                </c:ext>
              </c:extLst>
            </c:dLbl>
            <c:dLbl>
              <c:idx val="7"/>
              <c:delete val="1"/>
              <c:extLst>
                <c:ext xmlns:c15="http://schemas.microsoft.com/office/drawing/2012/chart" uri="{CE6537A1-D6FC-4f65-9D91-7224C49458BB}"/>
                <c:ext xmlns:c16="http://schemas.microsoft.com/office/drawing/2014/chart" uri="{C3380CC4-5D6E-409C-BE32-E72D297353CC}">
                  <c16:uniqueId val="{00000004-0FDC-4395-B002-08BD018B248F}"/>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'Ark1'!$C$2:$C$9</c:f>
              <c:numCache>
                <c:formatCode>0%</c:formatCode>
                <c:ptCount val="8"/>
                <c:pt idx="0">
                  <c:v>0</c:v>
                </c:pt>
                <c:pt idx="1">
                  <c:v>0.5</c:v>
                </c:pt>
                <c:pt idx="2">
                  <c:v>0.16666666666666666</c:v>
                </c:pt>
                <c:pt idx="3">
                  <c:v>0</c:v>
                </c:pt>
                <c:pt idx="4">
                  <c:v>0.4</c:v>
                </c:pt>
                <c:pt idx="5">
                  <c:v>0.4</c:v>
                </c:pt>
                <c:pt idx="6">
                  <c:v>0</c:v>
                </c:pt>
                <c:pt idx="7">
                  <c:v>0</c:v>
                </c:pt>
              </c:numCache>
            </c:numRef>
          </c:val>
          <c:extLst>
            <c:ext xmlns:c16="http://schemas.microsoft.com/office/drawing/2014/chart" uri="{C3380CC4-5D6E-409C-BE32-E72D297353CC}">
              <c16:uniqueId val="{00000001-A4BF-4575-9747-FC599A0CDE17}"/>
            </c:ext>
          </c:extLst>
        </c:ser>
        <c:ser>
          <c:idx val="2"/>
          <c:order val="2"/>
          <c:tx>
            <c:strRef>
              <c:f>'Ark1'!$D$1</c:f>
              <c:strCache>
                <c:ptCount val="1"/>
                <c:pt idx="0">
                  <c:v>Hverken / eller</c:v>
                </c:pt>
              </c:strCache>
            </c:strRef>
          </c:tx>
          <c:spPr>
            <a:solidFill>
              <a:srgbClr val="27A8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5-0FDC-4395-B002-08BD018B248F}"/>
                </c:ext>
              </c:extLst>
            </c:dLbl>
            <c:dLbl>
              <c:idx val="3"/>
              <c:delete val="1"/>
              <c:extLst>
                <c:ext xmlns:c15="http://schemas.microsoft.com/office/drawing/2012/chart" uri="{CE6537A1-D6FC-4f65-9D91-7224C49458BB}"/>
                <c:ext xmlns:c16="http://schemas.microsoft.com/office/drawing/2014/chart" uri="{C3380CC4-5D6E-409C-BE32-E72D297353CC}">
                  <c16:uniqueId val="{0000000F-0FDC-4395-B002-08BD018B248F}"/>
                </c:ext>
              </c:extLst>
            </c:dLbl>
            <c:dLbl>
              <c:idx val="6"/>
              <c:delete val="1"/>
              <c:extLst>
                <c:ext xmlns:c15="http://schemas.microsoft.com/office/drawing/2012/chart" uri="{CE6537A1-D6FC-4f65-9D91-7224C49458BB}"/>
                <c:ext xmlns:c16="http://schemas.microsoft.com/office/drawing/2014/chart" uri="{C3380CC4-5D6E-409C-BE32-E72D297353CC}">
                  <c16:uniqueId val="{00000009-0FDC-4395-B002-08BD018B248F}"/>
                </c:ext>
              </c:extLst>
            </c:dLbl>
            <c:dLbl>
              <c:idx val="7"/>
              <c:delete val="1"/>
              <c:extLst>
                <c:ext xmlns:c15="http://schemas.microsoft.com/office/drawing/2012/chart" uri="{CE6537A1-D6FC-4f65-9D91-7224C49458BB}"/>
                <c:ext xmlns:c16="http://schemas.microsoft.com/office/drawing/2014/chart" uri="{C3380CC4-5D6E-409C-BE32-E72D297353CC}">
                  <c16:uniqueId val="{00000003-0FDC-4395-B002-08BD018B248F}"/>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'Ark1'!$D$2:$D$9</c:f>
              <c:numCache>
                <c:formatCode>0%</c:formatCode>
                <c:ptCount val="8"/>
                <c:pt idx="0">
                  <c:v>0</c:v>
                </c:pt>
                <c:pt idx="1">
                  <c:v>0.25</c:v>
                </c:pt>
                <c:pt idx="2">
                  <c:v>0.41666666666666669</c:v>
                </c:pt>
                <c:pt idx="3">
                  <c:v>0</c:v>
                </c:pt>
                <c:pt idx="4">
                  <c:v>0.1</c:v>
                </c:pt>
                <c:pt idx="5">
                  <c:v>0.3</c:v>
                </c:pt>
                <c:pt idx="6">
                  <c:v>0</c:v>
                </c:pt>
                <c:pt idx="7">
                  <c:v>0</c:v>
                </c:pt>
              </c:numCache>
            </c:numRef>
          </c:val>
          <c:extLst>
            <c:ext xmlns:c16="http://schemas.microsoft.com/office/drawing/2014/chart" uri="{C3380CC4-5D6E-409C-BE32-E72D297353CC}">
              <c16:uniqueId val="{00000002-A4BF-4575-9747-FC599A0CDE17}"/>
            </c:ext>
          </c:extLst>
        </c:ser>
        <c:ser>
          <c:idx val="3"/>
          <c:order val="3"/>
          <c:tx>
            <c:strRef>
              <c:f>'Ark1'!$E$1</c:f>
              <c:strCache>
                <c:ptCount val="1"/>
                <c:pt idx="0">
                  <c:v>Lille betydning</c:v>
                </c:pt>
              </c:strCache>
            </c:strRef>
          </c:tx>
          <c:spPr>
            <a:solidFill>
              <a:srgbClr val="93D3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4-0FDC-4395-B002-08BD018B248F}"/>
                </c:ext>
              </c:extLst>
            </c:dLbl>
            <c:dLbl>
              <c:idx val="3"/>
              <c:delete val="1"/>
              <c:extLst>
                <c:ext xmlns:c15="http://schemas.microsoft.com/office/drawing/2012/chart" uri="{CE6537A1-D6FC-4f65-9D91-7224C49458BB}"/>
                <c:ext xmlns:c16="http://schemas.microsoft.com/office/drawing/2014/chart" uri="{C3380CC4-5D6E-409C-BE32-E72D297353CC}">
                  <c16:uniqueId val="{0000000E-0FDC-4395-B002-08BD018B248F}"/>
                </c:ext>
              </c:extLst>
            </c:dLbl>
            <c:dLbl>
              <c:idx val="6"/>
              <c:delete val="1"/>
              <c:extLst>
                <c:ext xmlns:c15="http://schemas.microsoft.com/office/drawing/2012/chart" uri="{CE6537A1-D6FC-4f65-9D91-7224C49458BB}"/>
                <c:ext xmlns:c16="http://schemas.microsoft.com/office/drawing/2014/chart" uri="{C3380CC4-5D6E-409C-BE32-E72D297353CC}">
                  <c16:uniqueId val="{00000008-0FDC-4395-B002-08BD018B248F}"/>
                </c:ext>
              </c:extLst>
            </c:dLbl>
            <c:dLbl>
              <c:idx val="7"/>
              <c:delete val="1"/>
              <c:extLst>
                <c:ext xmlns:c15="http://schemas.microsoft.com/office/drawing/2012/chart" uri="{CE6537A1-D6FC-4f65-9D91-7224C49458BB}"/>
                <c:ext xmlns:c16="http://schemas.microsoft.com/office/drawing/2014/chart" uri="{C3380CC4-5D6E-409C-BE32-E72D297353CC}">
                  <c16:uniqueId val="{00000002-0FDC-4395-B002-08BD018B248F}"/>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'Ark1'!$E$2:$E$9</c:f>
              <c:numCache>
                <c:formatCode>0%</c:formatCode>
                <c:ptCount val="8"/>
                <c:pt idx="0">
                  <c:v>0</c:v>
                </c:pt>
                <c:pt idx="1">
                  <c:v>8.3333333333333329E-2</c:v>
                </c:pt>
                <c:pt idx="2">
                  <c:v>0</c:v>
                </c:pt>
                <c:pt idx="3">
                  <c:v>0</c:v>
                </c:pt>
                <c:pt idx="4">
                  <c:v>0.1</c:v>
                </c:pt>
                <c:pt idx="5">
                  <c:v>0</c:v>
                </c:pt>
                <c:pt idx="6">
                  <c:v>0</c:v>
                </c:pt>
                <c:pt idx="7">
                  <c:v>0</c:v>
                </c:pt>
              </c:numCache>
            </c:numRef>
          </c:val>
          <c:extLst>
            <c:ext xmlns:c16="http://schemas.microsoft.com/office/drawing/2014/chart" uri="{C3380CC4-5D6E-409C-BE32-E72D297353CC}">
              <c16:uniqueId val="{00000003-A4BF-4575-9747-FC599A0CDE17}"/>
            </c:ext>
          </c:extLst>
        </c:ser>
        <c:ser>
          <c:idx val="4"/>
          <c:order val="4"/>
          <c:tx>
            <c:strRef>
              <c:f>'Ark1'!$F$1</c:f>
              <c:strCache>
                <c:ptCount val="1"/>
                <c:pt idx="0">
                  <c:v>Meget lille betydning</c:v>
                </c:pt>
              </c:strCache>
            </c:strRef>
          </c:tx>
          <c:spPr>
            <a:solidFill>
              <a:srgbClr val="D4EE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3-0FDC-4395-B002-08BD018B248F}"/>
                </c:ext>
              </c:extLst>
            </c:dLbl>
            <c:dLbl>
              <c:idx val="3"/>
              <c:delete val="1"/>
              <c:extLst>
                <c:ext xmlns:c15="http://schemas.microsoft.com/office/drawing/2012/chart" uri="{CE6537A1-D6FC-4f65-9D91-7224C49458BB}"/>
                <c:ext xmlns:c16="http://schemas.microsoft.com/office/drawing/2014/chart" uri="{C3380CC4-5D6E-409C-BE32-E72D297353CC}">
                  <c16:uniqueId val="{0000000D-0FDC-4395-B002-08BD018B248F}"/>
                </c:ext>
              </c:extLst>
            </c:dLbl>
            <c:dLbl>
              <c:idx val="6"/>
              <c:delete val="1"/>
              <c:extLst>
                <c:ext xmlns:c15="http://schemas.microsoft.com/office/drawing/2012/chart" uri="{CE6537A1-D6FC-4f65-9D91-7224C49458BB}"/>
                <c:ext xmlns:c16="http://schemas.microsoft.com/office/drawing/2014/chart" uri="{C3380CC4-5D6E-409C-BE32-E72D297353CC}">
                  <c16:uniqueId val="{00000007-0FDC-4395-B002-08BD018B248F}"/>
                </c:ext>
              </c:extLst>
            </c:dLbl>
            <c:dLbl>
              <c:idx val="7"/>
              <c:delete val="1"/>
              <c:extLst>
                <c:ext xmlns:c15="http://schemas.microsoft.com/office/drawing/2012/chart" uri="{CE6537A1-D6FC-4f65-9D91-7224C49458BB}"/>
                <c:ext xmlns:c16="http://schemas.microsoft.com/office/drawing/2014/chart" uri="{C3380CC4-5D6E-409C-BE32-E72D297353CC}">
                  <c16:uniqueId val="{00000001-0FDC-4395-B002-08BD018B248F}"/>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'Ark1'!$F$2:$F$9</c:f>
              <c:numCache>
                <c:formatCode>0%</c:formatCode>
                <c:ptCount val="8"/>
                <c:pt idx="0">
                  <c:v>0</c:v>
                </c:pt>
                <c:pt idx="1">
                  <c:v>0</c:v>
                </c:pt>
                <c:pt idx="2">
                  <c:v>0.33333333333333331</c:v>
                </c:pt>
                <c:pt idx="3">
                  <c:v>0</c:v>
                </c:pt>
                <c:pt idx="4">
                  <c:v>0.1</c:v>
                </c:pt>
                <c:pt idx="5">
                  <c:v>0</c:v>
                </c:pt>
                <c:pt idx="6">
                  <c:v>0</c:v>
                </c:pt>
                <c:pt idx="7">
                  <c:v>0</c:v>
                </c:pt>
              </c:numCache>
            </c:numRef>
          </c:val>
          <c:extLst>
            <c:ext xmlns:c16="http://schemas.microsoft.com/office/drawing/2014/chart" uri="{C3380CC4-5D6E-409C-BE32-E72D297353CC}">
              <c16:uniqueId val="{00000004-A4BF-4575-9747-FC599A0CDE17}"/>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2-0FDC-4395-B002-08BD018B248F}"/>
                </c:ext>
              </c:extLst>
            </c:dLbl>
            <c:dLbl>
              <c:idx val="3"/>
              <c:delete val="1"/>
              <c:extLst>
                <c:ext xmlns:c15="http://schemas.microsoft.com/office/drawing/2012/chart" uri="{CE6537A1-D6FC-4f65-9D91-7224C49458BB}"/>
                <c:ext xmlns:c16="http://schemas.microsoft.com/office/drawing/2014/chart" uri="{C3380CC4-5D6E-409C-BE32-E72D297353CC}">
                  <c16:uniqueId val="{0000000C-0FDC-4395-B002-08BD018B248F}"/>
                </c:ext>
              </c:extLst>
            </c:dLbl>
            <c:dLbl>
              <c:idx val="6"/>
              <c:delete val="1"/>
              <c:extLst>
                <c:ext xmlns:c15="http://schemas.microsoft.com/office/drawing/2012/chart" uri="{CE6537A1-D6FC-4f65-9D91-7224C49458BB}"/>
                <c:ext xmlns:c16="http://schemas.microsoft.com/office/drawing/2014/chart" uri="{C3380CC4-5D6E-409C-BE32-E72D297353CC}">
                  <c16:uniqueId val="{00000006-0FDC-4395-B002-08BD018B248F}"/>
                </c:ext>
              </c:extLst>
            </c:dLbl>
            <c:dLbl>
              <c:idx val="7"/>
              <c:delete val="1"/>
              <c:extLst>
                <c:ext xmlns:c15="http://schemas.microsoft.com/office/drawing/2012/chart" uri="{CE6537A1-D6FC-4f65-9D91-7224C49458BB}"/>
                <c:ext xmlns:c16="http://schemas.microsoft.com/office/drawing/2014/chart" uri="{C3380CC4-5D6E-409C-BE32-E72D297353CC}">
                  <c16:uniqueId val="{00000000-0FDC-4395-B002-08BD018B248F}"/>
                </c:ext>
              </c:extLst>
            </c:dLbl>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'Ark1'!$G$2:$G$9</c:f>
              <c:numCache>
                <c:formatCode>0%</c:formatCode>
                <c:ptCount val="8"/>
                <c:pt idx="0">
                  <c:v>0</c:v>
                </c:pt>
                <c:pt idx="1">
                  <c:v>8.3333333333333329E-2</c:v>
                </c:pt>
                <c:pt idx="2">
                  <c:v>0</c:v>
                </c:pt>
                <c:pt idx="3">
                  <c:v>0</c:v>
                </c:pt>
                <c:pt idx="4">
                  <c:v>0.1</c:v>
                </c:pt>
                <c:pt idx="5">
                  <c:v>0.3</c:v>
                </c:pt>
                <c:pt idx="6">
                  <c:v>0</c:v>
                </c:pt>
                <c:pt idx="7">
                  <c:v>0</c:v>
                </c:pt>
              </c:numCache>
            </c:numRef>
          </c:val>
          <c:extLst>
            <c:ext xmlns:c16="http://schemas.microsoft.com/office/drawing/2014/chart" uri="{C3380CC4-5D6E-409C-BE32-E72D297353CC}">
              <c16:uniqueId val="{00000005-A4BF-4575-9747-FC599A0CDE17}"/>
            </c:ext>
          </c:extLst>
        </c:ser>
        <c:dLbls>
          <c:showLegendKey val="0"/>
          <c:showVal val="0"/>
          <c:showCatName val="0"/>
          <c:showSerName val="0"/>
          <c:showPercent val="0"/>
          <c:showBubbleSize val="0"/>
        </c:dLbls>
        <c:gapWidth val="150"/>
        <c:overlap val="100"/>
        <c:axId val="97013760"/>
        <c:axId val="61186048"/>
      </c:barChart>
      <c:catAx>
        <c:axId val="97013760"/>
        <c:scaling>
          <c:orientation val="maxMin"/>
        </c:scaling>
        <c:delete val="1"/>
        <c:axPos val="l"/>
        <c:numFmt formatCode="General" sourceLinked="0"/>
        <c:majorTickMark val="out"/>
        <c:minorTickMark val="none"/>
        <c:tickLblPos val="nextTo"/>
        <c:crossAx val="61186048"/>
        <c:crosses val="autoZero"/>
        <c:auto val="1"/>
        <c:lblAlgn val="ctr"/>
        <c:lblOffset val="100"/>
        <c:noMultiLvlLbl val="0"/>
      </c:catAx>
      <c:valAx>
        <c:axId val="6118604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013760"/>
        <c:crosses val="autoZero"/>
        <c:crossBetween val="between"/>
        <c:majorUnit val="0.25"/>
      </c:valAx>
    </c:plotArea>
    <c:legend>
      <c:legendPos val="b"/>
      <c:layout>
        <c:manualLayout>
          <c:xMode val="edge"/>
          <c:yMode val="edge"/>
          <c:x val="4.6007865007293737E-2"/>
          <c:y val="0.90100571097651649"/>
          <c:w val="0.94225229715300229"/>
          <c:h val="9.5424050196995652E-2"/>
        </c:manualLayout>
      </c:layout>
      <c:overlay val="0"/>
      <c:txPr>
        <a:bodyPr/>
        <a:lstStyle/>
        <a:p>
          <a:pPr algn="just">
            <a:defRPr sz="9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80473523069788366"/>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1-16D3-4F44-A88E-60C18DD8DBF5}"/>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'Ark1'!$B$2:$B$9</c:f>
              <c:numCache>
                <c:formatCode>0%</c:formatCode>
                <c:ptCount val="8"/>
                <c:pt idx="0">
                  <c:v>8.3333333333333329E-2</c:v>
                </c:pt>
                <c:pt idx="1">
                  <c:v>8.3333333333333329E-2</c:v>
                </c:pt>
                <c:pt idx="2">
                  <c:v>0.25</c:v>
                </c:pt>
                <c:pt idx="3">
                  <c:v>0</c:v>
                </c:pt>
                <c:pt idx="4">
                  <c:v>0.2</c:v>
                </c:pt>
                <c:pt idx="5">
                  <c:v>0</c:v>
                </c:pt>
                <c:pt idx="6">
                  <c:v>0</c:v>
                </c:pt>
                <c:pt idx="7">
                  <c:v>0.3</c:v>
                </c:pt>
              </c:numCache>
            </c:numRef>
          </c:val>
          <c:extLst>
            <c:ext xmlns:c16="http://schemas.microsoft.com/office/drawing/2014/chart" uri="{C3380CC4-5D6E-409C-BE32-E72D297353CC}">
              <c16:uniqueId val="{00000002-16D3-4F44-A88E-60C18DD8DBF5}"/>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'Ark1'!$C$2:$C$9</c:f>
              <c:numCache>
                <c:formatCode>0%</c:formatCode>
                <c:ptCount val="8"/>
                <c:pt idx="0">
                  <c:v>0.41666666666666669</c:v>
                </c:pt>
                <c:pt idx="1">
                  <c:v>0.58333333333333337</c:v>
                </c:pt>
                <c:pt idx="2">
                  <c:v>0.58333333333333337</c:v>
                </c:pt>
                <c:pt idx="3">
                  <c:v>0.45454545454545453</c:v>
                </c:pt>
                <c:pt idx="4">
                  <c:v>0.4</c:v>
                </c:pt>
                <c:pt idx="5">
                  <c:v>0.5</c:v>
                </c:pt>
                <c:pt idx="6">
                  <c:v>0.4</c:v>
                </c:pt>
                <c:pt idx="7">
                  <c:v>0.4</c:v>
                </c:pt>
              </c:numCache>
            </c:numRef>
          </c:val>
          <c:extLst>
            <c:ext xmlns:c16="http://schemas.microsoft.com/office/drawing/2014/chart" uri="{C3380CC4-5D6E-409C-BE32-E72D297353CC}">
              <c16:uniqueId val="{00000003-16D3-4F44-A88E-60C18DD8DBF5}"/>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'Ark1'!$D$2:$D$9</c:f>
              <c:numCache>
                <c:formatCode>0%</c:formatCode>
                <c:ptCount val="8"/>
                <c:pt idx="0">
                  <c:v>0.5</c:v>
                </c:pt>
                <c:pt idx="1">
                  <c:v>0.33333333333333331</c:v>
                </c:pt>
                <c:pt idx="2">
                  <c:v>8.3333333333333329E-2</c:v>
                </c:pt>
                <c:pt idx="3">
                  <c:v>0.27272727272727271</c:v>
                </c:pt>
                <c:pt idx="4">
                  <c:v>0.1</c:v>
                </c:pt>
                <c:pt idx="5">
                  <c:v>0.1</c:v>
                </c:pt>
                <c:pt idx="6">
                  <c:v>0.3</c:v>
                </c:pt>
                <c:pt idx="7">
                  <c:v>0.3</c:v>
                </c:pt>
              </c:numCache>
            </c:numRef>
          </c:val>
          <c:extLst>
            <c:ext xmlns:c16="http://schemas.microsoft.com/office/drawing/2014/chart" uri="{C3380CC4-5D6E-409C-BE32-E72D297353CC}">
              <c16:uniqueId val="{00000004-16D3-4F44-A88E-60C18DD8DBF5}"/>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'Ark1'!$E$2:$E$9</c:f>
              <c:numCache>
                <c:formatCode>0%</c:formatCode>
                <c:ptCount val="8"/>
                <c:pt idx="0">
                  <c:v>0</c:v>
                </c:pt>
                <c:pt idx="1">
                  <c:v>0</c:v>
                </c:pt>
                <c:pt idx="2">
                  <c:v>0</c:v>
                </c:pt>
                <c:pt idx="3">
                  <c:v>0</c:v>
                </c:pt>
                <c:pt idx="4">
                  <c:v>0</c:v>
                </c:pt>
                <c:pt idx="5">
                  <c:v>0</c:v>
                </c:pt>
                <c:pt idx="6">
                  <c:v>0.2</c:v>
                </c:pt>
                <c:pt idx="7">
                  <c:v>0</c:v>
                </c:pt>
              </c:numCache>
            </c:numRef>
          </c:val>
          <c:extLst>
            <c:ext xmlns:c16="http://schemas.microsoft.com/office/drawing/2014/chart" uri="{C3380CC4-5D6E-409C-BE32-E72D297353CC}">
              <c16:uniqueId val="{00000005-16D3-4F44-A88E-60C18DD8DBF5}"/>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'Ark1'!$F$2:$F$9</c:f>
              <c:numCache>
                <c:formatCode>0%</c:formatCode>
                <c:ptCount val="8"/>
                <c:pt idx="0">
                  <c:v>0</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6-16D3-4F44-A88E-60C18DD8DBF5}"/>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6D3-4F44-A88E-60C18DD8DBF5}"/>
                </c:ext>
              </c:extLst>
            </c:dLbl>
            <c:dLbl>
              <c:idx val="1"/>
              <c:layout/>
              <c:tx>
                <c:rich>
                  <a:bodyPr/>
                  <a:lstStyle/>
                  <a:p>
                    <a:r>
                      <a:rPr lang="en-US" sz="1200" dirty="0">
                        <a:solidFill>
                          <a:schemeClr val="bg1"/>
                        </a:solidFill>
                      </a:rPr>
                      <a:t>10%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6D3-4F44-A88E-60C18DD8DBF5}"/>
                </c:ext>
              </c:extLst>
            </c:dLbl>
            <c:dLbl>
              <c:idx val="6"/>
              <c:layout/>
              <c:tx>
                <c:rich>
                  <a:bodyPr/>
                  <a:lstStyle/>
                  <a:p>
                    <a:r>
                      <a:rPr lang="en-US" sz="1200" dirty="0">
                        <a:solidFill>
                          <a:schemeClr val="bg1"/>
                        </a:solidFill>
                      </a:rPr>
                      <a:t>10%</a:t>
                    </a:r>
                    <a:endParaRPr lang="en-US" sz="900"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6D3-4F44-A88E-60C18DD8DBF5}"/>
                </c:ext>
              </c:extLst>
            </c:dLbl>
            <c:dLbl>
              <c:idx val="7"/>
              <c:layout/>
              <c:tx>
                <c:rich>
                  <a:bodyPr/>
                  <a:lstStyle/>
                  <a:p>
                    <a:r>
                      <a:rPr lang="en-US"/>
                      <a:t>0%</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16D3-4F44-A88E-60C18DD8DBF5}"/>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'Ark1'!$G$2:$G$9</c:f>
              <c:numCache>
                <c:formatCode>0%</c:formatCode>
                <c:ptCount val="8"/>
                <c:pt idx="0">
                  <c:v>0</c:v>
                </c:pt>
                <c:pt idx="1">
                  <c:v>0</c:v>
                </c:pt>
                <c:pt idx="2">
                  <c:v>8.3333333333333329E-2</c:v>
                </c:pt>
                <c:pt idx="3">
                  <c:v>0.27272727272727271</c:v>
                </c:pt>
                <c:pt idx="4">
                  <c:v>0.3</c:v>
                </c:pt>
                <c:pt idx="5">
                  <c:v>0.4</c:v>
                </c:pt>
                <c:pt idx="6">
                  <c:v>0.1</c:v>
                </c:pt>
                <c:pt idx="7">
                  <c:v>0</c:v>
                </c:pt>
              </c:numCache>
            </c:numRef>
          </c:val>
          <c:extLst>
            <c:ext xmlns:c16="http://schemas.microsoft.com/office/drawing/2014/chart" uri="{C3380CC4-5D6E-409C-BE32-E72D297353CC}">
              <c16:uniqueId val="{0000000B-16D3-4F44-A88E-60C18DD8DBF5}"/>
            </c:ext>
          </c:extLst>
        </c:ser>
        <c:dLbls>
          <c:showLegendKey val="0"/>
          <c:showVal val="0"/>
          <c:showCatName val="0"/>
          <c:showSerName val="0"/>
          <c:showPercent val="0"/>
          <c:showBubbleSize val="0"/>
        </c:dLbls>
        <c:gapWidth val="150"/>
        <c:overlap val="100"/>
        <c:axId val="96681472"/>
        <c:axId val="61187776"/>
      </c:barChart>
      <c:catAx>
        <c:axId val="96681472"/>
        <c:scaling>
          <c:orientation val="maxMin"/>
        </c:scaling>
        <c:delete val="1"/>
        <c:axPos val="l"/>
        <c:numFmt formatCode="General" sourceLinked="0"/>
        <c:majorTickMark val="out"/>
        <c:minorTickMark val="none"/>
        <c:tickLblPos val="nextTo"/>
        <c:crossAx val="61187776"/>
        <c:crosses val="autoZero"/>
        <c:auto val="1"/>
        <c:lblAlgn val="ctr"/>
        <c:lblOffset val="100"/>
        <c:noMultiLvlLbl val="0"/>
      </c:catAx>
      <c:valAx>
        <c:axId val="61187776"/>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6681472"/>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13811775995601E-2"/>
          <c:y val="4.3986398663756802E-2"/>
          <c:w val="0.92809511881802986"/>
          <c:h val="0.82120103396365385"/>
        </c:manualLayout>
      </c:layout>
      <c:barChart>
        <c:barDir val="bar"/>
        <c:grouping val="percentStacked"/>
        <c:varyColors val="0"/>
        <c:ser>
          <c:idx val="0"/>
          <c:order val="0"/>
          <c:tx>
            <c:strRef>
              <c:f>'Ark1'!$B$1</c:f>
              <c:strCache>
                <c:ptCount val="1"/>
                <c:pt idx="0">
                  <c:v>Meget stor betydning</c:v>
                </c:pt>
              </c:strCache>
            </c:strRef>
          </c:tx>
          <c:spPr>
            <a:solidFill>
              <a:srgbClr val="004691"/>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7-0003-4A8E-B9C6-21FF758A3C7C}"/>
                </c:ext>
              </c:extLst>
            </c:dLbl>
            <c:dLbl>
              <c:idx val="3"/>
              <c:delete val="1"/>
              <c:extLst>
                <c:ext xmlns:c15="http://schemas.microsoft.com/office/drawing/2012/chart" uri="{CE6537A1-D6FC-4f65-9D91-7224C49458BB}"/>
                <c:ext xmlns:c16="http://schemas.microsoft.com/office/drawing/2014/chart" uri="{C3380CC4-5D6E-409C-BE32-E72D297353CC}">
                  <c16:uniqueId val="{00000011-0003-4A8E-B9C6-21FF758A3C7C}"/>
                </c:ext>
              </c:extLst>
            </c:dLbl>
            <c:dLbl>
              <c:idx val="6"/>
              <c:delete val="1"/>
              <c:extLst>
                <c:ext xmlns:c15="http://schemas.microsoft.com/office/drawing/2012/chart" uri="{CE6537A1-D6FC-4f65-9D91-7224C49458BB}"/>
                <c:ext xmlns:c16="http://schemas.microsoft.com/office/drawing/2014/chart" uri="{C3380CC4-5D6E-409C-BE32-E72D297353CC}">
                  <c16:uniqueId val="{0000000A-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B-0003-4A8E-B9C6-21FF758A3C7C}"/>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'Ark1'!$B$2:$B$9</c:f>
              <c:numCache>
                <c:formatCode>0%</c:formatCode>
                <c:ptCount val="8"/>
                <c:pt idx="0">
                  <c:v>0</c:v>
                </c:pt>
                <c:pt idx="1">
                  <c:v>0.47058823529411764</c:v>
                </c:pt>
                <c:pt idx="2">
                  <c:v>0.1</c:v>
                </c:pt>
                <c:pt idx="3">
                  <c:v>0</c:v>
                </c:pt>
                <c:pt idx="4">
                  <c:v>0.26</c:v>
                </c:pt>
                <c:pt idx="5">
                  <c:v>0.18</c:v>
                </c:pt>
                <c:pt idx="6">
                  <c:v>0</c:v>
                </c:pt>
                <c:pt idx="7">
                  <c:v>0</c:v>
                </c:pt>
              </c:numCache>
            </c:numRef>
          </c:val>
          <c:extLst>
            <c:ext xmlns:c16="http://schemas.microsoft.com/office/drawing/2014/chart" uri="{C3380CC4-5D6E-409C-BE32-E72D297353CC}">
              <c16:uniqueId val="{00000000-A4BF-4575-9747-FC599A0CDE17}"/>
            </c:ext>
          </c:extLst>
        </c:ser>
        <c:ser>
          <c:idx val="1"/>
          <c:order val="1"/>
          <c:tx>
            <c:strRef>
              <c:f>'Ark1'!$C$1</c:f>
              <c:strCache>
                <c:ptCount val="1"/>
                <c:pt idx="0">
                  <c:v>Stor betydning</c:v>
                </c:pt>
              </c:strCache>
            </c:strRef>
          </c:tx>
          <c:spPr>
            <a:solidFill>
              <a:srgbClr val="006FBB"/>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6-0003-4A8E-B9C6-21FF758A3C7C}"/>
                </c:ext>
              </c:extLst>
            </c:dLbl>
            <c:dLbl>
              <c:idx val="3"/>
              <c:delete val="1"/>
              <c:extLst>
                <c:ext xmlns:c15="http://schemas.microsoft.com/office/drawing/2012/chart" uri="{CE6537A1-D6FC-4f65-9D91-7224C49458BB}"/>
                <c:ext xmlns:c16="http://schemas.microsoft.com/office/drawing/2014/chart" uri="{C3380CC4-5D6E-409C-BE32-E72D297353CC}">
                  <c16:uniqueId val="{00000010-0003-4A8E-B9C6-21FF758A3C7C}"/>
                </c:ext>
              </c:extLst>
            </c:dLbl>
            <c:dLbl>
              <c:idx val="6"/>
              <c:delete val="1"/>
              <c:extLst>
                <c:ext xmlns:c15="http://schemas.microsoft.com/office/drawing/2012/chart" uri="{CE6537A1-D6FC-4f65-9D91-7224C49458BB}"/>
                <c:ext xmlns:c16="http://schemas.microsoft.com/office/drawing/2014/chart" uri="{C3380CC4-5D6E-409C-BE32-E72D297353CC}">
                  <c16:uniqueId val="{00000009-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8-0003-4A8E-B9C6-21FF758A3C7C}"/>
                </c:ext>
              </c:extLst>
            </c:dLbl>
            <c:spPr>
              <a:noFill/>
              <a:ln>
                <a:noFill/>
              </a:ln>
              <a:effectLst/>
            </c:spPr>
            <c:txPr>
              <a:bodyPr/>
              <a:lstStyle/>
              <a:p>
                <a:pPr algn="ctr">
                  <a:defRPr lang="da-DK" sz="12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'Ark1'!$C$2:$C$9</c:f>
              <c:numCache>
                <c:formatCode>0%</c:formatCode>
                <c:ptCount val="8"/>
                <c:pt idx="0">
                  <c:v>0</c:v>
                </c:pt>
                <c:pt idx="1">
                  <c:v>0.50980392156862742</c:v>
                </c:pt>
                <c:pt idx="2">
                  <c:v>0.57999999999999996</c:v>
                </c:pt>
                <c:pt idx="3">
                  <c:v>0</c:v>
                </c:pt>
                <c:pt idx="4">
                  <c:v>0.57999999999999996</c:v>
                </c:pt>
                <c:pt idx="5">
                  <c:v>0.62</c:v>
                </c:pt>
                <c:pt idx="6">
                  <c:v>0</c:v>
                </c:pt>
                <c:pt idx="7">
                  <c:v>0</c:v>
                </c:pt>
              </c:numCache>
            </c:numRef>
          </c:val>
          <c:extLst>
            <c:ext xmlns:c16="http://schemas.microsoft.com/office/drawing/2014/chart" uri="{C3380CC4-5D6E-409C-BE32-E72D297353CC}">
              <c16:uniqueId val="{00000001-A4BF-4575-9747-FC599A0CDE17}"/>
            </c:ext>
          </c:extLst>
        </c:ser>
        <c:ser>
          <c:idx val="2"/>
          <c:order val="2"/>
          <c:tx>
            <c:strRef>
              <c:f>'Ark1'!$D$1</c:f>
              <c:strCache>
                <c:ptCount val="1"/>
                <c:pt idx="0">
                  <c:v>Hverken / eller</c:v>
                </c:pt>
              </c:strCache>
            </c:strRef>
          </c:tx>
          <c:spPr>
            <a:solidFill>
              <a:srgbClr val="27A8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5-0003-4A8E-B9C6-21FF758A3C7C}"/>
                </c:ext>
              </c:extLst>
            </c:dLbl>
            <c:dLbl>
              <c:idx val="3"/>
              <c:delete val="1"/>
              <c:extLst>
                <c:ext xmlns:c15="http://schemas.microsoft.com/office/drawing/2012/chart" uri="{CE6537A1-D6FC-4f65-9D91-7224C49458BB}"/>
                <c:ext xmlns:c16="http://schemas.microsoft.com/office/drawing/2014/chart" uri="{C3380CC4-5D6E-409C-BE32-E72D297353CC}">
                  <c16:uniqueId val="{0000000F-0003-4A8E-B9C6-21FF758A3C7C}"/>
                </c:ext>
              </c:extLst>
            </c:dLbl>
            <c:dLbl>
              <c:idx val="6"/>
              <c:delete val="1"/>
              <c:extLst>
                <c:ext xmlns:c15="http://schemas.microsoft.com/office/drawing/2012/chart" uri="{CE6537A1-D6FC-4f65-9D91-7224C49458BB}"/>
                <c:ext xmlns:c16="http://schemas.microsoft.com/office/drawing/2014/chart" uri="{C3380CC4-5D6E-409C-BE32-E72D297353CC}">
                  <c16:uniqueId val="{00000003-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7-0003-4A8E-B9C6-21FF758A3C7C}"/>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'Ark1'!$D$2:$D$9</c:f>
              <c:numCache>
                <c:formatCode>0%</c:formatCode>
                <c:ptCount val="8"/>
                <c:pt idx="0">
                  <c:v>0</c:v>
                </c:pt>
                <c:pt idx="1">
                  <c:v>0</c:v>
                </c:pt>
                <c:pt idx="2">
                  <c:v>0.24</c:v>
                </c:pt>
                <c:pt idx="3">
                  <c:v>0</c:v>
                </c:pt>
                <c:pt idx="4">
                  <c:v>0.1</c:v>
                </c:pt>
                <c:pt idx="5">
                  <c:v>0.14000000000000001</c:v>
                </c:pt>
                <c:pt idx="6">
                  <c:v>0</c:v>
                </c:pt>
                <c:pt idx="7">
                  <c:v>0</c:v>
                </c:pt>
              </c:numCache>
            </c:numRef>
          </c:val>
          <c:extLst>
            <c:ext xmlns:c16="http://schemas.microsoft.com/office/drawing/2014/chart" uri="{C3380CC4-5D6E-409C-BE32-E72D297353CC}">
              <c16:uniqueId val="{00000002-A4BF-4575-9747-FC599A0CDE17}"/>
            </c:ext>
          </c:extLst>
        </c:ser>
        <c:ser>
          <c:idx val="3"/>
          <c:order val="3"/>
          <c:tx>
            <c:strRef>
              <c:f>'Ark1'!$E$1</c:f>
              <c:strCache>
                <c:ptCount val="1"/>
                <c:pt idx="0">
                  <c:v>Lille betydning</c:v>
                </c:pt>
              </c:strCache>
            </c:strRef>
          </c:tx>
          <c:spPr>
            <a:solidFill>
              <a:srgbClr val="93D3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4-0003-4A8E-B9C6-21FF758A3C7C}"/>
                </c:ext>
              </c:extLst>
            </c:dLbl>
            <c:dLbl>
              <c:idx val="3"/>
              <c:delete val="1"/>
              <c:extLst>
                <c:ext xmlns:c15="http://schemas.microsoft.com/office/drawing/2012/chart" uri="{CE6537A1-D6FC-4f65-9D91-7224C49458BB}"/>
                <c:ext xmlns:c16="http://schemas.microsoft.com/office/drawing/2014/chart" uri="{C3380CC4-5D6E-409C-BE32-E72D297353CC}">
                  <c16:uniqueId val="{0000000E-0003-4A8E-B9C6-21FF758A3C7C}"/>
                </c:ext>
              </c:extLst>
            </c:dLbl>
            <c:dLbl>
              <c:idx val="6"/>
              <c:delete val="1"/>
              <c:extLst>
                <c:ext xmlns:c15="http://schemas.microsoft.com/office/drawing/2012/chart" uri="{CE6537A1-D6FC-4f65-9D91-7224C49458BB}"/>
                <c:ext xmlns:c16="http://schemas.microsoft.com/office/drawing/2014/chart" uri="{C3380CC4-5D6E-409C-BE32-E72D297353CC}">
                  <c16:uniqueId val="{00000002-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6-0003-4A8E-B9C6-21FF758A3C7C}"/>
                </c:ext>
              </c:extLst>
            </c:dLbl>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'Ark1'!$E$2:$E$9</c:f>
              <c:numCache>
                <c:formatCode>0%</c:formatCode>
                <c:ptCount val="8"/>
                <c:pt idx="0">
                  <c:v>0</c:v>
                </c:pt>
                <c:pt idx="1">
                  <c:v>1.9607843137254902E-2</c:v>
                </c:pt>
                <c:pt idx="2">
                  <c:v>0.06</c:v>
                </c:pt>
                <c:pt idx="3">
                  <c:v>0</c:v>
                </c:pt>
                <c:pt idx="4">
                  <c:v>0.02</c:v>
                </c:pt>
                <c:pt idx="5">
                  <c:v>0</c:v>
                </c:pt>
                <c:pt idx="6">
                  <c:v>0</c:v>
                </c:pt>
                <c:pt idx="7">
                  <c:v>0</c:v>
                </c:pt>
              </c:numCache>
            </c:numRef>
          </c:val>
          <c:extLst>
            <c:ext xmlns:c16="http://schemas.microsoft.com/office/drawing/2014/chart" uri="{C3380CC4-5D6E-409C-BE32-E72D297353CC}">
              <c16:uniqueId val="{00000003-A4BF-4575-9747-FC599A0CDE17}"/>
            </c:ext>
          </c:extLst>
        </c:ser>
        <c:ser>
          <c:idx val="4"/>
          <c:order val="4"/>
          <c:tx>
            <c:strRef>
              <c:f>'Ark1'!$F$1</c:f>
              <c:strCache>
                <c:ptCount val="1"/>
                <c:pt idx="0">
                  <c:v>Meget lille betydning</c:v>
                </c:pt>
              </c:strCache>
            </c:strRef>
          </c:tx>
          <c:spPr>
            <a:solidFill>
              <a:srgbClr val="D4EE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3-0003-4A8E-B9C6-21FF758A3C7C}"/>
                </c:ext>
              </c:extLst>
            </c:dLbl>
            <c:dLbl>
              <c:idx val="3"/>
              <c:delete val="1"/>
              <c:extLst>
                <c:ext xmlns:c15="http://schemas.microsoft.com/office/drawing/2012/chart" uri="{CE6537A1-D6FC-4f65-9D91-7224C49458BB}"/>
                <c:ext xmlns:c16="http://schemas.microsoft.com/office/drawing/2014/chart" uri="{C3380CC4-5D6E-409C-BE32-E72D297353CC}">
                  <c16:uniqueId val="{0000000D-0003-4A8E-B9C6-21FF758A3C7C}"/>
                </c:ext>
              </c:extLst>
            </c:dLbl>
            <c:dLbl>
              <c:idx val="6"/>
              <c:delete val="1"/>
              <c:extLst>
                <c:ext xmlns:c15="http://schemas.microsoft.com/office/drawing/2012/chart" uri="{CE6537A1-D6FC-4f65-9D91-7224C49458BB}"/>
                <c:ext xmlns:c16="http://schemas.microsoft.com/office/drawing/2014/chart" uri="{C3380CC4-5D6E-409C-BE32-E72D297353CC}">
                  <c16:uniqueId val="{00000001-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5-0003-4A8E-B9C6-21FF758A3C7C}"/>
                </c:ext>
              </c:extLst>
            </c:dLbl>
            <c:spPr>
              <a:noFill/>
              <a:ln>
                <a:noFill/>
              </a:ln>
              <a:effectLst/>
            </c:spPr>
            <c:txPr>
              <a:bodyPr wrap="square" lIns="38100" tIns="19050" rIns="38100" bIns="19050" anchor="ctr" anchorCtr="0">
                <a:spAutoFit/>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'Ark1'!$F$2:$F$9</c:f>
              <c:numCache>
                <c:formatCode>0%</c:formatCode>
                <c:ptCount val="8"/>
                <c:pt idx="0">
                  <c:v>0</c:v>
                </c:pt>
                <c:pt idx="1">
                  <c:v>0</c:v>
                </c:pt>
                <c:pt idx="2">
                  <c:v>0.02</c:v>
                </c:pt>
                <c:pt idx="3">
                  <c:v>0</c:v>
                </c:pt>
                <c:pt idx="4">
                  <c:v>0.02</c:v>
                </c:pt>
                <c:pt idx="5">
                  <c:v>0</c:v>
                </c:pt>
                <c:pt idx="6">
                  <c:v>0</c:v>
                </c:pt>
                <c:pt idx="7">
                  <c:v>0</c:v>
                </c:pt>
              </c:numCache>
            </c:numRef>
          </c:val>
          <c:extLst>
            <c:ext xmlns:c16="http://schemas.microsoft.com/office/drawing/2014/chart" uri="{C3380CC4-5D6E-409C-BE32-E72D297353CC}">
              <c16:uniqueId val="{00000004-A4BF-4575-9747-FC599A0CDE17}"/>
            </c:ext>
          </c:extLst>
        </c:ser>
        <c:ser>
          <c:idx val="5"/>
          <c:order val="5"/>
          <c:tx>
            <c:strRef>
              <c:f>'Ark1'!$G$1</c:f>
              <c:strCache>
                <c:ptCount val="1"/>
                <c:pt idx="0">
                  <c:v>Ved ikke</c:v>
                </c:pt>
              </c:strCache>
            </c:strRef>
          </c:tx>
          <c:spPr>
            <a:solidFill>
              <a:sysClr val="window" lastClr="FFFFFF">
                <a:lumMod val="50000"/>
              </a:sys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2-0003-4A8E-B9C6-21FF758A3C7C}"/>
                </c:ext>
              </c:extLst>
            </c:dLbl>
            <c:dLbl>
              <c:idx val="3"/>
              <c:delete val="1"/>
              <c:extLst>
                <c:ext xmlns:c15="http://schemas.microsoft.com/office/drawing/2012/chart" uri="{CE6537A1-D6FC-4f65-9D91-7224C49458BB}"/>
                <c:ext xmlns:c16="http://schemas.microsoft.com/office/drawing/2014/chart" uri="{C3380CC4-5D6E-409C-BE32-E72D297353CC}">
                  <c16:uniqueId val="{0000000C-0003-4A8E-B9C6-21FF758A3C7C}"/>
                </c:ext>
              </c:extLst>
            </c:dLbl>
            <c:dLbl>
              <c:idx val="6"/>
              <c:delete val="1"/>
              <c:extLst>
                <c:ext xmlns:c15="http://schemas.microsoft.com/office/drawing/2012/chart" uri="{CE6537A1-D6FC-4f65-9D91-7224C49458BB}"/>
                <c:ext xmlns:c16="http://schemas.microsoft.com/office/drawing/2014/chart" uri="{C3380CC4-5D6E-409C-BE32-E72D297353CC}">
                  <c16:uniqueId val="{00000000-0003-4A8E-B9C6-21FF758A3C7C}"/>
                </c:ext>
              </c:extLst>
            </c:dLbl>
            <c:dLbl>
              <c:idx val="7"/>
              <c:delete val="1"/>
              <c:extLst>
                <c:ext xmlns:c15="http://schemas.microsoft.com/office/drawing/2012/chart" uri="{CE6537A1-D6FC-4f65-9D91-7224C49458BB}"/>
                <c:ext xmlns:c16="http://schemas.microsoft.com/office/drawing/2014/chart" uri="{C3380CC4-5D6E-409C-BE32-E72D297353CC}">
                  <c16:uniqueId val="{00000004-0003-4A8E-B9C6-21FF758A3C7C}"/>
                </c:ext>
              </c:extLst>
            </c:dLbl>
            <c:spPr>
              <a:noFill/>
              <a:ln>
                <a:noFill/>
              </a:ln>
              <a:effectLst/>
            </c:spPr>
            <c:txPr>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'Ark1'!$G$2:$G$9</c:f>
              <c:numCache>
                <c:formatCode>0%</c:formatCode>
                <c:ptCount val="8"/>
                <c:pt idx="0">
                  <c:v>0</c:v>
                </c:pt>
                <c:pt idx="1">
                  <c:v>0</c:v>
                </c:pt>
                <c:pt idx="2">
                  <c:v>0</c:v>
                </c:pt>
                <c:pt idx="3">
                  <c:v>0</c:v>
                </c:pt>
                <c:pt idx="4">
                  <c:v>0.02</c:v>
                </c:pt>
                <c:pt idx="5">
                  <c:v>0.06</c:v>
                </c:pt>
                <c:pt idx="6">
                  <c:v>0</c:v>
                </c:pt>
                <c:pt idx="7">
                  <c:v>0</c:v>
                </c:pt>
              </c:numCache>
            </c:numRef>
          </c:val>
          <c:extLst>
            <c:ext xmlns:c16="http://schemas.microsoft.com/office/drawing/2014/chart" uri="{C3380CC4-5D6E-409C-BE32-E72D297353CC}">
              <c16:uniqueId val="{00000005-A4BF-4575-9747-FC599A0CDE17}"/>
            </c:ext>
          </c:extLst>
        </c:ser>
        <c:dLbls>
          <c:showLegendKey val="0"/>
          <c:showVal val="0"/>
          <c:showCatName val="0"/>
          <c:showSerName val="0"/>
          <c:showPercent val="0"/>
          <c:showBubbleSize val="0"/>
        </c:dLbls>
        <c:gapWidth val="150"/>
        <c:overlap val="100"/>
        <c:axId val="97145344"/>
        <c:axId val="61190080"/>
      </c:barChart>
      <c:catAx>
        <c:axId val="97145344"/>
        <c:scaling>
          <c:orientation val="maxMin"/>
        </c:scaling>
        <c:delete val="1"/>
        <c:axPos val="l"/>
        <c:numFmt formatCode="General" sourceLinked="0"/>
        <c:majorTickMark val="out"/>
        <c:minorTickMark val="none"/>
        <c:tickLblPos val="nextTo"/>
        <c:crossAx val="61190080"/>
        <c:crosses val="autoZero"/>
        <c:auto val="1"/>
        <c:lblAlgn val="ctr"/>
        <c:lblOffset val="100"/>
        <c:noMultiLvlLbl val="0"/>
      </c:catAx>
      <c:valAx>
        <c:axId val="61190080"/>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145344"/>
        <c:crosses val="autoZero"/>
        <c:crossBetween val="between"/>
        <c:majorUnit val="0.25"/>
      </c:valAx>
    </c:plotArea>
    <c:legend>
      <c:legendPos val="b"/>
      <c:layout>
        <c:manualLayout>
          <c:xMode val="edge"/>
          <c:yMode val="edge"/>
          <c:x val="4.6007865007293737E-2"/>
          <c:y val="0.90100571097651649"/>
          <c:w val="0.94225229715300229"/>
          <c:h val="9.5424050196995652E-2"/>
        </c:manualLayout>
      </c:layout>
      <c:overlay val="0"/>
      <c:txPr>
        <a:bodyPr/>
        <a:lstStyle/>
        <a:p>
          <a:pPr algn="just">
            <a:defRPr sz="9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1919300513437471E-2"/>
          <c:y val="8.9460708567110261E-2"/>
          <c:w val="0.93658190387116835"/>
          <c:h val="0.80473523069788366"/>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1-16D3-4F44-A88E-60C18DD8DBF5}"/>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'Ark1'!$B$2:$B$9</c:f>
              <c:numCache>
                <c:formatCode>0%</c:formatCode>
                <c:ptCount val="8"/>
                <c:pt idx="0">
                  <c:v>0.17647058823529413</c:v>
                </c:pt>
                <c:pt idx="1">
                  <c:v>0.27450980392156865</c:v>
                </c:pt>
                <c:pt idx="2">
                  <c:v>0.14000000000000001</c:v>
                </c:pt>
                <c:pt idx="3">
                  <c:v>0.3</c:v>
                </c:pt>
                <c:pt idx="4">
                  <c:v>0.2</c:v>
                </c:pt>
                <c:pt idx="5">
                  <c:v>0.24</c:v>
                </c:pt>
                <c:pt idx="6">
                  <c:v>0.1</c:v>
                </c:pt>
                <c:pt idx="7">
                  <c:v>0.26</c:v>
                </c:pt>
              </c:numCache>
            </c:numRef>
          </c:val>
          <c:extLst>
            <c:ext xmlns:c16="http://schemas.microsoft.com/office/drawing/2014/chart" uri="{C3380CC4-5D6E-409C-BE32-E72D297353CC}">
              <c16:uniqueId val="{00000002-16D3-4F44-A88E-60C18DD8DBF5}"/>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'Ark1'!$C$2:$C$9</c:f>
              <c:numCache>
                <c:formatCode>0%</c:formatCode>
                <c:ptCount val="8"/>
                <c:pt idx="0">
                  <c:v>0.70588235294117652</c:v>
                </c:pt>
                <c:pt idx="1">
                  <c:v>0.58823529411764708</c:v>
                </c:pt>
                <c:pt idx="2">
                  <c:v>0.74</c:v>
                </c:pt>
                <c:pt idx="3">
                  <c:v>0.62</c:v>
                </c:pt>
                <c:pt idx="4">
                  <c:v>0.54</c:v>
                </c:pt>
                <c:pt idx="5">
                  <c:v>0.57999999999999996</c:v>
                </c:pt>
                <c:pt idx="6">
                  <c:v>0.52</c:v>
                </c:pt>
                <c:pt idx="7">
                  <c:v>0.66</c:v>
                </c:pt>
              </c:numCache>
            </c:numRef>
          </c:val>
          <c:extLst>
            <c:ext xmlns:c16="http://schemas.microsoft.com/office/drawing/2014/chart" uri="{C3380CC4-5D6E-409C-BE32-E72D297353CC}">
              <c16:uniqueId val="{00000003-16D3-4F44-A88E-60C18DD8DBF5}"/>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'Ark1'!$D$2:$D$9</c:f>
              <c:numCache>
                <c:formatCode>0%</c:formatCode>
                <c:ptCount val="8"/>
                <c:pt idx="0">
                  <c:v>7.8431372549019607E-2</c:v>
                </c:pt>
                <c:pt idx="1">
                  <c:v>0.11764705882352941</c:v>
                </c:pt>
                <c:pt idx="2">
                  <c:v>0.1</c:v>
                </c:pt>
                <c:pt idx="3">
                  <c:v>0.06</c:v>
                </c:pt>
                <c:pt idx="4">
                  <c:v>0.12</c:v>
                </c:pt>
                <c:pt idx="5">
                  <c:v>0.14000000000000001</c:v>
                </c:pt>
                <c:pt idx="6">
                  <c:v>0.12</c:v>
                </c:pt>
                <c:pt idx="7">
                  <c:v>0.08</c:v>
                </c:pt>
              </c:numCache>
            </c:numRef>
          </c:val>
          <c:extLst>
            <c:ext xmlns:c16="http://schemas.microsoft.com/office/drawing/2014/chart" uri="{C3380CC4-5D6E-409C-BE32-E72D297353CC}">
              <c16:uniqueId val="{00000004-16D3-4F44-A88E-60C18DD8DBF5}"/>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'Ark1'!$E$2:$E$9</c:f>
              <c:numCache>
                <c:formatCode>0%</c:formatCode>
                <c:ptCount val="8"/>
                <c:pt idx="0">
                  <c:v>3.9215686274509803E-2</c:v>
                </c:pt>
                <c:pt idx="1">
                  <c:v>1.9607843137254902E-2</c:v>
                </c:pt>
                <c:pt idx="2">
                  <c:v>0</c:v>
                </c:pt>
                <c:pt idx="3">
                  <c:v>0.02</c:v>
                </c:pt>
                <c:pt idx="4">
                  <c:v>0.06</c:v>
                </c:pt>
                <c:pt idx="5">
                  <c:v>0</c:v>
                </c:pt>
                <c:pt idx="6">
                  <c:v>0.02</c:v>
                </c:pt>
                <c:pt idx="7">
                  <c:v>0</c:v>
                </c:pt>
              </c:numCache>
            </c:numRef>
          </c:val>
          <c:extLst>
            <c:ext xmlns:c16="http://schemas.microsoft.com/office/drawing/2014/chart" uri="{C3380CC4-5D6E-409C-BE32-E72D297353CC}">
              <c16:uniqueId val="{00000005-16D3-4F44-A88E-60C18DD8DBF5}"/>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'Ark1'!$F$2:$F$9</c:f>
              <c:numCache>
                <c:formatCode>0%</c:formatCode>
                <c:ptCount val="8"/>
                <c:pt idx="0">
                  <c:v>0</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6-16D3-4F44-A88E-60C18DD8DBF5}"/>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6D3-4F44-A88E-60C18DD8DBF5}"/>
                </c:ext>
              </c:extLst>
            </c:dLbl>
            <c:dLbl>
              <c:idx val="1"/>
              <c:layout/>
              <c:tx>
                <c:rich>
                  <a:bodyPr/>
                  <a:lstStyle/>
                  <a:p>
                    <a:r>
                      <a:rPr lang="en-US" sz="1200" dirty="0">
                        <a:solidFill>
                          <a:schemeClr val="bg1"/>
                        </a:solidFill>
                      </a:rPr>
                      <a:t>10%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6D3-4F44-A88E-60C18DD8DBF5}"/>
                </c:ext>
              </c:extLst>
            </c:dLbl>
            <c:dLbl>
              <c:idx val="5"/>
              <c:layout/>
              <c:tx>
                <c:rich>
                  <a:bodyPr/>
                  <a:lstStyle/>
                  <a:p>
                    <a:r>
                      <a:rPr lang="en-US"/>
                      <a:t>4%</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F52-484C-8843-136705BA76A7}"/>
                </c:ext>
              </c:extLst>
            </c:dLbl>
            <c:dLbl>
              <c:idx val="6"/>
              <c:layout/>
              <c:tx>
                <c:rich>
                  <a:bodyPr/>
                  <a:lstStyle/>
                  <a:p>
                    <a:r>
                      <a:rPr lang="en-US" sz="1200" dirty="0">
                        <a:solidFill>
                          <a:schemeClr val="bg1"/>
                        </a:solidFill>
                      </a:rPr>
                      <a:t>24%</a:t>
                    </a:r>
                    <a:endParaRPr lang="en-US" sz="900"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6D3-4F44-A88E-60C18DD8DBF5}"/>
                </c:ext>
              </c:extLst>
            </c:dLbl>
            <c:dLbl>
              <c:idx val="7"/>
              <c:layout/>
              <c:tx>
                <c:rich>
                  <a:bodyPr/>
                  <a:lstStyle/>
                  <a:p>
                    <a:r>
                      <a:rPr lang="en-US"/>
                      <a:t>0%</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16D3-4F44-A88E-60C18DD8DBF5}"/>
                </c:ext>
              </c:extLst>
            </c:dLbl>
            <c:spPr>
              <a:noFill/>
              <a:ln>
                <a:noFill/>
              </a:ln>
              <a:effectLst/>
            </c:spPr>
            <c:txPr>
              <a:bodyPr wrap="square" lIns="38100" tIns="19050" rIns="38100" bIns="19050" anchor="ctr">
                <a:spAutoFit/>
              </a:bodyPr>
              <a:lstStyle/>
              <a:p>
                <a:pPr>
                  <a:defRPr sz="1200">
                    <a:solidFill>
                      <a:schemeClr val="bg1"/>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'Ark1'!$A$2:$A$9</c:f>
              <c:numCache>
                <c:formatCode>General</c:formatCode>
                <c:ptCount val="8"/>
                <c:pt idx="0">
                  <c:v>1</c:v>
                </c:pt>
                <c:pt idx="1">
                  <c:v>2</c:v>
                </c:pt>
                <c:pt idx="2">
                  <c:v>3</c:v>
                </c:pt>
                <c:pt idx="3">
                  <c:v>4</c:v>
                </c:pt>
                <c:pt idx="4">
                  <c:v>5</c:v>
                </c:pt>
                <c:pt idx="5">
                  <c:v>6</c:v>
                </c:pt>
                <c:pt idx="6">
                  <c:v>7</c:v>
                </c:pt>
                <c:pt idx="7">
                  <c:v>8</c:v>
                </c:pt>
              </c:numCache>
            </c:numRef>
          </c:cat>
          <c:val>
            <c:numRef>
              <c:f>'Ark1'!$G$2:$G$9</c:f>
              <c:numCache>
                <c:formatCode>0%</c:formatCode>
                <c:ptCount val="8"/>
                <c:pt idx="0">
                  <c:v>0</c:v>
                </c:pt>
                <c:pt idx="1">
                  <c:v>0</c:v>
                </c:pt>
                <c:pt idx="2">
                  <c:v>0.02</c:v>
                </c:pt>
                <c:pt idx="3">
                  <c:v>0</c:v>
                </c:pt>
                <c:pt idx="4">
                  <c:v>0.08</c:v>
                </c:pt>
                <c:pt idx="5">
                  <c:v>0.04</c:v>
                </c:pt>
                <c:pt idx="6">
                  <c:v>0.24</c:v>
                </c:pt>
                <c:pt idx="7">
                  <c:v>0</c:v>
                </c:pt>
              </c:numCache>
            </c:numRef>
          </c:val>
          <c:extLst>
            <c:ext xmlns:c16="http://schemas.microsoft.com/office/drawing/2014/chart" uri="{C3380CC4-5D6E-409C-BE32-E72D297353CC}">
              <c16:uniqueId val="{0000000B-16D3-4F44-A88E-60C18DD8DBF5}"/>
            </c:ext>
          </c:extLst>
        </c:ser>
        <c:dLbls>
          <c:showLegendKey val="0"/>
          <c:showVal val="0"/>
          <c:showCatName val="0"/>
          <c:showSerName val="0"/>
          <c:showPercent val="0"/>
          <c:showBubbleSize val="0"/>
        </c:dLbls>
        <c:gapWidth val="150"/>
        <c:overlap val="100"/>
        <c:axId val="97146368"/>
        <c:axId val="61191808"/>
      </c:barChart>
      <c:catAx>
        <c:axId val="97146368"/>
        <c:scaling>
          <c:orientation val="maxMin"/>
        </c:scaling>
        <c:delete val="1"/>
        <c:axPos val="l"/>
        <c:numFmt formatCode="General" sourceLinked="0"/>
        <c:majorTickMark val="out"/>
        <c:minorTickMark val="none"/>
        <c:tickLblPos val="nextTo"/>
        <c:crossAx val="61191808"/>
        <c:crosses val="autoZero"/>
        <c:auto val="1"/>
        <c:lblAlgn val="ctr"/>
        <c:lblOffset val="100"/>
        <c:noMultiLvlLbl val="0"/>
      </c:catAx>
      <c:valAx>
        <c:axId val="61191808"/>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146368"/>
        <c:crosses val="autoZero"/>
        <c:crossBetween val="between"/>
        <c:majorUnit val="0.25"/>
      </c:valAx>
    </c:plotArea>
    <c:legend>
      <c:legendPos val="b"/>
      <c:layout>
        <c:manualLayout>
          <c:xMode val="edge"/>
          <c:yMode val="edge"/>
          <c:x val="4.0409510580675406E-2"/>
          <c:y val="0.90084029464735882"/>
          <c:w val="0.95959048941932457"/>
          <c:h val="9.2142801886620093E-2"/>
        </c:manualLayout>
      </c:layout>
      <c:overlay val="0"/>
      <c:txPr>
        <a:bodyPr/>
        <a:lstStyle/>
        <a:p>
          <a:pPr algn="just">
            <a:defRPr sz="10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272034091904788E-2"/>
          <c:y val="0.16116542606377068"/>
          <c:w val="0.93658190387116835"/>
          <c:h val="0.52593164251591096"/>
        </c:manualLayout>
      </c:layout>
      <c:barChart>
        <c:barDir val="bar"/>
        <c:grouping val="percentStacked"/>
        <c:varyColors val="0"/>
        <c:ser>
          <c:idx val="0"/>
          <c:order val="0"/>
          <c:tx>
            <c:strRef>
              <c:f>'Ark1'!$B$1</c:f>
              <c:strCache>
                <c:ptCount val="1"/>
                <c:pt idx="0">
                  <c:v>Meget tilfreds</c:v>
                </c:pt>
              </c:strCache>
            </c:strRef>
          </c:tx>
          <c:spPr>
            <a:solidFill>
              <a:srgbClr val="33CC33"/>
            </a:solidFill>
          </c:spPr>
          <c:invertIfNegative val="0"/>
          <c:dPt>
            <c:idx val="0"/>
            <c:invertIfNegative val="0"/>
            <c:bubble3D val="0"/>
            <c:spPr>
              <a:solidFill>
                <a:srgbClr val="33CC33"/>
              </a:solidFill>
            </c:spPr>
            <c:extLst>
              <c:ext xmlns:c16="http://schemas.microsoft.com/office/drawing/2014/chart" uri="{C3380CC4-5D6E-409C-BE32-E72D297353CC}">
                <c16:uniqueId val="{00000006-1FC5-47F2-93B8-95288F1A9131}"/>
              </c:ext>
            </c:extLst>
          </c:dPt>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'Ark1'!$B$2</c:f>
              <c:numCache>
                <c:formatCode>0%</c:formatCode>
                <c:ptCount val="1"/>
                <c:pt idx="0">
                  <c:v>0.23809523809523808</c:v>
                </c:pt>
              </c:numCache>
            </c:numRef>
          </c:val>
          <c:extLst>
            <c:ext xmlns:c16="http://schemas.microsoft.com/office/drawing/2014/chart" uri="{C3380CC4-5D6E-409C-BE32-E72D297353CC}">
              <c16:uniqueId val="{00000000-1FC5-47F2-93B8-95288F1A9131}"/>
            </c:ext>
          </c:extLst>
        </c:ser>
        <c:ser>
          <c:idx val="1"/>
          <c:order val="1"/>
          <c:tx>
            <c:strRef>
              <c:f>'Ark1'!$C$1</c:f>
              <c:strCache>
                <c:ptCount val="1"/>
                <c:pt idx="0">
                  <c:v>Tilfreds</c:v>
                </c:pt>
              </c:strCache>
            </c:strRef>
          </c:tx>
          <c:spPr>
            <a:solidFill>
              <a:srgbClr val="99FF99"/>
            </a:solidFill>
          </c:spPr>
          <c:invertIfNegative val="0"/>
          <c:dLbls>
            <c:spPr>
              <a:noFill/>
              <a:ln>
                <a:noFill/>
              </a:ln>
              <a:effectLst/>
            </c:spPr>
            <c:txPr>
              <a:bodyPr/>
              <a:lstStyle/>
              <a:p>
                <a:pPr algn="ctr">
                  <a:defRPr lang="da-DK" sz="12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'Ark1'!$C$2</c:f>
              <c:numCache>
                <c:formatCode>0%</c:formatCode>
                <c:ptCount val="1"/>
                <c:pt idx="0">
                  <c:v>0.58730158730158732</c:v>
                </c:pt>
              </c:numCache>
            </c:numRef>
          </c:val>
          <c:extLst>
            <c:ext xmlns:c16="http://schemas.microsoft.com/office/drawing/2014/chart" uri="{C3380CC4-5D6E-409C-BE32-E72D297353CC}">
              <c16:uniqueId val="{00000001-1FC5-47F2-93B8-95288F1A9131}"/>
            </c:ext>
          </c:extLst>
        </c:ser>
        <c:ser>
          <c:idx val="2"/>
          <c:order val="2"/>
          <c:tx>
            <c:strRef>
              <c:f>'Ark1'!$D$1</c:f>
              <c:strCache>
                <c:ptCount val="1"/>
                <c:pt idx="0">
                  <c:v>Hverken / eller</c:v>
                </c:pt>
              </c:strCache>
            </c:strRef>
          </c:tx>
          <c:spPr>
            <a:solidFill>
              <a:srgbClr val="FFFF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'Ark1'!$D$2</c:f>
              <c:numCache>
                <c:formatCode>0%</c:formatCode>
                <c:ptCount val="1"/>
                <c:pt idx="0">
                  <c:v>0.15873015873015872</c:v>
                </c:pt>
              </c:numCache>
            </c:numRef>
          </c:val>
          <c:extLst>
            <c:ext xmlns:c16="http://schemas.microsoft.com/office/drawing/2014/chart" uri="{C3380CC4-5D6E-409C-BE32-E72D297353CC}">
              <c16:uniqueId val="{00000002-1FC5-47F2-93B8-95288F1A9131}"/>
            </c:ext>
          </c:extLst>
        </c:ser>
        <c:ser>
          <c:idx val="3"/>
          <c:order val="3"/>
          <c:tx>
            <c:strRef>
              <c:f>'Ark1'!$E$1</c:f>
              <c:strCache>
                <c:ptCount val="1"/>
                <c:pt idx="0">
                  <c:v>Utilfreds</c:v>
                </c:pt>
              </c:strCache>
            </c:strRef>
          </c:tx>
          <c:spPr>
            <a:solidFill>
              <a:srgbClr val="FF9999"/>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'Ark1'!$E$2</c:f>
              <c:numCache>
                <c:formatCode>0%</c:formatCode>
                <c:ptCount val="1"/>
                <c:pt idx="0">
                  <c:v>1.5873015873015872E-2</c:v>
                </c:pt>
              </c:numCache>
            </c:numRef>
          </c:val>
          <c:extLst>
            <c:ext xmlns:c16="http://schemas.microsoft.com/office/drawing/2014/chart" uri="{C3380CC4-5D6E-409C-BE32-E72D297353CC}">
              <c16:uniqueId val="{00000003-1FC5-47F2-93B8-95288F1A9131}"/>
            </c:ext>
          </c:extLst>
        </c:ser>
        <c:ser>
          <c:idx val="4"/>
          <c:order val="4"/>
          <c:tx>
            <c:strRef>
              <c:f>'Ark1'!$F$1</c:f>
              <c:strCache>
                <c:ptCount val="1"/>
                <c:pt idx="0">
                  <c:v>Meget utilfreds</c:v>
                </c:pt>
              </c:strCache>
            </c:strRef>
          </c:tx>
          <c:spPr>
            <a:solidFill>
              <a:srgbClr val="FF5050"/>
            </a:solidFill>
          </c:spPr>
          <c:invertIfNegative val="0"/>
          <c:dLbls>
            <c:spPr>
              <a:noFill/>
              <a:ln>
                <a:noFill/>
              </a:ln>
              <a:effectLst/>
            </c:spPr>
            <c:txPr>
              <a:bodyPr/>
              <a:lstStyle/>
              <a:p>
                <a:pPr algn="ctr">
                  <a:defRPr lang="da-DK" sz="1200" b="0" i="0" u="none" strike="noStrike" kern="1200" baseline="0">
                    <a:solidFill>
                      <a:srgbClr val="080808"/>
                    </a:solidFill>
                    <a:latin typeface="Helvetica" panose="020B0604020202020204" pitchFamily="34" charset="0"/>
                    <a:ea typeface="+mn-ea"/>
                    <a:cs typeface="Helvetica" panose="020B0604020202020204" pitchFamily="34" charset="0"/>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c:f>
              <c:numCache>
                <c:formatCode>General</c:formatCode>
                <c:ptCount val="1"/>
                <c:pt idx="0">
                  <c:v>1</c:v>
                </c:pt>
              </c:numCache>
            </c:numRef>
          </c:cat>
          <c:val>
            <c:numRef>
              <c:f>'Ark1'!$F$2</c:f>
              <c:numCache>
                <c:formatCode>0%</c:formatCode>
                <c:ptCount val="1"/>
                <c:pt idx="0">
                  <c:v>0</c:v>
                </c:pt>
              </c:numCache>
            </c:numRef>
          </c:val>
          <c:extLst>
            <c:ext xmlns:c16="http://schemas.microsoft.com/office/drawing/2014/chart" uri="{C3380CC4-5D6E-409C-BE32-E72D297353CC}">
              <c16:uniqueId val="{00000004-1FC5-47F2-93B8-95288F1A9131}"/>
            </c:ext>
          </c:extLst>
        </c:ser>
        <c:ser>
          <c:idx val="5"/>
          <c:order val="5"/>
          <c:tx>
            <c:strRef>
              <c:f>'Ark1'!$G$1</c:f>
              <c:strCache>
                <c:ptCount val="1"/>
                <c:pt idx="0">
                  <c:v>Ved ikke</c:v>
                </c:pt>
              </c:strCache>
            </c:strRef>
          </c:tx>
          <c:spPr>
            <a:solidFill>
              <a:sysClr val="window" lastClr="FFFFFF">
                <a:lumMod val="50000"/>
              </a:sysClr>
            </a:solidFill>
          </c:spPr>
          <c:invertIfNegative val="0"/>
          <c:dLbls>
            <c:dLbl>
              <c:idx val="0"/>
              <c:layout/>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8F-4DF2-8B4D-55EB30CC6835}"/>
                </c:ext>
              </c:extLst>
            </c:dLbl>
            <c:dLbl>
              <c:idx val="1"/>
              <c:tx>
                <c:rich>
                  <a:bodyPr/>
                  <a:lstStyle/>
                  <a:p>
                    <a:r>
                      <a:rPr lang="en-US" sz="1200" dirty="0">
                        <a:solidFill>
                          <a:schemeClr val="bg1"/>
                        </a:solidFill>
                      </a:rPr>
                      <a:t>0%</a:t>
                    </a:r>
                    <a:endParaRPr lang="en-US" sz="800"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C1-49BE-9F36-8563DEDE43E7}"/>
                </c:ext>
              </c:extLst>
            </c:dLbl>
            <c:dLbl>
              <c:idx val="6"/>
              <c:tx>
                <c:rich>
                  <a:bodyPr/>
                  <a:lstStyle/>
                  <a:p>
                    <a:r>
                      <a:rPr lang="en-US" sz="1200" dirty="0"/>
                      <a:t>9,1%</a:t>
                    </a:r>
                    <a:endParaRPr lang="en-US" sz="9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C1-49BE-9F36-8563DEDE43E7}"/>
                </c:ext>
              </c:extLst>
            </c:dLbl>
            <c:spPr>
              <a:noFill/>
              <a:ln>
                <a:noFill/>
              </a:ln>
              <a:effectLst/>
            </c:spPr>
            <c:txPr>
              <a:bodyPr wrap="square" lIns="38100" tIns="19050" rIns="38100" bIns="19050" anchor="ctr">
                <a:spAutoFit/>
              </a:bodyPr>
              <a:lstStyle/>
              <a:p>
                <a:pPr>
                  <a:defRPr sz="1200">
                    <a:solidFill>
                      <a:schemeClr val="tx2">
                        <a:lumMod val="75000"/>
                      </a:schemeClr>
                    </a:solidFill>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'Ark1'!$A$2</c:f>
              <c:numCache>
                <c:formatCode>General</c:formatCode>
                <c:ptCount val="1"/>
                <c:pt idx="0">
                  <c:v>1</c:v>
                </c:pt>
              </c:numCache>
            </c:numRef>
          </c:cat>
          <c:val>
            <c:numRef>
              <c:f>'Ark1'!$G$2</c:f>
              <c:numCache>
                <c:formatCode>0%</c:formatCode>
                <c:ptCount val="1"/>
                <c:pt idx="0">
                  <c:v>0</c:v>
                </c:pt>
              </c:numCache>
            </c:numRef>
          </c:val>
          <c:extLst>
            <c:ext xmlns:c16="http://schemas.microsoft.com/office/drawing/2014/chart" uri="{C3380CC4-5D6E-409C-BE32-E72D297353CC}">
              <c16:uniqueId val="{00000005-92C1-49BE-9F36-8563DEDE43E7}"/>
            </c:ext>
          </c:extLst>
        </c:ser>
        <c:dLbls>
          <c:showLegendKey val="0"/>
          <c:showVal val="0"/>
          <c:showCatName val="0"/>
          <c:showSerName val="0"/>
          <c:showPercent val="0"/>
          <c:showBubbleSize val="0"/>
        </c:dLbls>
        <c:gapWidth val="150"/>
        <c:overlap val="100"/>
        <c:axId val="97547264"/>
        <c:axId val="96978624"/>
      </c:barChart>
      <c:catAx>
        <c:axId val="97547264"/>
        <c:scaling>
          <c:orientation val="maxMin"/>
        </c:scaling>
        <c:delete val="1"/>
        <c:axPos val="l"/>
        <c:numFmt formatCode="General" sourceLinked="0"/>
        <c:majorTickMark val="out"/>
        <c:minorTickMark val="none"/>
        <c:tickLblPos val="nextTo"/>
        <c:crossAx val="96978624"/>
        <c:crosses val="autoZero"/>
        <c:auto val="1"/>
        <c:lblAlgn val="ctr"/>
        <c:lblOffset val="100"/>
        <c:noMultiLvlLbl val="0"/>
      </c:catAx>
      <c:valAx>
        <c:axId val="96978624"/>
        <c:scaling>
          <c:orientation val="minMax"/>
        </c:scaling>
        <c:delete val="0"/>
        <c:axPos val="t"/>
        <c:majorGridlines>
          <c:spPr>
            <a:ln>
              <a:solidFill>
                <a:schemeClr val="bg1">
                  <a:lumMod val="85000"/>
                </a:schemeClr>
              </a:solidFill>
            </a:ln>
          </c:spPr>
        </c:majorGridlines>
        <c:numFmt formatCode="0%" sourceLinked="1"/>
        <c:majorTickMark val="out"/>
        <c:minorTickMark val="none"/>
        <c:tickLblPos val="nextTo"/>
        <c:spPr>
          <a:ln>
            <a:noFill/>
          </a:ln>
        </c:spPr>
        <c:txPr>
          <a:bodyPr/>
          <a:lstStyle/>
          <a:p>
            <a:pPr>
              <a:defRPr sz="1200">
                <a:solidFill>
                  <a:srgbClr val="000000"/>
                </a:solidFill>
                <a:latin typeface="Helvetica" panose="020B0604020202020204" pitchFamily="34" charset="0"/>
                <a:cs typeface="Helvetica" panose="020B0604020202020204" pitchFamily="34" charset="0"/>
              </a:defRPr>
            </a:pPr>
            <a:endParaRPr lang="da-DK"/>
          </a:p>
        </c:txPr>
        <c:crossAx val="97547264"/>
        <c:crosses val="autoZero"/>
        <c:crossBetween val="between"/>
        <c:majorUnit val="0.25"/>
      </c:valAx>
    </c:plotArea>
    <c:legend>
      <c:legendPos val="b"/>
      <c:layout>
        <c:manualLayout>
          <c:xMode val="edge"/>
          <c:yMode val="edge"/>
          <c:x val="5.8051515384044031E-2"/>
          <c:y val="0.71509118034504104"/>
          <c:w val="0.8999999347474219"/>
          <c:h val="0.17293673718793151"/>
        </c:manualLayout>
      </c:layout>
      <c:overlay val="0"/>
      <c:txPr>
        <a:bodyPr/>
        <a:lstStyle/>
        <a:p>
          <a:pPr algn="just">
            <a:defRPr sz="1200">
              <a:solidFill>
                <a:srgbClr val="080808"/>
              </a:solidFill>
              <a:latin typeface="Helvetica" panose="020B0604020202020204" pitchFamily="34" charset="0"/>
              <a:cs typeface="Helvetica" panose="020B0604020202020204" pitchFamily="34" charset="0"/>
            </a:defRPr>
          </a:pPr>
          <a:endParaRPr lang="da-DK"/>
        </a:p>
      </c:txPr>
    </c:legend>
    <c:plotVisOnly val="1"/>
    <c:dispBlanksAs val="gap"/>
    <c:showDLblsOverMax val="0"/>
  </c:chart>
  <c:txPr>
    <a:bodyPr/>
    <a:lstStyle/>
    <a:p>
      <a:pPr>
        <a:defRPr sz="1800"/>
      </a:pPr>
      <a:endParaRPr lang="da-DK"/>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6485B-C485-44DB-8553-BD873E90A882}" type="datetimeFigureOut">
              <a:rPr lang="da-DK" smtClean="0"/>
              <a:t>15-05-2018</a:t>
            </a:fld>
            <a:endParaRPr lang="da-DK"/>
          </a:p>
        </p:txBody>
      </p:sp>
      <p:sp>
        <p:nvSpPr>
          <p:cNvPr id="4" name="Pladsholder til slidebillede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EFBC6-BC6B-40AB-A79D-0912A49D384A}" type="slidenum">
              <a:rPr lang="da-DK" smtClean="0"/>
              <a:t>‹nr.›</a:t>
            </a:fld>
            <a:endParaRPr lang="da-DK"/>
          </a:p>
        </p:txBody>
      </p:sp>
    </p:spTree>
    <p:extLst>
      <p:ext uri="{BB962C8B-B14F-4D97-AF65-F5344CB8AC3E}">
        <p14:creationId xmlns:p14="http://schemas.microsoft.com/office/powerpoint/2010/main" val="3838034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2215341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546273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2151277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384175" y="685800"/>
            <a:ext cx="6089650" cy="342900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197978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Helside DA blå mørk">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03186" y="3318"/>
            <a:ext cx="4730506" cy="633680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Tree>
    <p:extLst>
      <p:ext uri="{BB962C8B-B14F-4D97-AF65-F5344CB8AC3E}">
        <p14:creationId xmlns:p14="http://schemas.microsoft.com/office/powerpoint/2010/main" val="338253196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lside VA grøn">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2457" y="108223"/>
            <a:ext cx="4367793" cy="645872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158320614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side VA grå">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2457" y="108223"/>
            <a:ext cx="4367793" cy="645872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3635261220"/>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lside VA blå lys">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2457" y="108223"/>
            <a:ext cx="4367793" cy="645872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138840422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Indho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lvl1pPr marL="342879" indent="-342879">
              <a:buFont typeface="Wingdings 2" panose="05020102010507070707" pitchFamily="18" charset="2"/>
              <a:buChar char=""/>
              <a:defRPr/>
            </a:lvl1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8" name="Pladsholder til diasnummer 5">
            <a:extLst>
              <a:ext uri="{FF2B5EF4-FFF2-40B4-BE49-F238E27FC236}">
                <a16:creationId xmlns:a16="http://schemas.microsoft.com/office/drawing/2014/main" id="{6120FBE8-73C2-4E7D-BD78-C5BBFD214D5A}"/>
              </a:ext>
            </a:extLst>
          </p:cNvPr>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spTree>
    <p:extLst>
      <p:ext uri="{BB962C8B-B14F-4D97-AF65-F5344CB8AC3E}">
        <p14:creationId xmlns:p14="http://schemas.microsoft.com/office/powerpoint/2010/main" val="7117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dhold og foto">
    <p:spTree>
      <p:nvGrpSpPr>
        <p:cNvPr id="1" name=""/>
        <p:cNvGrpSpPr/>
        <p:nvPr/>
      </p:nvGrpSpPr>
      <p:grpSpPr>
        <a:xfrm>
          <a:off x="0" y="0"/>
          <a:ext cx="0" cy="0"/>
          <a:chOff x="0" y="0"/>
          <a:chExt cx="0" cy="0"/>
        </a:xfrm>
      </p:grpSpPr>
      <p:sp>
        <p:nvSpPr>
          <p:cNvPr id="2" name="Titel 1"/>
          <p:cNvSpPr>
            <a:spLocks noGrp="1"/>
          </p:cNvSpPr>
          <p:nvPr>
            <p:ph type="title"/>
          </p:nvPr>
        </p:nvSpPr>
        <p:spPr>
          <a:xfrm>
            <a:off x="710326" y="576204"/>
            <a:ext cx="4852671" cy="1260211"/>
          </a:xfrm>
        </p:spPr>
        <p:txBody>
          <a:bodyPr/>
          <a:lstStyle/>
          <a:p>
            <a:r>
              <a:rPr lang="da-DK" dirty="0"/>
              <a:t>Klik for at redigere i master</a:t>
            </a:r>
          </a:p>
        </p:txBody>
      </p:sp>
      <p:sp>
        <p:nvSpPr>
          <p:cNvPr id="3" name="Pladsholder til indhold 2"/>
          <p:cNvSpPr>
            <a:spLocks noGrp="1"/>
          </p:cNvSpPr>
          <p:nvPr>
            <p:ph idx="1"/>
          </p:nvPr>
        </p:nvSpPr>
        <p:spPr>
          <a:xfrm>
            <a:off x="720000" y="1872000"/>
            <a:ext cx="4842997" cy="4990084"/>
          </a:xfrm>
        </p:spPr>
        <p:txBody>
          <a:bodyPr/>
          <a:lstStyle>
            <a:lvl1pPr marL="342879" indent="-342879">
              <a:buFont typeface="Wingdings 2" panose="05020102010507070707" pitchFamily="18" charset="2"/>
              <a:buChar char=""/>
              <a:defRPr/>
            </a:lvl1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8" name="Pladsholder til billede 7"/>
          <p:cNvSpPr>
            <a:spLocks noGrp="1"/>
          </p:cNvSpPr>
          <p:nvPr>
            <p:ph type="pic" sz="quarter" idx="13" hasCustomPrompt="1"/>
          </p:nvPr>
        </p:nvSpPr>
        <p:spPr>
          <a:xfrm>
            <a:off x="5988011" y="440127"/>
            <a:ext cx="7020000" cy="5868000"/>
          </a:xfrm>
        </p:spPr>
        <p:txBody>
          <a:bodyPr/>
          <a:lstStyle>
            <a:lvl1pPr marL="0" indent="0" algn="ctr">
              <a:buNone/>
              <a:defRPr/>
            </a:lvl1pPr>
          </a:lstStyle>
          <a:p>
            <a:r>
              <a:rPr lang="da-DK" dirty="0"/>
              <a:t>Indsæt billede her</a:t>
            </a:r>
          </a:p>
        </p:txBody>
      </p:sp>
      <p:sp>
        <p:nvSpPr>
          <p:cNvPr id="9" name="Pladsholder til diasnummer 5">
            <a:extLst>
              <a:ext uri="{FF2B5EF4-FFF2-40B4-BE49-F238E27FC236}">
                <a16:creationId xmlns:a16="http://schemas.microsoft.com/office/drawing/2014/main" id="{77BA5234-7B0A-4797-99BC-0BB59F8C28C5}"/>
              </a:ext>
            </a:extLst>
          </p:cNvPr>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spTree>
    <p:extLst>
      <p:ext uri="{BB962C8B-B14F-4D97-AF65-F5344CB8AC3E}">
        <p14:creationId xmlns:p14="http://schemas.microsoft.com/office/powerpoint/2010/main" val="134595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dhold og 2 foto">
    <p:spTree>
      <p:nvGrpSpPr>
        <p:cNvPr id="1" name=""/>
        <p:cNvGrpSpPr/>
        <p:nvPr/>
      </p:nvGrpSpPr>
      <p:grpSpPr>
        <a:xfrm>
          <a:off x="0" y="0"/>
          <a:ext cx="0" cy="0"/>
          <a:chOff x="0" y="0"/>
          <a:chExt cx="0" cy="0"/>
        </a:xfrm>
      </p:grpSpPr>
      <p:sp>
        <p:nvSpPr>
          <p:cNvPr id="2" name="Titel 1"/>
          <p:cNvSpPr>
            <a:spLocks noGrp="1"/>
          </p:cNvSpPr>
          <p:nvPr>
            <p:ph type="title"/>
          </p:nvPr>
        </p:nvSpPr>
        <p:spPr>
          <a:xfrm>
            <a:off x="710326" y="576204"/>
            <a:ext cx="4852671" cy="1260211"/>
          </a:xfrm>
        </p:spPr>
        <p:txBody>
          <a:bodyPr/>
          <a:lstStyle/>
          <a:p>
            <a:r>
              <a:rPr lang="da-DK" dirty="0"/>
              <a:t>Klik for at redigere i master</a:t>
            </a:r>
          </a:p>
        </p:txBody>
      </p:sp>
      <p:sp>
        <p:nvSpPr>
          <p:cNvPr id="3" name="Pladsholder til indhold 2"/>
          <p:cNvSpPr>
            <a:spLocks noGrp="1"/>
          </p:cNvSpPr>
          <p:nvPr>
            <p:ph idx="1"/>
          </p:nvPr>
        </p:nvSpPr>
        <p:spPr>
          <a:xfrm>
            <a:off x="720000" y="1872000"/>
            <a:ext cx="4842997" cy="4990084"/>
          </a:xfrm>
        </p:spPr>
        <p:txBody>
          <a:bodyPr/>
          <a:lstStyle>
            <a:lvl1pPr marL="342879" indent="-342879">
              <a:buFont typeface="Wingdings 2" panose="05020102010507070707" pitchFamily="18" charset="2"/>
              <a:buChar char=""/>
              <a:defRPr/>
            </a:lvl1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8" name="Pladsholder til billede 7"/>
          <p:cNvSpPr>
            <a:spLocks noGrp="1"/>
          </p:cNvSpPr>
          <p:nvPr>
            <p:ph type="pic" sz="quarter" idx="13" hasCustomPrompt="1"/>
          </p:nvPr>
        </p:nvSpPr>
        <p:spPr>
          <a:xfrm>
            <a:off x="5988011" y="440127"/>
            <a:ext cx="3391410" cy="5868000"/>
          </a:xfrm>
        </p:spPr>
        <p:txBody>
          <a:bodyPr/>
          <a:lstStyle>
            <a:lvl1pPr marL="0" indent="0" algn="ctr">
              <a:buNone/>
              <a:defRPr/>
            </a:lvl1pPr>
          </a:lstStyle>
          <a:p>
            <a:r>
              <a:rPr lang="da-DK" dirty="0"/>
              <a:t>Indsæt billede her</a:t>
            </a:r>
          </a:p>
        </p:txBody>
      </p:sp>
      <p:sp>
        <p:nvSpPr>
          <p:cNvPr id="9" name="Pladsholder til billede 7"/>
          <p:cNvSpPr>
            <a:spLocks noGrp="1"/>
          </p:cNvSpPr>
          <p:nvPr>
            <p:ph type="pic" sz="quarter" idx="14" hasCustomPrompt="1"/>
          </p:nvPr>
        </p:nvSpPr>
        <p:spPr>
          <a:xfrm>
            <a:off x="9595445" y="440127"/>
            <a:ext cx="3412566" cy="5868000"/>
          </a:xfrm>
        </p:spPr>
        <p:txBody>
          <a:bodyPr/>
          <a:lstStyle>
            <a:lvl1pPr marL="0" indent="0" algn="ctr">
              <a:buNone/>
              <a:defRPr/>
            </a:lvl1pPr>
          </a:lstStyle>
          <a:p>
            <a:r>
              <a:rPr lang="da-DK" dirty="0"/>
              <a:t>Indsæt billede her</a:t>
            </a:r>
          </a:p>
        </p:txBody>
      </p:sp>
      <p:sp>
        <p:nvSpPr>
          <p:cNvPr id="10" name="Pladsholder til diasnummer 5">
            <a:extLst>
              <a:ext uri="{FF2B5EF4-FFF2-40B4-BE49-F238E27FC236}">
                <a16:creationId xmlns:a16="http://schemas.microsoft.com/office/drawing/2014/main" id="{E80E6C92-5033-4D14-A2AF-30921280C9EB}"/>
              </a:ext>
            </a:extLst>
          </p:cNvPr>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spTree>
    <p:extLst>
      <p:ext uri="{BB962C8B-B14F-4D97-AF65-F5344CB8AC3E}">
        <p14:creationId xmlns:p14="http://schemas.microsoft.com/office/powerpoint/2010/main" val="500994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to">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05F49DBD-4FC6-4B56-8E83-280BB75BB733}" type="datetimeFigureOut">
              <a:rPr lang="da-DK" smtClean="0"/>
              <a:t>15-05-2018</a:t>
            </a:fld>
            <a:endParaRPr lang="da-DK"/>
          </a:p>
        </p:txBody>
      </p:sp>
      <p:sp>
        <p:nvSpPr>
          <p:cNvPr id="4" name="Pladsholder til sidefod 3"/>
          <p:cNvSpPr>
            <a:spLocks noGrp="1"/>
          </p:cNvSpPr>
          <p:nvPr>
            <p:ph type="ftr" sz="quarter" idx="11"/>
          </p:nvPr>
        </p:nvSpPr>
        <p:spPr/>
        <p:txBody>
          <a:bodyPr/>
          <a:lstStyle/>
          <a:p>
            <a:endParaRPr lang="da-DK"/>
          </a:p>
        </p:txBody>
      </p:sp>
      <p:sp>
        <p:nvSpPr>
          <p:cNvPr id="7" name="Pladsholder til billede 6"/>
          <p:cNvSpPr>
            <a:spLocks noGrp="1"/>
          </p:cNvSpPr>
          <p:nvPr>
            <p:ph type="pic" sz="quarter" idx="13" hasCustomPrompt="1"/>
          </p:nvPr>
        </p:nvSpPr>
        <p:spPr>
          <a:xfrm>
            <a:off x="0" y="0"/>
            <a:ext cx="13430250" cy="6300911"/>
          </a:xfrm>
        </p:spPr>
        <p:txBody>
          <a:bodyPr/>
          <a:lstStyle>
            <a:lvl1pPr marL="0" indent="0" algn="ctr">
              <a:buNone/>
              <a:defRPr/>
            </a:lvl1pPr>
          </a:lstStyle>
          <a:p>
            <a:r>
              <a:rPr lang="da-DK" dirty="0"/>
              <a:t>Indsæt billede her</a:t>
            </a:r>
          </a:p>
        </p:txBody>
      </p:sp>
      <p:sp>
        <p:nvSpPr>
          <p:cNvPr id="6" name="Pladsholder til diasnummer 4">
            <a:extLst>
              <a:ext uri="{FF2B5EF4-FFF2-40B4-BE49-F238E27FC236}">
                <a16:creationId xmlns:a16="http://schemas.microsoft.com/office/drawing/2014/main" id="{DEFD3796-DA1B-463E-AFED-73DB8429EEBC}"/>
              </a:ext>
            </a:extLst>
          </p:cNvPr>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spTree>
    <p:extLst>
      <p:ext uri="{BB962C8B-B14F-4D97-AF65-F5344CB8AC3E}">
        <p14:creationId xmlns:p14="http://schemas.microsoft.com/office/powerpoint/2010/main" val="4005289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 spalter adski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endParaRPr lang="en-US"/>
          </a:p>
        </p:txBody>
      </p:sp>
      <p:sp>
        <p:nvSpPr>
          <p:cNvPr id="6" name="Content Placeholder 5"/>
          <p:cNvSpPr>
            <a:spLocks noGrp="1"/>
          </p:cNvSpPr>
          <p:nvPr>
            <p:ph sz="quarter" idx="12"/>
          </p:nvPr>
        </p:nvSpPr>
        <p:spPr>
          <a:xfrm>
            <a:off x="905589" y="1799622"/>
            <a:ext cx="3618714" cy="4858980"/>
          </a:xfrm>
        </p:spPr>
        <p:txBody>
          <a:bodyPr>
            <a:noAutofit/>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en-US" dirty="0"/>
          </a:p>
        </p:txBody>
      </p:sp>
      <p:sp>
        <p:nvSpPr>
          <p:cNvPr id="7" name="Content Placeholder 5"/>
          <p:cNvSpPr>
            <a:spLocks noGrp="1"/>
          </p:cNvSpPr>
          <p:nvPr>
            <p:ph sz="quarter" idx="13"/>
          </p:nvPr>
        </p:nvSpPr>
        <p:spPr>
          <a:xfrm>
            <a:off x="4896091" y="1799622"/>
            <a:ext cx="3618714" cy="4858980"/>
          </a:xfrm>
        </p:spPr>
        <p:txBody>
          <a:bodyPr>
            <a:noAutofit/>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8" name="Content Placeholder 5"/>
          <p:cNvSpPr>
            <a:spLocks noGrp="1"/>
          </p:cNvSpPr>
          <p:nvPr>
            <p:ph sz="quarter" idx="14"/>
          </p:nvPr>
        </p:nvSpPr>
        <p:spPr>
          <a:xfrm>
            <a:off x="8886596" y="1799622"/>
            <a:ext cx="3618714" cy="4858980"/>
          </a:xfrm>
        </p:spPr>
        <p:txBody>
          <a:bodyPr>
            <a:noAutofit/>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9" name="Slide Number Placeholder 3">
            <a:extLst>
              <a:ext uri="{FF2B5EF4-FFF2-40B4-BE49-F238E27FC236}">
                <a16:creationId xmlns:a16="http://schemas.microsoft.com/office/drawing/2014/main" id="{801686AB-F3BD-4752-91B5-266EBB2536D4}"/>
              </a:ext>
            </a:extLst>
          </p:cNvPr>
          <p:cNvSpPr>
            <a:spLocks noGrp="1"/>
          </p:cNvSpPr>
          <p:nvPr>
            <p:ph type="sldNum" sz="quarter" idx="11"/>
          </p:nvPr>
        </p:nvSpPr>
        <p:spPr>
          <a:xfrm>
            <a:off x="9451430" y="7008173"/>
            <a:ext cx="3307316" cy="402568"/>
          </a:xfrm>
          <a:prstGeom prst="rect">
            <a:avLst/>
          </a:prstGeom>
        </p:spPr>
        <p:txBody>
          <a:bodyPr/>
          <a:lstStyle/>
          <a:p>
            <a:fld id="{E8587106-2619-47FC-9C4F-03EE6D0A5A53}" type="slidenum">
              <a:rPr lang="da-DK" smtClean="0"/>
              <a:pPr/>
              <a:t>‹nr.›</a:t>
            </a:fld>
            <a:endParaRPr lang="da-DK" dirty="0"/>
          </a:p>
        </p:txBody>
      </p:sp>
    </p:spTree>
    <p:extLst>
      <p:ext uri="{BB962C8B-B14F-4D97-AF65-F5344CB8AC3E}">
        <p14:creationId xmlns:p14="http://schemas.microsoft.com/office/powerpoint/2010/main" val="31932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lside DA grøn">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03186" y="3318"/>
            <a:ext cx="4730506" cy="633680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13081030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lside DA grå">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03186" y="3318"/>
            <a:ext cx="4730506" cy="633680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18388968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lside DA blå lys">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03186" y="3318"/>
            <a:ext cx="4730506" cy="633680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370891958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Helside logo blå mørk">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ctrTitle"/>
          </p:nvPr>
        </p:nvSpPr>
        <p:spPr>
          <a:xfrm>
            <a:off x="703291" y="1980431"/>
            <a:ext cx="9468218" cy="1296144"/>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9988" y="3318"/>
            <a:ext cx="2810262" cy="7144527"/>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Tree>
    <p:extLst>
      <p:ext uri="{BB962C8B-B14F-4D97-AF65-F5344CB8AC3E}">
        <p14:creationId xmlns:p14="http://schemas.microsoft.com/office/powerpoint/2010/main" val="209614923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lside logo grøn">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9988" y="3318"/>
            <a:ext cx="2810262" cy="7144527"/>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468218" cy="1296144"/>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424255916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lside logo grå">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9988" y="3318"/>
            <a:ext cx="2810262" cy="7144527"/>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468218" cy="1296144"/>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272314057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lside logo blå lys">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9988" y="3318"/>
            <a:ext cx="2810262" cy="7144527"/>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468218" cy="1296144"/>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237323331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lside VA blå mørk">
    <p:bg>
      <p:bgRef idx="1001">
        <a:schemeClr val="bg1"/>
      </p:bgRef>
    </p:bg>
    <p:spTree>
      <p:nvGrpSpPr>
        <p:cNvPr id="1" name=""/>
        <p:cNvGrpSpPr/>
        <p:nvPr/>
      </p:nvGrpSpPr>
      <p:grpSpPr>
        <a:xfrm>
          <a:off x="0" y="0"/>
          <a:ext cx="0" cy="0"/>
          <a:chOff x="0" y="0"/>
          <a:chExt cx="0" cy="0"/>
        </a:xfrm>
      </p:grpSpPr>
      <p:sp>
        <p:nvSpPr>
          <p:cNvPr id="11" name="Rektangel 10"/>
          <p:cNvSpPr/>
          <p:nvPr userDrawn="1"/>
        </p:nvSpPr>
        <p:spPr>
          <a:xfrm>
            <a:off x="0" y="0"/>
            <a:ext cx="13430250"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p:ph type="dt" sz="half" idx="10"/>
          </p:nvPr>
        </p:nvSpPr>
        <p:spPr/>
        <p:txBody>
          <a:bodyPr/>
          <a:lstStyle/>
          <a:p>
            <a:fld id="{05F49DBD-4FC6-4B56-8E83-280BB75BB733}" type="datetimeFigureOut">
              <a:rPr lang="da-DK" smtClean="0"/>
              <a:t>15-05-2018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9625016" y="7008173"/>
            <a:ext cx="3133729" cy="402568"/>
          </a:xfrm>
          <a:prstGeom prst="rect">
            <a:avLst/>
          </a:prstGeom>
        </p:spPr>
        <p:txBody>
          <a:bodyPr/>
          <a:lstStyle/>
          <a:p>
            <a:fld id="{4855A268-E3A0-4BE9-8E43-1CD55431F392}" type="slidenum">
              <a:rPr lang="da-DK" smtClean="0"/>
              <a:t>‹nr.›</a:t>
            </a:fld>
            <a:endParaRPr lang="da-DK"/>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2457" y="108223"/>
            <a:ext cx="4367793" cy="6458725"/>
          </a:xfrm>
          <a:prstGeom prst="rect">
            <a:avLst/>
          </a:prstGeom>
        </p:spPr>
      </p:pic>
      <p:cxnSp>
        <p:nvCxnSpPr>
          <p:cNvPr id="9" name="Lige forbindelse 8"/>
          <p:cNvCxnSpPr/>
          <p:nvPr userDrawn="1"/>
        </p:nvCxnSpPr>
        <p:spPr>
          <a:xfrm flipV="1">
            <a:off x="710325" y="6915070"/>
            <a:ext cx="9317168" cy="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12" name="Titel 1"/>
          <p:cNvSpPr>
            <a:spLocks noGrp="1"/>
          </p:cNvSpPr>
          <p:nvPr>
            <p:ph type="ctrTitle"/>
          </p:nvPr>
        </p:nvSpPr>
        <p:spPr>
          <a:xfrm>
            <a:off x="703291" y="1980431"/>
            <a:ext cx="9396210" cy="1368152"/>
          </a:xfrm>
        </p:spPr>
        <p:txBody>
          <a:bodyPr>
            <a:normAutofit/>
          </a:bodyPr>
          <a:lstStyle>
            <a:lvl1pPr>
              <a:lnSpc>
                <a:spcPts val="5000"/>
              </a:lnSpc>
              <a:defRPr sz="6000" cap="all" baseline="0">
                <a:solidFill>
                  <a:schemeClr val="bg1"/>
                </a:solidFill>
              </a:defRPr>
            </a:lvl1pPr>
          </a:lstStyle>
          <a:p>
            <a:r>
              <a:rPr lang="da-DK" dirty="0"/>
              <a:t>Klik for at redigere i master</a:t>
            </a:r>
          </a:p>
        </p:txBody>
      </p:sp>
      <p:sp>
        <p:nvSpPr>
          <p:cNvPr id="13" name="Undertitel 2"/>
          <p:cNvSpPr>
            <a:spLocks noGrp="1"/>
          </p:cNvSpPr>
          <p:nvPr>
            <p:ph type="subTitle" idx="1"/>
          </p:nvPr>
        </p:nvSpPr>
        <p:spPr>
          <a:xfrm>
            <a:off x="710325" y="3312000"/>
            <a:ext cx="9401179" cy="1932323"/>
          </a:xfrm>
        </p:spPr>
        <p:txBody>
          <a:bodyPr>
            <a:normAutofit/>
          </a:bodyPr>
          <a:lstStyle>
            <a:lvl1pPr marL="0" indent="0" algn="l">
              <a:buNone/>
              <a:defRPr sz="4000" cap="all" baseline="0">
                <a:solidFill>
                  <a:schemeClr val="bg1"/>
                </a:solidFill>
              </a:defRPr>
            </a:lvl1pPr>
            <a:lvl2pPr marL="457171" indent="0" algn="ctr">
              <a:buNone/>
              <a:defRPr>
                <a:solidFill>
                  <a:schemeClr val="tx1">
                    <a:tint val="75000"/>
                  </a:schemeClr>
                </a:solidFill>
              </a:defRPr>
            </a:lvl2pPr>
            <a:lvl3pPr marL="914343" indent="0" algn="ctr">
              <a:buNone/>
              <a:defRPr>
                <a:solidFill>
                  <a:schemeClr val="tx1">
                    <a:tint val="75000"/>
                  </a:schemeClr>
                </a:solidFill>
              </a:defRPr>
            </a:lvl3pPr>
            <a:lvl4pPr marL="1371514" indent="0" algn="ctr">
              <a:buNone/>
              <a:defRPr>
                <a:solidFill>
                  <a:schemeClr val="tx1">
                    <a:tint val="75000"/>
                  </a:schemeClr>
                </a:solidFill>
              </a:defRPr>
            </a:lvl4pPr>
            <a:lvl5pPr marL="1828685" indent="0" algn="ctr">
              <a:buNone/>
              <a:defRPr>
                <a:solidFill>
                  <a:schemeClr val="tx1">
                    <a:tint val="75000"/>
                  </a:schemeClr>
                </a:solidFill>
              </a:defRPr>
            </a:lvl5pPr>
            <a:lvl6pPr marL="2285858"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da-DK" dirty="0"/>
              <a:t>Klik for at redigere i master</a:t>
            </a:r>
          </a:p>
        </p:txBody>
      </p:sp>
    </p:spTree>
    <p:extLst>
      <p:ext uri="{BB962C8B-B14F-4D97-AF65-F5344CB8AC3E}">
        <p14:creationId xmlns:p14="http://schemas.microsoft.com/office/powerpoint/2010/main" val="92149077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710326" y="576204"/>
            <a:ext cx="11981464" cy="1260211"/>
          </a:xfrm>
          <a:prstGeom prst="rect">
            <a:avLst/>
          </a:prstGeom>
        </p:spPr>
        <p:txBody>
          <a:bodyPr vert="horz" lIns="0" tIns="0" rIns="0" bIns="0" rtlCol="0" anchor="ctr">
            <a:normAutofit/>
          </a:bodyPr>
          <a:lstStyle/>
          <a:p>
            <a:r>
              <a:rPr lang="da-DK" dirty="0"/>
              <a:t>Klik for at redigere i master</a:t>
            </a:r>
          </a:p>
        </p:txBody>
      </p:sp>
      <p:sp>
        <p:nvSpPr>
          <p:cNvPr id="3" name="Pladsholder til tekst 2"/>
          <p:cNvSpPr>
            <a:spLocks noGrp="1"/>
          </p:cNvSpPr>
          <p:nvPr>
            <p:ph type="body" idx="1"/>
          </p:nvPr>
        </p:nvSpPr>
        <p:spPr>
          <a:xfrm>
            <a:off x="720000" y="1872000"/>
            <a:ext cx="11971789" cy="4990084"/>
          </a:xfrm>
          <a:prstGeom prst="rect">
            <a:avLst/>
          </a:prstGeom>
        </p:spPr>
        <p:txBody>
          <a:bodyPr vert="horz" lIns="0" tIns="0" rIns="0" bIns="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671516" y="7008173"/>
            <a:ext cx="3133729" cy="402568"/>
          </a:xfrm>
          <a:prstGeom prst="rect">
            <a:avLst/>
          </a:prstGeom>
        </p:spPr>
        <p:txBody>
          <a:bodyPr vert="horz" lIns="91434" tIns="45717" rIns="91434" bIns="45717" rtlCol="0" anchor="ctr"/>
          <a:lstStyle>
            <a:lvl1pPr algn="l">
              <a:defRPr sz="1200">
                <a:solidFill>
                  <a:schemeClr val="tx1">
                    <a:tint val="75000"/>
                  </a:schemeClr>
                </a:solidFill>
              </a:defRPr>
            </a:lvl1pPr>
          </a:lstStyle>
          <a:p>
            <a:fld id="{05F49DBD-4FC6-4B56-8E83-280BB75BB733}" type="datetimeFigureOut">
              <a:rPr lang="da-DK" smtClean="0"/>
              <a:t>15-05-2018</a:t>
            </a:fld>
            <a:endParaRPr lang="da-DK"/>
          </a:p>
        </p:txBody>
      </p:sp>
      <p:sp>
        <p:nvSpPr>
          <p:cNvPr id="5" name="Pladsholder til sidefod 4"/>
          <p:cNvSpPr>
            <a:spLocks noGrp="1"/>
          </p:cNvSpPr>
          <p:nvPr>
            <p:ph type="ftr" sz="quarter" idx="3"/>
          </p:nvPr>
        </p:nvSpPr>
        <p:spPr>
          <a:xfrm>
            <a:off x="4588674" y="7008173"/>
            <a:ext cx="4252910" cy="402568"/>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da-DK"/>
          </a:p>
        </p:txBody>
      </p:sp>
      <p:cxnSp>
        <p:nvCxnSpPr>
          <p:cNvPr id="8" name="Lige forbindelse 7"/>
          <p:cNvCxnSpPr/>
          <p:nvPr userDrawn="1"/>
        </p:nvCxnSpPr>
        <p:spPr>
          <a:xfrm flipV="1">
            <a:off x="710325" y="6915070"/>
            <a:ext cx="9317168"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Billede 13"/>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0459541" y="6665134"/>
            <a:ext cx="2261621" cy="499873"/>
          </a:xfrm>
          <a:prstGeom prst="rect">
            <a:avLst/>
          </a:prstGeom>
        </p:spPr>
      </p:pic>
      <p:sp>
        <p:nvSpPr>
          <p:cNvPr id="9" name="Pladsholder til diasnummer 5">
            <a:extLst>
              <a:ext uri="{FF2B5EF4-FFF2-40B4-BE49-F238E27FC236}">
                <a16:creationId xmlns:a16="http://schemas.microsoft.com/office/drawing/2014/main" id="{A3659AA4-5942-4EBF-863A-EE28684D5FA7}"/>
              </a:ext>
            </a:extLst>
          </p:cNvPr>
          <p:cNvSpPr>
            <a:spLocks noGrp="1"/>
          </p:cNvSpPr>
          <p:nvPr>
            <p:ph type="sldNum" sz="quarter" idx="4"/>
          </p:nvPr>
        </p:nvSpPr>
        <p:spPr>
          <a:xfrm>
            <a:off x="9625016" y="7008173"/>
            <a:ext cx="3133729" cy="402568"/>
          </a:xfrm>
          <a:prstGeom prst="rect">
            <a:avLst/>
          </a:prstGeom>
        </p:spPr>
        <p:txBody>
          <a:bodyPr vert="horz" lIns="91434" tIns="45717" rIns="91434" bIns="45717" rtlCol="0" anchor="ctr"/>
          <a:lstStyle>
            <a:lvl1pPr algn="r">
              <a:defRPr sz="1200">
                <a:solidFill>
                  <a:schemeClr val="tx1">
                    <a:tint val="75000"/>
                  </a:schemeClr>
                </a:solidFill>
              </a:defRPr>
            </a:lvl1pPr>
          </a:lstStyle>
          <a:p>
            <a:fld id="{4855A268-E3A0-4BE9-8E43-1CD55431F392}" type="slidenum">
              <a:rPr lang="da-DK" smtClean="0"/>
              <a:t>‹nr.›</a:t>
            </a:fld>
            <a:endParaRPr lang="da-DK"/>
          </a:p>
        </p:txBody>
      </p:sp>
    </p:spTree>
    <p:extLst>
      <p:ext uri="{BB962C8B-B14F-4D97-AF65-F5344CB8AC3E}">
        <p14:creationId xmlns:p14="http://schemas.microsoft.com/office/powerpoint/2010/main" val="75852492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4" r:id="rId5"/>
    <p:sldLayoutId id="2147483659" r:id="rId6"/>
    <p:sldLayoutId id="2147483660" r:id="rId7"/>
    <p:sldLayoutId id="2147483661" r:id="rId8"/>
    <p:sldLayoutId id="2147483655" r:id="rId9"/>
    <p:sldLayoutId id="2147483662" r:id="rId10"/>
    <p:sldLayoutId id="2147483663" r:id="rId11"/>
    <p:sldLayoutId id="2147483664" r:id="rId12"/>
    <p:sldLayoutId id="2147483650" r:id="rId13"/>
    <p:sldLayoutId id="2147483651" r:id="rId14"/>
    <p:sldLayoutId id="2147483652" r:id="rId15"/>
    <p:sldLayoutId id="2147483653" r:id="rId16"/>
    <p:sldLayoutId id="2147483665" r:id="rId17"/>
  </p:sldLayoutIdLst>
  <p:txStyles>
    <p:titleStyle>
      <a:lvl1pPr algn="l" defTabSz="914343" rtl="0" eaLnBrk="1" latinLnBrk="0" hangingPunct="1">
        <a:lnSpc>
          <a:spcPts val="4000"/>
        </a:lnSpc>
        <a:spcBef>
          <a:spcPct val="0"/>
        </a:spcBef>
        <a:buNone/>
        <a:defRPr sz="4400" b="1" kern="1200" cap="none" baseline="0">
          <a:solidFill>
            <a:schemeClr val="tx1"/>
          </a:solidFill>
          <a:latin typeface="+mj-lt"/>
          <a:ea typeface="+mj-ea"/>
          <a:cs typeface="+mj-cs"/>
        </a:defRPr>
      </a:lvl1pPr>
    </p:titleStyle>
    <p:bodyStyle>
      <a:lvl1pPr marL="342879" indent="-342879" algn="l" defTabSz="914343" rtl="0" eaLnBrk="1" latinLnBrk="0" hangingPunct="1">
        <a:lnSpc>
          <a:spcPts val="3600"/>
        </a:lnSpc>
        <a:spcBef>
          <a:spcPct val="20000"/>
        </a:spcBef>
        <a:buFont typeface="Wingdings 2" panose="05020102010507070707" pitchFamily="18" charset="2"/>
        <a:buChar char=""/>
        <a:defRPr sz="2600" kern="1200">
          <a:solidFill>
            <a:schemeClr val="tx1"/>
          </a:solidFill>
          <a:latin typeface="+mn-lt"/>
          <a:ea typeface="+mn-ea"/>
          <a:cs typeface="+mn-cs"/>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da-DK"/>
      </a:defPPr>
      <a:lvl1pPr marL="0" algn="l" defTabSz="914343" rtl="0" eaLnBrk="1" latinLnBrk="0" hangingPunct="1">
        <a:defRPr sz="1800" kern="1200">
          <a:solidFill>
            <a:schemeClr val="tx1"/>
          </a:solidFill>
          <a:latin typeface="+mn-lt"/>
          <a:ea typeface="+mn-ea"/>
          <a:cs typeface="+mn-cs"/>
        </a:defRPr>
      </a:lvl1pPr>
      <a:lvl2pPr marL="457171"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4" algn="l" defTabSz="914343" rtl="0" eaLnBrk="1" latinLnBrk="0" hangingPunct="1">
        <a:defRPr sz="1800" kern="1200">
          <a:solidFill>
            <a:schemeClr val="tx1"/>
          </a:solidFill>
          <a:latin typeface="+mn-lt"/>
          <a:ea typeface="+mn-ea"/>
          <a:cs typeface="+mn-cs"/>
        </a:defRPr>
      </a:lvl4pPr>
      <a:lvl5pPr marL="1828685" algn="l" defTabSz="914343" rtl="0" eaLnBrk="1" latinLnBrk="0" hangingPunct="1">
        <a:defRPr sz="1800" kern="1200">
          <a:solidFill>
            <a:schemeClr val="tx1"/>
          </a:solidFill>
          <a:latin typeface="+mn-lt"/>
          <a:ea typeface="+mn-ea"/>
          <a:cs typeface="+mn-cs"/>
        </a:defRPr>
      </a:lvl5pPr>
      <a:lvl6pPr marL="2285858"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chart" Target="../charts/char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chart" Target="../charts/chart16.xml"/><Relationship Id="rId4" Type="http://schemas.openxmlformats.org/officeDocument/2006/relationships/chart" Target="../charts/chart15.xml"/></Relationships>
</file>

<file path=ppt/slides/_rels/slide1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chart" Target="../charts/chart18.xml"/></Relationships>
</file>

<file path=ppt/slides/_rels/slide1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chart" Target="../charts/chart21.xml"/></Relationships>
</file>

<file path=ppt/slides/_rels/slide1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3.xml"/><Relationship Id="rId1" Type="http://schemas.openxmlformats.org/officeDocument/2006/relationships/slideLayout" Target="../slideLayouts/slideLayout17.xml"/><Relationship Id="rId4" Type="http://schemas.openxmlformats.org/officeDocument/2006/relationships/chart" Target="../charts/chart24.xml"/></Relationships>
</file>

<file path=ppt/slides/_rels/slide2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4.xml"/><Relationship Id="rId1" Type="http://schemas.openxmlformats.org/officeDocument/2006/relationships/slideLayout" Target="../slideLayouts/slideLayout17.xml"/><Relationship Id="rId5" Type="http://schemas.openxmlformats.org/officeDocument/2006/relationships/chart" Target="../charts/chart27.xml"/><Relationship Id="rId4" Type="http://schemas.openxmlformats.org/officeDocument/2006/relationships/chart" Target="../charts/char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5.xml"/><Relationship Id="rId1" Type="http://schemas.openxmlformats.org/officeDocument/2006/relationships/slideLayout" Target="../slideLayouts/slideLayout17.xml"/><Relationship Id="rId4" Type="http://schemas.openxmlformats.org/officeDocument/2006/relationships/chart" Target="../charts/chart29.xml"/></Relationships>
</file>

<file path=ppt/slides/_rels/slide2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16.xml"/><Relationship Id="rId1" Type="http://schemas.openxmlformats.org/officeDocument/2006/relationships/slideLayout" Target="../slideLayouts/slideLayout17.xml"/><Relationship Id="rId4" Type="http://schemas.openxmlformats.org/officeDocument/2006/relationships/chart" Target="../charts/char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17.xml"/><Relationship Id="rId1" Type="http://schemas.openxmlformats.org/officeDocument/2006/relationships/slideLayout" Target="../slideLayouts/slideLayout17.xml"/><Relationship Id="rId4" Type="http://schemas.openxmlformats.org/officeDocument/2006/relationships/chart" Target="../charts/chart33.xml"/></Relationships>
</file>

<file path=ppt/slides/_rels/slide2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nSpc>
                <a:spcPts val="6000"/>
              </a:lnSpc>
            </a:pPr>
            <a:r>
              <a:rPr lang="da-DK" dirty="0"/>
              <a:t>MEDLEMSTILFREDSHED</a:t>
            </a:r>
            <a:endParaRPr lang="da-DK" sz="6000" dirty="0"/>
          </a:p>
        </p:txBody>
      </p:sp>
      <p:sp>
        <p:nvSpPr>
          <p:cNvPr id="7" name="Undertitel 6">
            <a:extLst>
              <a:ext uri="{FF2B5EF4-FFF2-40B4-BE49-F238E27FC236}">
                <a16:creationId xmlns:a16="http://schemas.microsoft.com/office/drawing/2014/main" id="{67587CEB-BE20-459D-A86C-97ABF46CDE13}"/>
              </a:ext>
            </a:extLst>
          </p:cNvPr>
          <p:cNvSpPr>
            <a:spLocks noGrp="1"/>
          </p:cNvSpPr>
          <p:nvPr>
            <p:ph type="subTitle" idx="1"/>
          </p:nvPr>
        </p:nvSpPr>
        <p:spPr>
          <a:xfrm>
            <a:off x="710325" y="3060551"/>
            <a:ext cx="9401179" cy="1932323"/>
          </a:xfrm>
        </p:spPr>
        <p:txBody>
          <a:bodyPr>
            <a:normAutofit/>
          </a:bodyPr>
          <a:lstStyle/>
          <a:p>
            <a:r>
              <a:rPr lang="da-DK" sz="2000" dirty="0"/>
              <a:t>Januar 2018</a:t>
            </a:r>
          </a:p>
        </p:txBody>
      </p:sp>
    </p:spTree>
    <p:extLst>
      <p:ext uri="{BB962C8B-B14F-4D97-AF65-F5344CB8AC3E}">
        <p14:creationId xmlns:p14="http://schemas.microsoft.com/office/powerpoint/2010/main" val="613678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SYNLIGHED OG INTERESSEVARETAGELSE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Langt størstedelen af selskaberne er meget tilfredse eller tilfredse med </a:t>
            </a:r>
            <a:r>
              <a:rPr lang="da-DK" sz="1200" b="1" dirty="0" err="1">
                <a:solidFill>
                  <a:schemeClr val="accent1"/>
                </a:solidFill>
              </a:rPr>
              <a:t>DANVAs</a:t>
            </a:r>
            <a:r>
              <a:rPr lang="da-DK" sz="1200" b="1" dirty="0">
                <a:solidFill>
                  <a:schemeClr val="accent1"/>
                </a:solidFill>
              </a:rPr>
              <a:t> varetagelse af medlemmernes interesser. </a:t>
            </a:r>
          </a:p>
          <a:p>
            <a:pPr marL="0" indent="0" algn="just">
              <a:buNone/>
            </a:pPr>
            <a:r>
              <a:rPr lang="da-DK" sz="1200" b="1" dirty="0">
                <a:solidFill>
                  <a:schemeClr val="accent1"/>
                </a:solidFill>
              </a:rPr>
              <a:t>Samtidig angiver helholdsvis 40 pct. og 51 pct., at interessevaretagelsen har meget stor eller stor betydning for deres medlemskab af DANVA.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5499629" cy="400110"/>
          </a:xfrm>
          <a:prstGeom prst="rect">
            <a:avLst/>
          </a:prstGeom>
          <a:noFill/>
        </p:spPr>
        <p:txBody>
          <a:bodyPr wrap="square" rtlCol="0">
            <a:spAutoFit/>
          </a:bodyPr>
          <a:lstStyle/>
          <a:p>
            <a:pPr lvl="0"/>
            <a:r>
              <a:rPr lang="da-DK" sz="1000" b="1" i="1" dirty="0"/>
              <a:t>Hvor tilfreds er du samlet set med den måde, DANVA varetager medlemmernes interesser på?</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N=63</a:t>
            </a:r>
          </a:p>
        </p:txBody>
      </p:sp>
      <p:sp>
        <p:nvSpPr>
          <p:cNvPr id="12" name="Tekstboks 11"/>
          <p:cNvSpPr txBox="1"/>
          <p:nvPr/>
        </p:nvSpPr>
        <p:spPr>
          <a:xfrm>
            <a:off x="6859141" y="2182003"/>
            <a:ext cx="5787661" cy="400110"/>
          </a:xfrm>
          <a:prstGeom prst="rect">
            <a:avLst/>
          </a:prstGeom>
          <a:noFill/>
        </p:spPr>
        <p:txBody>
          <a:bodyPr wrap="square" rtlCol="0">
            <a:spAutoFit/>
          </a:bodyPr>
          <a:lstStyle/>
          <a:p>
            <a:pPr lvl="0"/>
            <a:r>
              <a:rPr lang="da-DK" sz="1000" b="1" i="1" dirty="0"/>
              <a:t>Hvilken betydning har </a:t>
            </a:r>
            <a:r>
              <a:rPr lang="da-DK" sz="1000" b="1" i="1" dirty="0" err="1"/>
              <a:t>DANVAs</a:t>
            </a:r>
            <a:r>
              <a:rPr lang="da-DK" sz="1000" b="1" i="1" dirty="0"/>
              <a:t> varetagelse af medlemmernes interesser for selskabets medlemskab?</a:t>
            </a:r>
          </a:p>
        </p:txBody>
      </p:sp>
      <p:graphicFrame>
        <p:nvGraphicFramePr>
          <p:cNvPr id="13" name="Diagram 12">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4292157979"/>
              </p:ext>
            </p:extLst>
          </p:nvPr>
        </p:nvGraphicFramePr>
        <p:xfrm>
          <a:off x="783449" y="2916535"/>
          <a:ext cx="5694959"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Diagram 13"/>
          <p:cNvGraphicFramePr/>
          <p:nvPr>
            <p:extLst>
              <p:ext uri="{D42A27DB-BD31-4B8C-83A1-F6EECF244321}">
                <p14:modId xmlns:p14="http://schemas.microsoft.com/office/powerpoint/2010/main" val="3279245036"/>
              </p:ext>
            </p:extLst>
          </p:nvPr>
        </p:nvGraphicFramePr>
        <p:xfrm>
          <a:off x="6842312" y="3060551"/>
          <a:ext cx="5785546" cy="2232248"/>
        </p:xfrm>
        <a:graphic>
          <a:graphicData uri="http://schemas.openxmlformats.org/drawingml/2006/chart">
            <c:chart xmlns:c="http://schemas.openxmlformats.org/drawingml/2006/chart" xmlns:r="http://schemas.openxmlformats.org/officeDocument/2006/relationships" r:id="rId4"/>
          </a:graphicData>
        </a:graphic>
      </p:graphicFrame>
      <p:sp>
        <p:nvSpPr>
          <p:cNvPr id="10" name="Pladsholder til diasnummer 5">
            <a:extLst>
              <a:ext uri="{FF2B5EF4-FFF2-40B4-BE49-F238E27FC236}">
                <a16:creationId xmlns:a16="http://schemas.microsoft.com/office/drawing/2014/main" id="{6ADDF81A-4CE8-487F-AC67-985304E2B11F}"/>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10</a:t>
            </a:fld>
            <a:endParaRPr lang="da-DK"/>
          </a:p>
        </p:txBody>
      </p:sp>
    </p:spTree>
    <p:extLst>
      <p:ext uri="{BB962C8B-B14F-4D97-AF65-F5344CB8AC3E}">
        <p14:creationId xmlns:p14="http://schemas.microsoft.com/office/powerpoint/2010/main" val="181539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SYNLIGHED OG INTERESSEVARETAGELSE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83 pct. af selskaberne er enige eller meget enige i, at DANVA er en offensiv og synlig aktør i forsyningssektoren., og blot 2 pct. angiver at være uenige heri.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Hvor enig/uenig er du i, at DANVA er en offensiv og synlig aktør i forsyningssektoren?</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N=63</a:t>
            </a:r>
          </a:p>
        </p:txBody>
      </p:sp>
      <p:graphicFrame>
        <p:nvGraphicFramePr>
          <p:cNvPr id="16" name="Diagram 15"/>
          <p:cNvGraphicFramePr/>
          <p:nvPr>
            <p:extLst>
              <p:ext uri="{D42A27DB-BD31-4B8C-83A1-F6EECF244321}">
                <p14:modId xmlns:p14="http://schemas.microsoft.com/office/powerpoint/2010/main" val="2445762916"/>
              </p:ext>
            </p:extLst>
          </p:nvPr>
        </p:nvGraphicFramePr>
        <p:xfrm>
          <a:off x="783448" y="2916535"/>
          <a:ext cx="11863354" cy="2664296"/>
        </p:xfrm>
        <a:graphic>
          <a:graphicData uri="http://schemas.openxmlformats.org/drawingml/2006/chart">
            <c:chart xmlns:c="http://schemas.openxmlformats.org/drawingml/2006/chart" xmlns:r="http://schemas.openxmlformats.org/officeDocument/2006/relationships" r:id="rId3"/>
          </a:graphicData>
        </a:graphic>
      </p:graphicFrame>
      <p:sp>
        <p:nvSpPr>
          <p:cNvPr id="8" name="Pladsholder til diasnummer 5">
            <a:extLst>
              <a:ext uri="{FF2B5EF4-FFF2-40B4-BE49-F238E27FC236}">
                <a16:creationId xmlns:a16="http://schemas.microsoft.com/office/drawing/2014/main" id="{80427EDF-1136-4E0D-88A1-4A52AE6FEE99}"/>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11</a:t>
            </a:fld>
            <a:endParaRPr lang="da-DK"/>
          </a:p>
        </p:txBody>
      </p:sp>
    </p:spTree>
    <p:extLst>
      <p:ext uri="{BB962C8B-B14F-4D97-AF65-F5344CB8AC3E}">
        <p14:creationId xmlns:p14="http://schemas.microsoft.com/office/powerpoint/2010/main" val="272141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SYNLIGHED OG INTERESSEVARETAGELSE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Ca. to ud af tre angiver at være tilfredse eller meget tilfredse med DANVA på de målte parametre, på nær </a:t>
            </a:r>
            <a:r>
              <a:rPr lang="da-DK" sz="1200" b="1" dirty="0" err="1">
                <a:solidFill>
                  <a:schemeClr val="accent1"/>
                </a:solidFill>
              </a:rPr>
              <a:t>DANVAs</a:t>
            </a:r>
            <a:r>
              <a:rPr lang="da-DK" sz="1200" b="1" dirty="0">
                <a:solidFill>
                  <a:schemeClr val="accent1"/>
                </a:solidFill>
              </a:rPr>
              <a:t> evne til at påvirke relevant EU-lovgivning. Her er 28 pct. tilfredse eller meget tilfredse, mens 35 pct. angiver ”ved ikke”. Utilfredsheden med de målte parametre spænder fra 2-10 pct. Samme overordnede billede gør sig gældende for betydningen af de samme parametre. Generelt tillægges de forskellige parametre meget stor eller stor betydning – mens </a:t>
            </a:r>
            <a:r>
              <a:rPr lang="da-DK" sz="1200" b="1" dirty="0" err="1">
                <a:solidFill>
                  <a:schemeClr val="accent1"/>
                </a:solidFill>
              </a:rPr>
              <a:t>DANVAs</a:t>
            </a:r>
            <a:r>
              <a:rPr lang="da-DK" sz="1200" b="1" dirty="0">
                <a:solidFill>
                  <a:schemeClr val="accent1"/>
                </a:solidFill>
              </a:rPr>
              <a:t> evne til at påvirke relevant EU-lovgivning tillægges mindre betydning. De tre parametre, som tillægges størst betydning, er også de tre, hvor tilfredsheden er størst.</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Hvor tilfreds er du med DANVA på følgende parametre, og hvilken betydning tillægger du samme parametre:</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p>
        </p:txBody>
      </p:sp>
      <p:graphicFrame>
        <p:nvGraphicFramePr>
          <p:cNvPr id="9" name="Tabel 8"/>
          <p:cNvGraphicFramePr>
            <a:graphicFrameLocks noGrp="1"/>
          </p:cNvGraphicFramePr>
          <p:nvPr>
            <p:extLst>
              <p:ext uri="{D42A27DB-BD31-4B8C-83A1-F6EECF244321}">
                <p14:modId xmlns:p14="http://schemas.microsoft.com/office/powerpoint/2010/main" val="475665038"/>
              </p:ext>
            </p:extLst>
          </p:nvPr>
        </p:nvGraphicFramePr>
        <p:xfrm>
          <a:off x="812283" y="2988543"/>
          <a:ext cx="2950514" cy="3068070"/>
        </p:xfrm>
        <a:graphic>
          <a:graphicData uri="http://schemas.openxmlformats.org/drawingml/2006/table">
            <a:tbl>
              <a:tblPr firstRow="1" bandRow="1">
                <a:tableStyleId>{2D5ABB26-0587-4C30-8999-92F81FD0307C}</a:tableStyleId>
              </a:tblPr>
              <a:tblGrid>
                <a:gridCol w="2950514">
                  <a:extLst>
                    <a:ext uri="{9D8B030D-6E8A-4147-A177-3AD203B41FA5}">
                      <a16:colId xmlns:a16="http://schemas.microsoft.com/office/drawing/2014/main" val="20000"/>
                    </a:ext>
                  </a:extLst>
                </a:gridCol>
              </a:tblGrid>
              <a:tr h="435145">
                <a:tc>
                  <a:txBody>
                    <a:bodyPr/>
                    <a:lstStyle/>
                    <a:p>
                      <a:pPr>
                        <a:spcBef>
                          <a:spcPts val="300"/>
                        </a:spcBef>
                        <a:spcAft>
                          <a:spcPts val="300"/>
                        </a:spcAft>
                        <a:tabLst>
                          <a:tab pos="540385" algn="l"/>
                          <a:tab pos="810260" algn="l"/>
                        </a:tabLst>
                      </a:pPr>
                      <a:r>
                        <a:rPr lang="da-DK" sz="1000" kern="1200" dirty="0">
                          <a:solidFill>
                            <a:schemeClr val="tx1"/>
                          </a:solidFill>
                          <a:effectLst/>
                          <a:latin typeface="+mj-lt"/>
                          <a:ea typeface="+mn-ea"/>
                          <a:cs typeface="Calibri" panose="020F0502020204030204" pitchFamily="34" charset="0"/>
                        </a:rPr>
                        <a:t>… Evne til at få indflydelse på lovgivningen?</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0"/>
                  </a:ext>
                </a:extLst>
              </a:tr>
              <a:tr h="435145">
                <a:tc>
                  <a:txBody>
                    <a:bodyPr/>
                    <a:lstStyle/>
                    <a:p>
                      <a:pPr>
                        <a:spcBef>
                          <a:spcPts val="300"/>
                        </a:spcBef>
                        <a:spcAft>
                          <a:spcPts val="300"/>
                        </a:spcAft>
                        <a:tabLst>
                          <a:tab pos="540385" algn="l"/>
                          <a:tab pos="810260" algn="l"/>
                        </a:tabLst>
                      </a:pPr>
                      <a:r>
                        <a:rPr lang="da-DK" sz="1000" kern="1200" dirty="0">
                          <a:solidFill>
                            <a:schemeClr val="tx1"/>
                          </a:solidFill>
                          <a:effectLst/>
                          <a:latin typeface="+mj-lt"/>
                          <a:ea typeface="+mn-ea"/>
                          <a:cs typeface="Calibri" panose="020F0502020204030204" pitchFamily="34" charset="0"/>
                        </a:rPr>
                        <a:t>… Evne til at få indflydelse på øvrige regler for branchen?</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Dialog med beslutningstagere (ministre, ordførere, embedsmænd, kommuner)?</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Evne til at skabe synlighed i den offentlige debat omkring branchens vilkår?</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Evne til at skabe synlighed i den offentlige debat omkring branchens performance og værdiskabelse?</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63360620"/>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Evne til at bidrage til løsninger for vandsektoren med konstruktive udspil?</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435145">
                <a:tc>
                  <a:txBody>
                    <a:bodyPr/>
                    <a:lstStyle/>
                    <a:p>
                      <a:pPr>
                        <a:spcBef>
                          <a:spcPts val="300"/>
                        </a:spcBef>
                        <a:spcAft>
                          <a:spcPts val="300"/>
                        </a:spcAft>
                      </a:pPr>
                      <a:r>
                        <a:rPr lang="da-DK" sz="1000" kern="1200" dirty="0">
                          <a:solidFill>
                            <a:schemeClr val="tx1"/>
                          </a:solidFill>
                          <a:effectLst/>
                          <a:latin typeface="+mj-lt"/>
                          <a:ea typeface="+mn-ea"/>
                          <a:cs typeface="Calibri" panose="020F0502020204030204" pitchFamily="34" charset="0"/>
                        </a:rPr>
                        <a:t>… Evne til at påvirke relevant EU-lovgivning?</a:t>
                      </a:r>
                      <a:endParaRPr lang="da-DK" sz="1000" b="0" dirty="0">
                        <a:solidFill>
                          <a:schemeClr val="tx1"/>
                        </a:solidFill>
                        <a:effectLst/>
                        <a:latin typeface="+mj-lt"/>
                        <a:ea typeface="MS PGothic"/>
                        <a:cs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10" name="Diagram 9"/>
          <p:cNvGraphicFramePr/>
          <p:nvPr>
            <p:extLst>
              <p:ext uri="{D42A27DB-BD31-4B8C-83A1-F6EECF244321}">
                <p14:modId xmlns:p14="http://schemas.microsoft.com/office/powerpoint/2010/main" val="2327750726"/>
              </p:ext>
            </p:extLst>
          </p:nvPr>
        </p:nvGraphicFramePr>
        <p:xfrm>
          <a:off x="8083277" y="2659836"/>
          <a:ext cx="4563525" cy="379318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kstboks 10"/>
          <p:cNvSpPr txBox="1"/>
          <p:nvPr/>
        </p:nvSpPr>
        <p:spPr>
          <a:xfrm>
            <a:off x="8299301" y="2378740"/>
            <a:ext cx="4032448" cy="276999"/>
          </a:xfrm>
          <a:prstGeom prst="rect">
            <a:avLst/>
          </a:prstGeom>
          <a:noFill/>
        </p:spPr>
        <p:txBody>
          <a:bodyPr wrap="square" rtlCol="0">
            <a:spAutoFit/>
          </a:bodyPr>
          <a:lstStyle/>
          <a:p>
            <a:pPr algn="ctr"/>
            <a:r>
              <a:rPr lang="da-DK" sz="1200" dirty="0">
                <a:solidFill>
                  <a:schemeClr val="accent1"/>
                </a:solidFill>
                <a:latin typeface="+mj-lt"/>
              </a:rPr>
              <a:t>Betydning</a:t>
            </a:r>
          </a:p>
        </p:txBody>
      </p:sp>
      <p:graphicFrame>
        <p:nvGraphicFramePr>
          <p:cNvPr id="12" name="Diagram 11">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2291872674"/>
              </p:ext>
            </p:extLst>
          </p:nvPr>
        </p:nvGraphicFramePr>
        <p:xfrm>
          <a:off x="3618781" y="2661335"/>
          <a:ext cx="4536504" cy="3865411"/>
        </p:xfrm>
        <a:graphic>
          <a:graphicData uri="http://schemas.openxmlformats.org/drawingml/2006/chart">
            <c:chart xmlns:c="http://schemas.openxmlformats.org/drawingml/2006/chart" xmlns:r="http://schemas.openxmlformats.org/officeDocument/2006/relationships" r:id="rId4"/>
          </a:graphicData>
        </a:graphic>
      </p:graphicFrame>
      <p:sp>
        <p:nvSpPr>
          <p:cNvPr id="13" name="Tekstboks 12"/>
          <p:cNvSpPr txBox="1"/>
          <p:nvPr/>
        </p:nvSpPr>
        <p:spPr>
          <a:xfrm>
            <a:off x="3906813" y="2378740"/>
            <a:ext cx="3816424"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4" name="Pladsholder til diasnummer 5">
            <a:extLst>
              <a:ext uri="{FF2B5EF4-FFF2-40B4-BE49-F238E27FC236}">
                <a16:creationId xmlns:a16="http://schemas.microsoft.com/office/drawing/2014/main" id="{94349D81-7577-46CF-AC34-023D707EF6A2}"/>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12</a:t>
            </a:fld>
            <a:endParaRPr lang="da-DK"/>
          </a:p>
        </p:txBody>
      </p:sp>
    </p:spTree>
    <p:extLst>
      <p:ext uri="{BB962C8B-B14F-4D97-AF65-F5344CB8AC3E}">
        <p14:creationId xmlns:p14="http://schemas.microsoft.com/office/powerpoint/2010/main" val="3748236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03291" y="1980431"/>
            <a:ext cx="9828258" cy="1296144"/>
          </a:xfrm>
        </p:spPr>
        <p:txBody>
          <a:bodyPr>
            <a:normAutofit/>
          </a:bodyPr>
          <a:lstStyle/>
          <a:p>
            <a:pPr>
              <a:lnSpc>
                <a:spcPts val="6000"/>
              </a:lnSpc>
            </a:pPr>
            <a:r>
              <a:rPr lang="da-DK" dirty="0"/>
              <a:t>Faglige aktiviteter</a:t>
            </a:r>
          </a:p>
        </p:txBody>
      </p:sp>
      <p:sp>
        <p:nvSpPr>
          <p:cNvPr id="3" name="Pladsholder til diasnummer 5">
            <a:extLst>
              <a:ext uri="{FF2B5EF4-FFF2-40B4-BE49-F238E27FC236}">
                <a16:creationId xmlns:a16="http://schemas.microsoft.com/office/drawing/2014/main" id="{F9D43CE4-0894-429E-B467-27EC9F1D666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13</a:t>
            </a:fld>
            <a:endParaRPr lang="da-DK">
              <a:solidFill>
                <a:schemeClr val="bg1"/>
              </a:solidFill>
            </a:endParaRPr>
          </a:p>
        </p:txBody>
      </p:sp>
    </p:spTree>
    <p:extLst>
      <p:ext uri="{BB962C8B-B14F-4D97-AF65-F5344CB8AC3E}">
        <p14:creationId xmlns:p14="http://schemas.microsoft.com/office/powerpoint/2010/main" val="431304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95 pct. af medlemmerne har benyttet sig af </a:t>
            </a:r>
            <a:r>
              <a:rPr lang="da-DK" sz="1200" b="1" dirty="0" err="1">
                <a:solidFill>
                  <a:schemeClr val="accent1"/>
                </a:solidFill>
              </a:rPr>
              <a:t>DANVAs</a:t>
            </a:r>
            <a:r>
              <a:rPr lang="da-DK" sz="1200" b="1" dirty="0">
                <a:solidFill>
                  <a:schemeClr val="accent1"/>
                </a:solidFill>
              </a:rPr>
              <a:t> udbud af faglige aktiviteter inden for de seneste to år. </a:t>
            </a:r>
          </a:p>
          <a:p>
            <a:pPr marL="0" indent="0" algn="just">
              <a:buNone/>
            </a:pPr>
            <a:r>
              <a:rPr lang="da-DK" sz="1200" b="1" dirty="0">
                <a:solidFill>
                  <a:schemeClr val="accent1"/>
                </a:solidFill>
              </a:rPr>
              <a:t>Langt størstedelen angiver at være meget tilfredse eller tilfredse med </a:t>
            </a:r>
            <a:r>
              <a:rPr lang="da-DK" sz="1200" b="1" dirty="0" err="1">
                <a:solidFill>
                  <a:schemeClr val="accent1"/>
                </a:solidFill>
              </a:rPr>
              <a:t>DANVAs</a:t>
            </a:r>
            <a:r>
              <a:rPr lang="da-DK" sz="1200" b="1" dirty="0">
                <a:solidFill>
                  <a:schemeClr val="accent1"/>
                </a:solidFill>
              </a:rPr>
              <a:t> udbud af faglige aktiviteter, mens ingen angiver at være utilfredse. </a:t>
            </a:r>
          </a:p>
          <a:p>
            <a:pPr marL="0" indent="0" algn="just">
              <a:buNone/>
            </a:pPr>
            <a:r>
              <a:rPr lang="da-DK" sz="1200" b="1" dirty="0">
                <a:solidFill>
                  <a:schemeClr val="accent1"/>
                </a:solidFill>
              </a:rPr>
              <a:t>60 pct. af selskaberne tillægger området en meget stor eller stor betydning for selskabets medlemskab, mens 13% tillægger det en lille eller meget lille betydning.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55918" y="2196455"/>
            <a:ext cx="5815192" cy="400110"/>
          </a:xfrm>
          <a:prstGeom prst="rect">
            <a:avLst/>
          </a:prstGeom>
          <a:noFill/>
        </p:spPr>
        <p:txBody>
          <a:bodyPr wrap="square" rtlCol="0">
            <a:spAutoFit/>
          </a:bodyPr>
          <a:lstStyle/>
          <a:p>
            <a:pPr lvl="0"/>
            <a:r>
              <a:rPr lang="da-DK" sz="1000" b="1" i="1" dirty="0"/>
              <a:t>Har selskabet benyttet sig af </a:t>
            </a:r>
            <a:r>
              <a:rPr lang="da-DK" sz="1000" b="1" i="1" dirty="0" err="1"/>
              <a:t>DANVAs</a:t>
            </a:r>
            <a:r>
              <a:rPr lang="da-DK" sz="1000" b="1" i="1" dirty="0"/>
              <a:t> udbud af faglige aktiviteter inden for de seneste to år?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N=62</a:t>
            </a:r>
          </a:p>
        </p:txBody>
      </p:sp>
      <p:graphicFrame>
        <p:nvGraphicFramePr>
          <p:cNvPr id="18" name="Diagram 17">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4012388486"/>
              </p:ext>
            </p:extLst>
          </p:nvPr>
        </p:nvGraphicFramePr>
        <p:xfrm>
          <a:off x="783450" y="4590308"/>
          <a:ext cx="6075692" cy="1926627"/>
        </p:xfrm>
        <a:graphic>
          <a:graphicData uri="http://schemas.openxmlformats.org/drawingml/2006/chart">
            <c:chart xmlns:c="http://schemas.openxmlformats.org/drawingml/2006/chart" xmlns:r="http://schemas.openxmlformats.org/officeDocument/2006/relationships" r:id="rId3"/>
          </a:graphicData>
        </a:graphic>
      </p:graphicFrame>
      <p:sp>
        <p:nvSpPr>
          <p:cNvPr id="20" name="Tekstboks 19"/>
          <p:cNvSpPr txBox="1"/>
          <p:nvPr/>
        </p:nvSpPr>
        <p:spPr>
          <a:xfrm>
            <a:off x="755917" y="4212679"/>
            <a:ext cx="5815192" cy="246221"/>
          </a:xfrm>
          <a:prstGeom prst="rect">
            <a:avLst/>
          </a:prstGeom>
          <a:noFill/>
        </p:spPr>
        <p:txBody>
          <a:bodyPr wrap="square" rtlCol="0">
            <a:spAutoFit/>
          </a:bodyPr>
          <a:lstStyle/>
          <a:p>
            <a:pPr lvl="0"/>
            <a:r>
              <a:rPr lang="da-DK" sz="1000" b="1" i="1" dirty="0"/>
              <a:t>Hvor tilfreds er du samlet set med </a:t>
            </a:r>
            <a:r>
              <a:rPr lang="da-DK" sz="1000" b="1" i="1" dirty="0" err="1"/>
              <a:t>DANVAs</a:t>
            </a:r>
            <a:r>
              <a:rPr lang="da-DK" sz="1000" b="1" i="1" dirty="0"/>
              <a:t> udbud af faglige aktiviteter?</a:t>
            </a:r>
          </a:p>
        </p:txBody>
      </p:sp>
      <p:sp>
        <p:nvSpPr>
          <p:cNvPr id="21" name="Tekstboks 20"/>
          <p:cNvSpPr txBox="1"/>
          <p:nvPr/>
        </p:nvSpPr>
        <p:spPr>
          <a:xfrm>
            <a:off x="6931149" y="4212679"/>
            <a:ext cx="5715653" cy="400110"/>
          </a:xfrm>
          <a:prstGeom prst="rect">
            <a:avLst/>
          </a:prstGeom>
          <a:noFill/>
        </p:spPr>
        <p:txBody>
          <a:bodyPr wrap="square" rtlCol="0">
            <a:spAutoFit/>
          </a:bodyPr>
          <a:lstStyle/>
          <a:p>
            <a:pPr lvl="0"/>
            <a:r>
              <a:rPr lang="da-DK" sz="1000" b="1" i="1" dirty="0"/>
              <a:t>Hvilken betydning har </a:t>
            </a:r>
            <a:r>
              <a:rPr lang="da-DK" sz="1000" b="1" i="1" dirty="0" err="1"/>
              <a:t>DANVAs</a:t>
            </a:r>
            <a:r>
              <a:rPr lang="da-DK" sz="1000" b="1" i="1" dirty="0"/>
              <a:t> udbud af faglige aktiviteter for selskabets medlemskab?</a:t>
            </a:r>
          </a:p>
        </p:txBody>
      </p:sp>
      <p:graphicFrame>
        <p:nvGraphicFramePr>
          <p:cNvPr id="22" name="Diagram 21"/>
          <p:cNvGraphicFramePr/>
          <p:nvPr>
            <p:extLst>
              <p:ext uri="{D42A27DB-BD31-4B8C-83A1-F6EECF244321}">
                <p14:modId xmlns:p14="http://schemas.microsoft.com/office/powerpoint/2010/main" val="134955237"/>
              </p:ext>
            </p:extLst>
          </p:nvPr>
        </p:nvGraphicFramePr>
        <p:xfrm>
          <a:off x="6859141" y="4620563"/>
          <a:ext cx="5787661" cy="18171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Diagram 22"/>
          <p:cNvGraphicFramePr/>
          <p:nvPr>
            <p:extLst>
              <p:ext uri="{D42A27DB-BD31-4B8C-83A1-F6EECF244321}">
                <p14:modId xmlns:p14="http://schemas.microsoft.com/office/powerpoint/2010/main" val="1241064001"/>
              </p:ext>
            </p:extLst>
          </p:nvPr>
        </p:nvGraphicFramePr>
        <p:xfrm>
          <a:off x="1465837" y="2512641"/>
          <a:ext cx="4138556" cy="1551442"/>
        </p:xfrm>
        <a:graphic>
          <a:graphicData uri="http://schemas.openxmlformats.org/drawingml/2006/chart">
            <c:chart xmlns:c="http://schemas.openxmlformats.org/drawingml/2006/chart" xmlns:r="http://schemas.openxmlformats.org/officeDocument/2006/relationships" r:id="rId5"/>
          </a:graphicData>
        </a:graphic>
      </p:graphicFrame>
      <p:sp>
        <p:nvSpPr>
          <p:cNvPr id="25" name="Tekstboks 24"/>
          <p:cNvSpPr txBox="1"/>
          <p:nvPr/>
        </p:nvSpPr>
        <p:spPr>
          <a:xfrm>
            <a:off x="776153" y="3848639"/>
            <a:ext cx="682388" cy="215444"/>
          </a:xfrm>
          <a:prstGeom prst="rect">
            <a:avLst/>
          </a:prstGeom>
          <a:noFill/>
        </p:spPr>
        <p:txBody>
          <a:bodyPr wrap="square" rtlCol="0">
            <a:spAutoFit/>
          </a:bodyPr>
          <a:lstStyle/>
          <a:p>
            <a:r>
              <a:rPr lang="da-DK" sz="800" dirty="0"/>
              <a:t>N=62</a:t>
            </a:r>
          </a:p>
        </p:txBody>
      </p:sp>
      <p:sp>
        <p:nvSpPr>
          <p:cNvPr id="13" name="Pladsholder til diasnummer 5">
            <a:extLst>
              <a:ext uri="{FF2B5EF4-FFF2-40B4-BE49-F238E27FC236}">
                <a16:creationId xmlns:a16="http://schemas.microsoft.com/office/drawing/2014/main" id="{A5ABE4F8-A4D2-4B5F-B937-BB1ED91B960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14</a:t>
            </a:fld>
            <a:endParaRPr lang="da-DK"/>
          </a:p>
        </p:txBody>
      </p:sp>
    </p:spTree>
    <p:extLst>
      <p:ext uri="{BB962C8B-B14F-4D97-AF65-F5344CB8AC3E}">
        <p14:creationId xmlns:p14="http://schemas.microsoft.com/office/powerpoint/2010/main" val="1126386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Der er generelt tilfredshed med de forskellige aspekter af </a:t>
            </a:r>
            <a:r>
              <a:rPr lang="da-DK" sz="1200" b="1" dirty="0" err="1">
                <a:solidFill>
                  <a:schemeClr val="accent1"/>
                </a:solidFill>
              </a:rPr>
              <a:t>DANVAs</a:t>
            </a:r>
            <a:r>
              <a:rPr lang="da-DK" sz="1200" b="1" dirty="0">
                <a:solidFill>
                  <a:schemeClr val="accent1"/>
                </a:solidFill>
              </a:rPr>
              <a:t> faglige aktiviteter. Dog angiver 20 pct., at de er meget utilfredse eller utilfredse med prisen for deltagelse. Til gengæld er prisen af relativt mindre betydning end flere andre parametre, hvor især den faglige kvalitet og den pædagogiske formidling fra underviseren fremhæves som vigtige.</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På baggrund af selskabets samlede erfaringer hvor tilfreds er du med følgende aspekter, og hvilken betydning tillægger du disse ift. </a:t>
            </a:r>
            <a:r>
              <a:rPr lang="da-DK" sz="1000" b="1" i="1" dirty="0" err="1"/>
              <a:t>DANVAs</a:t>
            </a:r>
            <a:r>
              <a:rPr lang="da-DK" sz="1000" b="1" i="1" dirty="0"/>
              <a:t> faglige aktiviteter: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N=61</a:t>
            </a:r>
            <a:endParaRPr lang="da-DK" sz="700" dirty="0"/>
          </a:p>
        </p:txBody>
      </p:sp>
      <p:sp>
        <p:nvSpPr>
          <p:cNvPr id="11" name="Tekstboks 10"/>
          <p:cNvSpPr txBox="1"/>
          <p:nvPr/>
        </p:nvSpPr>
        <p:spPr>
          <a:xfrm>
            <a:off x="8037597" y="2432341"/>
            <a:ext cx="4359941" cy="276999"/>
          </a:xfrm>
          <a:prstGeom prst="rect">
            <a:avLst/>
          </a:prstGeom>
          <a:noFill/>
        </p:spPr>
        <p:txBody>
          <a:bodyPr wrap="square" rtlCol="0">
            <a:spAutoFit/>
          </a:bodyPr>
          <a:lstStyle/>
          <a:p>
            <a:pPr algn="ctr"/>
            <a:r>
              <a:rPr lang="da-DK" sz="1200" dirty="0">
                <a:solidFill>
                  <a:schemeClr val="accent1"/>
                </a:solidFill>
                <a:latin typeface="+mj-lt"/>
              </a:rPr>
              <a:t>Betydning</a:t>
            </a:r>
            <a:endParaRPr lang="da-DK" sz="1400" dirty="0">
              <a:solidFill>
                <a:schemeClr val="accent1"/>
              </a:solidFill>
              <a:latin typeface="+mj-lt"/>
            </a:endParaRPr>
          </a:p>
        </p:txBody>
      </p:sp>
      <p:sp>
        <p:nvSpPr>
          <p:cNvPr id="13" name="Tekstboks 12"/>
          <p:cNvSpPr txBox="1"/>
          <p:nvPr/>
        </p:nvSpPr>
        <p:spPr>
          <a:xfrm>
            <a:off x="3258741" y="2432341"/>
            <a:ext cx="4392488"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graphicFrame>
        <p:nvGraphicFramePr>
          <p:cNvPr id="15" name="Tabel 14"/>
          <p:cNvGraphicFramePr>
            <a:graphicFrameLocks noGrp="1"/>
          </p:cNvGraphicFramePr>
          <p:nvPr>
            <p:extLst>
              <p:ext uri="{D42A27DB-BD31-4B8C-83A1-F6EECF244321}">
                <p14:modId xmlns:p14="http://schemas.microsoft.com/office/powerpoint/2010/main" val="128101528"/>
              </p:ext>
            </p:extLst>
          </p:nvPr>
        </p:nvGraphicFramePr>
        <p:xfrm>
          <a:off x="882477" y="3012095"/>
          <a:ext cx="2402990" cy="3022464"/>
        </p:xfrm>
        <a:graphic>
          <a:graphicData uri="http://schemas.openxmlformats.org/drawingml/2006/table">
            <a:tbl>
              <a:tblPr firstRow="1" bandRow="1">
                <a:tableStyleId>{2D5ABB26-0587-4C30-8999-92F81FD0307C}</a:tableStyleId>
              </a:tblPr>
              <a:tblGrid>
                <a:gridCol w="2402990">
                  <a:extLst>
                    <a:ext uri="{9D8B030D-6E8A-4147-A177-3AD203B41FA5}">
                      <a16:colId xmlns:a16="http://schemas.microsoft.com/office/drawing/2014/main" val="20000"/>
                    </a:ext>
                  </a:extLst>
                </a:gridCol>
              </a:tblGrid>
              <a:tr h="503744">
                <a:tc>
                  <a:txBody>
                    <a:bodyPr/>
                    <a:lstStyle/>
                    <a:p>
                      <a:pPr>
                        <a:lnSpc>
                          <a:spcPct val="107000"/>
                        </a:lnSpc>
                        <a:spcAft>
                          <a:spcPts val="0"/>
                        </a:spcAft>
                      </a:pPr>
                      <a:r>
                        <a:rPr lang="da-DK" sz="900" dirty="0">
                          <a:effectLst/>
                          <a:latin typeface="+mj-lt"/>
                          <a:ea typeface="Calibri"/>
                          <a:cs typeface="Times New Roman"/>
                        </a:rPr>
                        <a:t>…Den faglige kvalitet af aktiviteterne?</a:t>
                      </a:r>
                    </a:p>
                  </a:txBody>
                  <a:tcPr marL="68580" marR="68580" marT="53975" marB="53975" anchor="ctr"/>
                </a:tc>
                <a:extLst>
                  <a:ext uri="{0D108BD9-81ED-4DB2-BD59-A6C34878D82A}">
                    <a16:rowId xmlns:a16="http://schemas.microsoft.com/office/drawing/2014/main" val="10000"/>
                  </a:ext>
                </a:extLst>
              </a:tr>
              <a:tr h="503744">
                <a:tc>
                  <a:txBody>
                    <a:bodyPr/>
                    <a:lstStyle/>
                    <a:p>
                      <a:pPr>
                        <a:lnSpc>
                          <a:spcPct val="107000"/>
                        </a:lnSpc>
                        <a:spcAft>
                          <a:spcPts val="0"/>
                        </a:spcAft>
                      </a:pPr>
                      <a:r>
                        <a:rPr lang="da-DK" sz="900" dirty="0">
                          <a:effectLst/>
                          <a:latin typeface="+mj-lt"/>
                          <a:ea typeface="Calibri"/>
                          <a:cs typeface="Times New Roman"/>
                        </a:rPr>
                        <a:t>…De praktiske rammer omkring aktiviteterne (mad, materiale, lokale)?</a:t>
                      </a:r>
                    </a:p>
                  </a:txBody>
                  <a:tcPr marL="68580" marR="68580" marT="53975" marB="53975" anchor="ctr"/>
                </a:tc>
                <a:extLst>
                  <a:ext uri="{0D108BD9-81ED-4DB2-BD59-A6C34878D82A}">
                    <a16:rowId xmlns:a16="http://schemas.microsoft.com/office/drawing/2014/main" val="10001"/>
                  </a:ext>
                </a:extLst>
              </a:tr>
              <a:tr h="503744">
                <a:tc>
                  <a:txBody>
                    <a:bodyPr/>
                    <a:lstStyle/>
                    <a:p>
                      <a:pPr>
                        <a:lnSpc>
                          <a:spcPct val="107000"/>
                        </a:lnSpc>
                        <a:spcAft>
                          <a:spcPts val="0"/>
                        </a:spcAft>
                      </a:pPr>
                      <a:r>
                        <a:rPr lang="da-DK" sz="900" dirty="0">
                          <a:effectLst/>
                          <a:latin typeface="+mj-lt"/>
                          <a:ea typeface="Calibri"/>
                          <a:cs typeface="Times New Roman"/>
                        </a:rPr>
                        <a:t>…Den pædagogiske formidling fra underviseren?</a:t>
                      </a:r>
                    </a:p>
                  </a:txBody>
                  <a:tcPr marL="68580" marR="68580" marT="53975" marB="53975" anchor="ctr"/>
                </a:tc>
                <a:extLst>
                  <a:ext uri="{0D108BD9-81ED-4DB2-BD59-A6C34878D82A}">
                    <a16:rowId xmlns:a16="http://schemas.microsoft.com/office/drawing/2014/main" val="10002"/>
                  </a:ext>
                </a:extLst>
              </a:tr>
              <a:tr h="503744">
                <a:tc>
                  <a:txBody>
                    <a:bodyPr/>
                    <a:lstStyle/>
                    <a:p>
                      <a:pPr>
                        <a:lnSpc>
                          <a:spcPct val="107000"/>
                        </a:lnSpc>
                        <a:spcAft>
                          <a:spcPts val="0"/>
                        </a:spcAft>
                      </a:pPr>
                      <a:r>
                        <a:rPr lang="da-DK" sz="900" dirty="0">
                          <a:effectLst/>
                          <a:latin typeface="+mj-lt"/>
                          <a:ea typeface="Calibri"/>
                          <a:cs typeface="Times New Roman"/>
                        </a:rPr>
                        <a:t>… Udbuddet af aktiviteter?</a:t>
                      </a:r>
                    </a:p>
                  </a:txBody>
                  <a:tcPr marL="68580" marR="68580" marT="53975" marB="53975" anchor="ctr"/>
                </a:tc>
                <a:extLst>
                  <a:ext uri="{0D108BD9-81ED-4DB2-BD59-A6C34878D82A}">
                    <a16:rowId xmlns:a16="http://schemas.microsoft.com/office/drawing/2014/main" val="10003"/>
                  </a:ext>
                </a:extLst>
              </a:tr>
              <a:tr h="503744">
                <a:tc>
                  <a:txBody>
                    <a:bodyPr/>
                    <a:lstStyle/>
                    <a:p>
                      <a:pPr>
                        <a:lnSpc>
                          <a:spcPct val="107000"/>
                        </a:lnSpc>
                        <a:spcAft>
                          <a:spcPts val="0"/>
                        </a:spcAft>
                      </a:pPr>
                      <a:r>
                        <a:rPr lang="da-DK" sz="900" dirty="0">
                          <a:effectLst/>
                          <a:latin typeface="+mj-lt"/>
                          <a:ea typeface="Calibri"/>
                          <a:cs typeface="Times New Roman"/>
                        </a:rPr>
                        <a:t>…Generel information og kommunikation omkring aktiviteterne?</a:t>
                      </a:r>
                    </a:p>
                  </a:txBody>
                  <a:tcPr marL="68580" marR="68580" marT="53975" marB="53975" anchor="ctr"/>
                </a:tc>
                <a:extLst>
                  <a:ext uri="{0D108BD9-81ED-4DB2-BD59-A6C34878D82A}">
                    <a16:rowId xmlns:a16="http://schemas.microsoft.com/office/drawing/2014/main" val="163360620"/>
                  </a:ext>
                </a:extLst>
              </a:tr>
              <a:tr h="503744">
                <a:tc>
                  <a:txBody>
                    <a:bodyPr/>
                    <a:lstStyle/>
                    <a:p>
                      <a:pPr>
                        <a:lnSpc>
                          <a:spcPct val="107000"/>
                        </a:lnSpc>
                        <a:spcAft>
                          <a:spcPts val="0"/>
                        </a:spcAft>
                      </a:pPr>
                      <a:r>
                        <a:rPr lang="da-DK" sz="900" dirty="0">
                          <a:effectLst/>
                          <a:latin typeface="+mj-lt"/>
                          <a:ea typeface="Calibri"/>
                          <a:cs typeface="Times New Roman"/>
                        </a:rPr>
                        <a:t>… Prisen for deltagelse i aktiviteterne?</a:t>
                      </a:r>
                    </a:p>
                  </a:txBody>
                  <a:tcPr marL="68580" marR="68580" marT="53975" marB="53975" anchor="ctr"/>
                </a:tc>
                <a:extLst>
                  <a:ext uri="{0D108BD9-81ED-4DB2-BD59-A6C34878D82A}">
                    <a16:rowId xmlns:a16="http://schemas.microsoft.com/office/drawing/2014/main" val="10004"/>
                  </a:ext>
                </a:extLst>
              </a:tr>
            </a:tbl>
          </a:graphicData>
        </a:graphic>
      </p:graphicFrame>
      <p:graphicFrame>
        <p:nvGraphicFramePr>
          <p:cNvPr id="16" name="Diagram 15"/>
          <p:cNvGraphicFramePr/>
          <p:nvPr>
            <p:extLst>
              <p:ext uri="{D42A27DB-BD31-4B8C-83A1-F6EECF244321}">
                <p14:modId xmlns:p14="http://schemas.microsoft.com/office/powerpoint/2010/main" val="3213523349"/>
              </p:ext>
            </p:extLst>
          </p:nvPr>
        </p:nvGraphicFramePr>
        <p:xfrm>
          <a:off x="7867253" y="2771682"/>
          <a:ext cx="4779549" cy="36653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Diagram 16">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1455038195"/>
              </p:ext>
            </p:extLst>
          </p:nvPr>
        </p:nvGraphicFramePr>
        <p:xfrm>
          <a:off x="3285761" y="2704319"/>
          <a:ext cx="4581198" cy="3812616"/>
        </p:xfrm>
        <a:graphic>
          <a:graphicData uri="http://schemas.openxmlformats.org/drawingml/2006/chart">
            <c:chart xmlns:c="http://schemas.openxmlformats.org/drawingml/2006/chart" xmlns:r="http://schemas.openxmlformats.org/officeDocument/2006/relationships" r:id="rId4"/>
          </a:graphicData>
        </a:graphic>
      </p:graphicFrame>
      <p:sp>
        <p:nvSpPr>
          <p:cNvPr id="12" name="Pladsholder til diasnummer 5">
            <a:extLst>
              <a:ext uri="{FF2B5EF4-FFF2-40B4-BE49-F238E27FC236}">
                <a16:creationId xmlns:a16="http://schemas.microsoft.com/office/drawing/2014/main" id="{4FB4D99C-3B37-4773-A027-3F8B37C1DFD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15</a:t>
            </a:fld>
            <a:endParaRPr lang="da-DK"/>
          </a:p>
        </p:txBody>
      </p:sp>
    </p:spTree>
    <p:extLst>
      <p:ext uri="{BB962C8B-B14F-4D97-AF65-F5344CB8AC3E}">
        <p14:creationId xmlns:p14="http://schemas.microsoft.com/office/powerpoint/2010/main" val="1041423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FAGLIGE AKTIVITETER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84 pct. angiver, at de er meget tilfredse eller tilfredse med den mulighed for netværksdannelse, der opstår ved deltagelse i </a:t>
            </a:r>
            <a:r>
              <a:rPr lang="da-DK" sz="1200" b="1" dirty="0" err="1">
                <a:solidFill>
                  <a:schemeClr val="accent1"/>
                </a:solidFill>
              </a:rPr>
              <a:t>DANVAs</a:t>
            </a:r>
            <a:r>
              <a:rPr lang="da-DK" sz="1200" b="1" dirty="0">
                <a:solidFill>
                  <a:schemeClr val="accent1"/>
                </a:solidFill>
              </a:rPr>
              <a:t> faglige aktiviteter, og kun 2 pct. angiver at være utilfredse hermed.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400110"/>
          </a:xfrm>
          <a:prstGeom prst="rect">
            <a:avLst/>
          </a:prstGeom>
          <a:noFill/>
        </p:spPr>
        <p:txBody>
          <a:bodyPr wrap="square" rtlCol="0">
            <a:spAutoFit/>
          </a:bodyPr>
          <a:lstStyle/>
          <a:p>
            <a:pPr lvl="0"/>
            <a:r>
              <a:rPr lang="da-DK" sz="1000" b="1" i="1" dirty="0"/>
              <a:t>På baggrund af selskabets samlede erfaringer med DANVA hvor tilfreds er du med den mulighed for netværksdannelse, der opstår ved deltagelse i </a:t>
            </a:r>
            <a:r>
              <a:rPr lang="da-DK" sz="1000" b="1" i="1" dirty="0" err="1"/>
              <a:t>DANVAs</a:t>
            </a:r>
            <a:r>
              <a:rPr lang="da-DK" sz="1000" b="1" i="1" dirty="0"/>
              <a:t> faglige aktiviteter?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N=61</a:t>
            </a:r>
          </a:p>
        </p:txBody>
      </p:sp>
      <p:graphicFrame>
        <p:nvGraphicFramePr>
          <p:cNvPr id="18" name="Diagram 17">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2778903910"/>
              </p:ext>
            </p:extLst>
          </p:nvPr>
        </p:nvGraphicFramePr>
        <p:xfrm>
          <a:off x="783448" y="2916535"/>
          <a:ext cx="11863353" cy="2736304"/>
        </p:xfrm>
        <a:graphic>
          <a:graphicData uri="http://schemas.openxmlformats.org/drawingml/2006/chart">
            <c:chart xmlns:c="http://schemas.openxmlformats.org/drawingml/2006/chart" xmlns:r="http://schemas.openxmlformats.org/officeDocument/2006/relationships" r:id="rId3"/>
          </a:graphicData>
        </a:graphic>
      </p:graphicFrame>
      <p:sp>
        <p:nvSpPr>
          <p:cNvPr id="8" name="Pladsholder til diasnummer 5">
            <a:extLst>
              <a:ext uri="{FF2B5EF4-FFF2-40B4-BE49-F238E27FC236}">
                <a16:creationId xmlns:a16="http://schemas.microsoft.com/office/drawing/2014/main" id="{D191D897-5E34-446D-8180-B89711204723}"/>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16</a:t>
            </a:fld>
            <a:endParaRPr lang="da-DK"/>
          </a:p>
        </p:txBody>
      </p:sp>
    </p:spTree>
    <p:extLst>
      <p:ext uri="{BB962C8B-B14F-4D97-AF65-F5344CB8AC3E}">
        <p14:creationId xmlns:p14="http://schemas.microsoft.com/office/powerpoint/2010/main" val="625578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nSpc>
                <a:spcPts val="6000"/>
              </a:lnSpc>
            </a:pPr>
            <a:r>
              <a:rPr lang="da-DK" dirty="0"/>
              <a:t>Rådgivning og vejledning</a:t>
            </a:r>
          </a:p>
        </p:txBody>
      </p:sp>
      <p:sp>
        <p:nvSpPr>
          <p:cNvPr id="3" name="Pladsholder til diasnummer 5">
            <a:extLst>
              <a:ext uri="{FF2B5EF4-FFF2-40B4-BE49-F238E27FC236}">
                <a16:creationId xmlns:a16="http://schemas.microsoft.com/office/drawing/2014/main" id="{DDE30E55-C815-499A-AF3A-500F8C979708}"/>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17</a:t>
            </a:fld>
            <a:endParaRPr lang="da-DK" dirty="0">
              <a:solidFill>
                <a:schemeClr val="bg1"/>
              </a:solidFill>
            </a:endParaRPr>
          </a:p>
        </p:txBody>
      </p:sp>
    </p:spTree>
    <p:extLst>
      <p:ext uri="{BB962C8B-B14F-4D97-AF65-F5344CB8AC3E}">
        <p14:creationId xmlns:p14="http://schemas.microsoft.com/office/powerpoint/2010/main" val="335901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Det er en generel tilfredshed med </a:t>
            </a:r>
            <a:r>
              <a:rPr lang="da-DK" sz="1200" b="1" dirty="0" err="1">
                <a:solidFill>
                  <a:schemeClr val="accent1"/>
                </a:solidFill>
              </a:rPr>
              <a:t>DANVAs</a:t>
            </a:r>
            <a:r>
              <a:rPr lang="da-DK" sz="1200" b="1" dirty="0">
                <a:solidFill>
                  <a:schemeClr val="accent1"/>
                </a:solidFill>
              </a:rPr>
              <a:t> ydelser inden for vejledning og rådgivning, hvor 72 pct. angiver at være meget tilfredse eller tilfredse. </a:t>
            </a:r>
          </a:p>
          <a:p>
            <a:pPr marL="0" indent="0" algn="just">
              <a:buNone/>
            </a:pPr>
            <a:r>
              <a:rPr lang="da-DK" sz="1200" b="1" dirty="0">
                <a:solidFill>
                  <a:schemeClr val="accent1"/>
                </a:solidFill>
              </a:rPr>
              <a:t>Området tillægges samtidig stor betydning selskabernes medlemskab.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7" name="Tekstboks 26"/>
          <p:cNvSpPr txBox="1"/>
          <p:nvPr/>
        </p:nvSpPr>
        <p:spPr>
          <a:xfrm>
            <a:off x="778529" y="6301491"/>
            <a:ext cx="682388" cy="215444"/>
          </a:xfrm>
          <a:prstGeom prst="rect">
            <a:avLst/>
          </a:prstGeom>
          <a:noFill/>
        </p:spPr>
        <p:txBody>
          <a:bodyPr wrap="square" rtlCol="0">
            <a:spAutoFit/>
          </a:bodyPr>
          <a:lstStyle/>
          <a:p>
            <a:r>
              <a:rPr lang="da-DK" sz="800" dirty="0"/>
              <a:t>N=60</a:t>
            </a:r>
          </a:p>
        </p:txBody>
      </p:sp>
      <p:sp>
        <p:nvSpPr>
          <p:cNvPr id="20" name="Tekstboks 19"/>
          <p:cNvSpPr txBox="1"/>
          <p:nvPr/>
        </p:nvSpPr>
        <p:spPr>
          <a:xfrm>
            <a:off x="748347" y="2201214"/>
            <a:ext cx="5815192" cy="400110"/>
          </a:xfrm>
          <a:prstGeom prst="rect">
            <a:avLst/>
          </a:prstGeom>
          <a:noFill/>
        </p:spPr>
        <p:txBody>
          <a:bodyPr wrap="square" rtlCol="0">
            <a:spAutoFit/>
          </a:bodyPr>
          <a:lstStyle/>
          <a:p>
            <a:pPr lvl="0"/>
            <a:r>
              <a:rPr lang="da-DK" sz="1000" b="1" i="1" dirty="0"/>
              <a:t>Hvor tilfreds er du samlet set med </a:t>
            </a:r>
            <a:r>
              <a:rPr lang="da-DK" sz="1000" b="1" i="1" dirty="0" err="1"/>
              <a:t>DANVAs</a:t>
            </a:r>
            <a:r>
              <a:rPr lang="da-DK" sz="1000" b="1" i="1" dirty="0"/>
              <a:t> ydelser inden for vejledning og rådgivning?</a:t>
            </a:r>
          </a:p>
        </p:txBody>
      </p:sp>
      <p:sp>
        <p:nvSpPr>
          <p:cNvPr id="21" name="Tekstboks 20"/>
          <p:cNvSpPr txBox="1"/>
          <p:nvPr/>
        </p:nvSpPr>
        <p:spPr>
          <a:xfrm>
            <a:off x="6715126" y="2201214"/>
            <a:ext cx="5936596" cy="400110"/>
          </a:xfrm>
          <a:prstGeom prst="rect">
            <a:avLst/>
          </a:prstGeom>
          <a:noFill/>
        </p:spPr>
        <p:txBody>
          <a:bodyPr wrap="square" rtlCol="0">
            <a:spAutoFit/>
          </a:bodyPr>
          <a:lstStyle/>
          <a:p>
            <a:pPr lvl="0"/>
            <a:r>
              <a:rPr lang="da-DK" sz="1000" b="1" i="1" dirty="0"/>
              <a:t>Hvilken betydning har </a:t>
            </a:r>
            <a:r>
              <a:rPr lang="da-DK" sz="1000" b="1" i="1" dirty="0" err="1"/>
              <a:t>DANVAs</a:t>
            </a:r>
            <a:r>
              <a:rPr lang="da-DK" sz="1000" b="1" i="1" dirty="0"/>
              <a:t> ydelser inden for vejledning og rådgivning for selskabets medlemskab?</a:t>
            </a:r>
          </a:p>
        </p:txBody>
      </p:sp>
      <p:graphicFrame>
        <p:nvGraphicFramePr>
          <p:cNvPr id="15" name="Diagram 14">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1855104446"/>
              </p:ext>
            </p:extLst>
          </p:nvPr>
        </p:nvGraphicFramePr>
        <p:xfrm>
          <a:off x="783449" y="2385880"/>
          <a:ext cx="5888838" cy="38487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Diagram 15"/>
          <p:cNvGraphicFramePr/>
          <p:nvPr>
            <p:extLst>
              <p:ext uri="{D42A27DB-BD31-4B8C-83A1-F6EECF244321}">
                <p14:modId xmlns:p14="http://schemas.microsoft.com/office/powerpoint/2010/main" val="3005823118"/>
              </p:ext>
            </p:extLst>
          </p:nvPr>
        </p:nvGraphicFramePr>
        <p:xfrm>
          <a:off x="6690218" y="2844527"/>
          <a:ext cx="5956583" cy="2952328"/>
        </p:xfrm>
        <a:graphic>
          <a:graphicData uri="http://schemas.openxmlformats.org/drawingml/2006/chart">
            <c:chart xmlns:c="http://schemas.openxmlformats.org/drawingml/2006/chart" xmlns:r="http://schemas.openxmlformats.org/officeDocument/2006/relationships" r:id="rId4"/>
          </a:graphicData>
        </a:graphic>
      </p:graphicFrame>
      <p:sp>
        <p:nvSpPr>
          <p:cNvPr id="10" name="Pladsholder til diasnummer 5">
            <a:extLst>
              <a:ext uri="{FF2B5EF4-FFF2-40B4-BE49-F238E27FC236}">
                <a16:creationId xmlns:a16="http://schemas.microsoft.com/office/drawing/2014/main" id="{58FAB839-8C3B-49CE-B9A5-382C2CD31E26}"/>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18</a:t>
            </a:fld>
            <a:endParaRPr lang="da-DK"/>
          </a:p>
        </p:txBody>
      </p:sp>
    </p:spTree>
    <p:extLst>
      <p:ext uri="{BB962C8B-B14F-4D97-AF65-F5344CB8AC3E}">
        <p14:creationId xmlns:p14="http://schemas.microsoft.com/office/powerpoint/2010/main" val="2949713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75 pct. har benyttet sig af rådgivningsydelser inden for juridiske spørgsmål, mens 43 pct. har benyttet sig af rådgivning om økonomi. I modsætning hertil har færre selskaber benyttet sig af rådgivningsydelser vedr. teknisk/praktisk drift (15 pct.) eller anden konsulenttjeneste (30 pct.).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Har selskabet benyttet sig af rådgivning inden for følgende områder inden for de seneste to år?</a:t>
            </a:r>
          </a:p>
        </p:txBody>
      </p:sp>
      <p:sp>
        <p:nvSpPr>
          <p:cNvPr id="27" name="Tekstboks 26"/>
          <p:cNvSpPr txBox="1"/>
          <p:nvPr/>
        </p:nvSpPr>
        <p:spPr>
          <a:xfrm>
            <a:off x="783448" y="6301491"/>
            <a:ext cx="682388" cy="215444"/>
          </a:xfrm>
          <a:prstGeom prst="rect">
            <a:avLst/>
          </a:prstGeom>
          <a:noFill/>
        </p:spPr>
        <p:txBody>
          <a:bodyPr wrap="square" rtlCol="0">
            <a:spAutoFit/>
          </a:bodyPr>
          <a:lstStyle/>
          <a:p>
            <a:r>
              <a:rPr lang="da-DK" sz="800" dirty="0"/>
              <a:t>N=60</a:t>
            </a:r>
          </a:p>
        </p:txBody>
      </p:sp>
      <p:graphicFrame>
        <p:nvGraphicFramePr>
          <p:cNvPr id="10" name="Diagram 9">
            <a:extLst>
              <a:ext uri="{FF2B5EF4-FFF2-40B4-BE49-F238E27FC236}">
                <a16:creationId xmlns:a16="http://schemas.microsoft.com/office/drawing/2014/main" id="{B75A55D8-5C4E-4896-BF15-A21E8CDE0085}"/>
              </a:ext>
            </a:extLst>
          </p:cNvPr>
          <p:cNvGraphicFramePr/>
          <p:nvPr>
            <p:extLst>
              <p:ext uri="{D42A27DB-BD31-4B8C-83A1-F6EECF244321}">
                <p14:modId xmlns:p14="http://schemas.microsoft.com/office/powerpoint/2010/main" val="2890219081"/>
              </p:ext>
            </p:extLst>
          </p:nvPr>
        </p:nvGraphicFramePr>
        <p:xfrm>
          <a:off x="2466653" y="2700511"/>
          <a:ext cx="6696744"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8" name="Pladsholder til diasnummer 5">
            <a:extLst>
              <a:ext uri="{FF2B5EF4-FFF2-40B4-BE49-F238E27FC236}">
                <a16:creationId xmlns:a16="http://schemas.microsoft.com/office/drawing/2014/main" id="{CDA1BF96-B035-4048-AC7C-C04CAF43A21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19</a:t>
            </a:fld>
            <a:endParaRPr lang="da-DK"/>
          </a:p>
        </p:txBody>
      </p:sp>
    </p:spTree>
    <p:extLst>
      <p:ext uri="{BB962C8B-B14F-4D97-AF65-F5344CB8AC3E}">
        <p14:creationId xmlns:p14="http://schemas.microsoft.com/office/powerpoint/2010/main" val="390896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1BF6433-6225-438E-BC55-09149FC36B35}"/>
              </a:ext>
            </a:extLst>
          </p:cNvPr>
          <p:cNvSpPr txBox="1">
            <a:spLocks/>
          </p:cNvSpPr>
          <p:nvPr/>
        </p:nvSpPr>
        <p:spPr>
          <a:xfrm>
            <a:off x="720000" y="630001"/>
            <a:ext cx="11971789" cy="436800"/>
          </a:xfrm>
          <a:prstGeom prst="rect">
            <a:avLst/>
          </a:prstGeom>
        </p:spPr>
        <p:txBody>
          <a:bodyPr vert="horz" lIns="0" tIns="0" rIns="0" bIns="0" rtlCol="0" anchor="t" anchorCtr="0">
            <a:normAutofit/>
          </a:bodyPr>
          <a:lstStyle>
            <a:lvl1pPr algn="l" defTabSz="945631" rtl="0" eaLnBrk="1" latinLnBrk="0" hangingPunct="1">
              <a:spcBef>
                <a:spcPct val="0"/>
              </a:spcBef>
              <a:buNone/>
              <a:defRPr sz="2720" kern="1200">
                <a:solidFill>
                  <a:schemeClr val="tx1"/>
                </a:solidFill>
                <a:latin typeface="Helvetica"/>
                <a:ea typeface="+mj-ea"/>
                <a:cs typeface="+mj-cs"/>
              </a:defRPr>
            </a:lvl1pPr>
          </a:lstStyle>
          <a:p>
            <a:r>
              <a:rPr lang="da-DK" sz="2400" b="1" dirty="0">
                <a:solidFill>
                  <a:srgbClr val="080808"/>
                </a:solidFill>
                <a:latin typeface="+mj-lt"/>
                <a:cs typeface="Helvetica" panose="020B0604020202020204" pitchFamily="34" charset="0"/>
              </a:rPr>
              <a:t>INDHOLD</a:t>
            </a:r>
          </a:p>
        </p:txBody>
      </p:sp>
      <p:graphicFrame>
        <p:nvGraphicFramePr>
          <p:cNvPr id="7" name="Table 2">
            <a:extLst>
              <a:ext uri="{FF2B5EF4-FFF2-40B4-BE49-F238E27FC236}">
                <a16:creationId xmlns:a16="http://schemas.microsoft.com/office/drawing/2014/main" id="{CE71802C-DD5F-4847-AC5D-47746E40900C}"/>
              </a:ext>
            </a:extLst>
          </p:cNvPr>
          <p:cNvGraphicFramePr>
            <a:graphicFrameLocks noGrp="1"/>
          </p:cNvGraphicFramePr>
          <p:nvPr>
            <p:extLst>
              <p:ext uri="{D42A27DB-BD31-4B8C-83A1-F6EECF244321}">
                <p14:modId xmlns:p14="http://schemas.microsoft.com/office/powerpoint/2010/main" val="4055051484"/>
              </p:ext>
            </p:extLst>
          </p:nvPr>
        </p:nvGraphicFramePr>
        <p:xfrm>
          <a:off x="720000" y="1692399"/>
          <a:ext cx="4752000" cy="4378764"/>
        </p:xfrm>
        <a:graphic>
          <a:graphicData uri="http://schemas.openxmlformats.org/drawingml/2006/table">
            <a:tbl>
              <a:tblPr firstRow="1" bandRow="1"/>
              <a:tblGrid>
                <a:gridCol w="4752000">
                  <a:extLst>
                    <a:ext uri="{9D8B030D-6E8A-4147-A177-3AD203B41FA5}">
                      <a16:colId xmlns:a16="http://schemas.microsoft.com/office/drawing/2014/main" val="20000"/>
                    </a:ext>
                  </a:extLst>
                </a:gridCol>
              </a:tblGrid>
              <a:tr h="364897">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r>
                        <a:rPr lang="da-DK" sz="1200" b="1" noProof="0" dirty="0">
                          <a:solidFill>
                            <a:schemeClr val="tx1"/>
                          </a:solidFill>
                          <a:latin typeface="+mj-lt"/>
                          <a:cs typeface="Helvetica" panose="020B0604020202020204" pitchFamily="34" charset="0"/>
                        </a:rPr>
                        <a:t>Emne</a:t>
                      </a:r>
                    </a:p>
                  </a:txBody>
                  <a:tcPr marL="82918" marR="82918" marT="41459" marB="41459" anchor="ctr">
                    <a:lnL>
                      <a:noFill/>
                    </a:lnL>
                    <a:lnR>
                      <a:noFill/>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noProof="0" dirty="0">
                          <a:solidFill>
                            <a:schemeClr val="tx1"/>
                          </a:solidFill>
                          <a:latin typeface="+mj-lt"/>
                          <a:cs typeface="Helvetica" panose="020B0604020202020204" pitchFamily="34" charset="0"/>
                        </a:rPr>
                        <a:t>Hovedkonklusioner</a:t>
                      </a:r>
                    </a:p>
                  </a:txBody>
                  <a:tcPr marL="82918" marR="82918" marT="41459" marB="41459" anchor="ctr">
                    <a:lnL>
                      <a:noFill/>
                    </a:lnL>
                    <a:lnR>
                      <a:noFill/>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lang="da-DK" sz="1200" b="0" kern="1200" noProof="0" dirty="0">
                          <a:solidFill>
                            <a:schemeClr val="tx1"/>
                          </a:solidFill>
                          <a:latin typeface="+mn-lt"/>
                          <a:ea typeface="+mn-ea"/>
                          <a:cs typeface="Helvetica" panose="020B0604020202020204" pitchFamily="34" charset="0"/>
                        </a:rPr>
                        <a:t>Formål, metode</a:t>
                      </a:r>
                      <a:r>
                        <a:rPr lang="da-DK" sz="1200" b="0" kern="1200" baseline="0" noProof="0" dirty="0">
                          <a:solidFill>
                            <a:schemeClr val="tx1"/>
                          </a:solidFill>
                          <a:latin typeface="+mn-lt"/>
                          <a:ea typeface="+mn-ea"/>
                          <a:cs typeface="Helvetica" panose="020B0604020202020204" pitchFamily="34" charset="0"/>
                        </a:rPr>
                        <a:t> og datagrundlag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kern="1200" noProof="0" dirty="0">
                          <a:solidFill>
                            <a:schemeClr val="tx1"/>
                          </a:solidFill>
                          <a:latin typeface="+mn-lt"/>
                          <a:ea typeface="+mn-ea"/>
                          <a:cs typeface="Helvetica" panose="020B0604020202020204" pitchFamily="34" charset="0"/>
                        </a:rPr>
                        <a:t>Resultater</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187695313"/>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noProof="0" dirty="0">
                          <a:solidFill>
                            <a:schemeClr val="tx1"/>
                          </a:solidFill>
                          <a:latin typeface="+mj-lt"/>
                          <a:cs typeface="Helvetica" panose="020B0604020202020204" pitchFamily="34" charset="0"/>
                        </a:rPr>
                        <a:t>Overordnet tilfredshed</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Synlighed</a:t>
                      </a:r>
                      <a:r>
                        <a:rPr lang="da-DK" sz="1200" b="0" baseline="0" noProof="0" dirty="0">
                          <a:solidFill>
                            <a:schemeClr val="tx1"/>
                          </a:solidFill>
                          <a:latin typeface="+mj-lt"/>
                          <a:cs typeface="Helvetica" panose="020B0604020202020204" pitchFamily="34" charset="0"/>
                        </a:rPr>
                        <a:t> og interessevaretagelse</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Faglige</a:t>
                      </a:r>
                      <a:r>
                        <a:rPr lang="da-DK" sz="1200" b="0" baseline="0" noProof="0" dirty="0">
                          <a:solidFill>
                            <a:schemeClr val="tx1"/>
                          </a:solidFill>
                          <a:latin typeface="+mj-lt"/>
                          <a:cs typeface="Helvetica" panose="020B0604020202020204" pitchFamily="34" charset="0"/>
                        </a:rPr>
                        <a:t> aktiviteter</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64897">
                <a:tc>
                  <a:txBody>
                    <a:bodyPr/>
                    <a:lstStyle/>
                    <a:p>
                      <a:pPr marL="171450" marR="0" indent="-171450" algn="l" defTabSz="94563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Rådgivning</a:t>
                      </a:r>
                      <a:r>
                        <a:rPr lang="da-DK" sz="1200" b="0" baseline="0" noProof="0" dirty="0">
                          <a:solidFill>
                            <a:schemeClr val="tx1"/>
                          </a:solidFill>
                          <a:latin typeface="+mj-lt"/>
                          <a:cs typeface="Helvetica" panose="020B0604020202020204" pitchFamily="34" charset="0"/>
                        </a:rPr>
                        <a:t> og vejledning</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Alliancer</a:t>
                      </a:r>
                      <a:r>
                        <a:rPr lang="da-DK" sz="1200" b="0" baseline="0" noProof="0" dirty="0">
                          <a:solidFill>
                            <a:schemeClr val="tx1"/>
                          </a:solidFill>
                          <a:latin typeface="+mj-lt"/>
                          <a:cs typeface="Helvetica" panose="020B0604020202020204" pitchFamily="34" charset="0"/>
                        </a:rPr>
                        <a:t> og samarbejde</a:t>
                      </a: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noProof="0" dirty="0">
                          <a:solidFill>
                            <a:schemeClr val="tx1"/>
                          </a:solidFill>
                          <a:latin typeface="+mj-lt"/>
                          <a:cs typeface="Helvetica" panose="020B0604020202020204" pitchFamily="34" charset="0"/>
                        </a:rPr>
                        <a:t>Medlemskommunikation</a:t>
                      </a: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64897">
                <a:tc>
                  <a:txBody>
                    <a:bodyPr/>
                    <a:lstStyle/>
                    <a:p>
                      <a:pPr marL="171450" marR="0" lvl="0" indent="-171450" algn="l" defTabSz="1042873"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64897">
                <a:tc>
                  <a:txBody>
                    <a:bodyPr/>
                    <a:lstStyle/>
                    <a:p>
                      <a:pPr marL="0" marR="0" lvl="0" indent="0" algn="l" defTabSz="1042873" rtl="0" eaLnBrk="1" fontAlgn="auto" latinLnBrk="0" hangingPunct="1">
                        <a:lnSpc>
                          <a:spcPct val="100000"/>
                        </a:lnSpc>
                        <a:spcBef>
                          <a:spcPts val="0"/>
                        </a:spcBef>
                        <a:spcAft>
                          <a:spcPts val="0"/>
                        </a:spcAft>
                        <a:buClrTx/>
                        <a:buSzTx/>
                        <a:buFont typeface="Arial" panose="020B0604020202020204" pitchFamily="34" charset="0"/>
                        <a:buNone/>
                        <a:tabLst/>
                        <a:defRPr/>
                      </a:pPr>
                      <a:endParaRPr lang="da-DK" sz="1200" b="0" noProof="0" dirty="0">
                        <a:solidFill>
                          <a:schemeClr val="tx1"/>
                        </a:solidFill>
                        <a:latin typeface="+mj-lt"/>
                        <a:cs typeface="Helvetica" panose="020B0604020202020204" pitchFamily="34" charset="0"/>
                      </a:endParaRPr>
                    </a:p>
                  </a:txBody>
                  <a:tcPr marL="82918" marR="82918" marT="41459" marB="41459"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782257081"/>
                  </a:ext>
                </a:extLst>
              </a:tr>
            </a:tbl>
          </a:graphicData>
        </a:graphic>
      </p:graphicFrame>
      <p:sp>
        <p:nvSpPr>
          <p:cNvPr id="4" name="Pladsholder til diasnummer 5">
            <a:extLst>
              <a:ext uri="{FF2B5EF4-FFF2-40B4-BE49-F238E27FC236}">
                <a16:creationId xmlns:a16="http://schemas.microsoft.com/office/drawing/2014/main" id="{8F447C77-4A93-4297-A457-C6F64FD7749A}"/>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t>2</a:t>
            </a:fld>
            <a:endParaRPr lang="da-DK"/>
          </a:p>
        </p:txBody>
      </p:sp>
    </p:spTree>
    <p:extLst>
      <p:ext uri="{BB962C8B-B14F-4D97-AF65-F5344CB8AC3E}">
        <p14:creationId xmlns:p14="http://schemas.microsoft.com/office/powerpoint/2010/main" val="3651146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Der er stor tilfredshed med </a:t>
            </a:r>
            <a:r>
              <a:rPr lang="da-DK" sz="1200" b="1" dirty="0" err="1">
                <a:solidFill>
                  <a:schemeClr val="accent1"/>
                </a:solidFill>
              </a:rPr>
              <a:t>DANVAs</a:t>
            </a:r>
            <a:r>
              <a:rPr lang="da-DK" sz="1200" b="1" dirty="0">
                <a:solidFill>
                  <a:schemeClr val="accent1"/>
                </a:solidFill>
              </a:rPr>
              <a:t> rådgivningsydelser, blandt de selskaber der har benyttet sig af disse – især ift. juridiske spørgsmål og rådgivning om teknisk/praktisk drift. Alle rådgivningsydelser tillægges meget stor eller stor betydning. </a:t>
            </a:r>
          </a:p>
          <a:p>
            <a:pPr marL="0" indent="0" algn="just">
              <a:buNone/>
            </a:pPr>
            <a:r>
              <a:rPr lang="da-DK" sz="1200" b="1" dirty="0">
                <a:solidFill>
                  <a:schemeClr val="accent1"/>
                </a:solidFill>
              </a:rPr>
              <a:t>Det kan bemærkes, at tilfredsheden med alle områder, bortset fra ”anden konsulenttjeneste”, er højere end den generelle tilfredshed med rådgivning og vejledning. Tilsvarende tillægges de enkelte områder større betydning end vejledning og rådgivning generelt.</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400110"/>
          </a:xfrm>
          <a:prstGeom prst="rect">
            <a:avLst/>
          </a:prstGeom>
          <a:noFill/>
        </p:spPr>
        <p:txBody>
          <a:bodyPr wrap="square" rtlCol="0">
            <a:spAutoFit/>
          </a:bodyPr>
          <a:lstStyle/>
          <a:p>
            <a:pPr lvl="0"/>
            <a:r>
              <a:rPr lang="da-DK" sz="1000" b="1" i="1" dirty="0"/>
              <a:t>På baggrund af selskabets samlede erfaringer med rådgivningen hvor tilfreds er du med den rådgivning, I har modtaget, og hvilken betydning tillægger du denne ift. din vurdering af </a:t>
            </a:r>
            <a:r>
              <a:rPr lang="da-DK" sz="1000" b="1" i="1" dirty="0" err="1"/>
              <a:t>DANVAs</a:t>
            </a:r>
            <a:r>
              <a:rPr lang="da-DK" sz="1000" b="1" i="1" dirty="0"/>
              <a:t> rådgivningsydelser:</a:t>
            </a:r>
          </a:p>
        </p:txBody>
      </p:sp>
      <p:sp>
        <p:nvSpPr>
          <p:cNvPr id="27" name="Tekstboks 26"/>
          <p:cNvSpPr txBox="1"/>
          <p:nvPr/>
        </p:nvSpPr>
        <p:spPr>
          <a:xfrm>
            <a:off x="783449" y="6280778"/>
            <a:ext cx="1179148" cy="215444"/>
          </a:xfrm>
          <a:prstGeom prst="rect">
            <a:avLst/>
          </a:prstGeom>
          <a:noFill/>
        </p:spPr>
        <p:txBody>
          <a:bodyPr wrap="square" rtlCol="0">
            <a:spAutoFit/>
          </a:bodyPr>
          <a:lstStyle/>
          <a:p>
            <a:r>
              <a:rPr lang="da-DK" sz="800" dirty="0"/>
              <a:t>N=45; 26; 9; 18</a:t>
            </a:r>
          </a:p>
        </p:txBody>
      </p:sp>
      <p:graphicFrame>
        <p:nvGraphicFramePr>
          <p:cNvPr id="9" name="Tabel 8"/>
          <p:cNvGraphicFramePr>
            <a:graphicFrameLocks noGrp="1"/>
          </p:cNvGraphicFramePr>
          <p:nvPr>
            <p:extLst>
              <p:ext uri="{D42A27DB-BD31-4B8C-83A1-F6EECF244321}">
                <p14:modId xmlns:p14="http://schemas.microsoft.com/office/powerpoint/2010/main" val="2036237665"/>
              </p:ext>
            </p:extLst>
          </p:nvPr>
        </p:nvGraphicFramePr>
        <p:xfrm>
          <a:off x="802737" y="3204568"/>
          <a:ext cx="1735390" cy="2664294"/>
        </p:xfrm>
        <a:graphic>
          <a:graphicData uri="http://schemas.openxmlformats.org/drawingml/2006/table">
            <a:tbl>
              <a:tblPr firstRow="1" bandRow="1">
                <a:tableStyleId>{2D5ABB26-0587-4C30-8999-92F81FD0307C}</a:tableStyleId>
              </a:tblPr>
              <a:tblGrid>
                <a:gridCol w="1735390">
                  <a:extLst>
                    <a:ext uri="{9D8B030D-6E8A-4147-A177-3AD203B41FA5}">
                      <a16:colId xmlns:a16="http://schemas.microsoft.com/office/drawing/2014/main" val="20000"/>
                    </a:ext>
                  </a:extLst>
                </a:gridCol>
              </a:tblGrid>
              <a:tr h="624145">
                <a:tc>
                  <a:txBody>
                    <a:bodyPr/>
                    <a:lstStyle/>
                    <a:p>
                      <a:pPr>
                        <a:lnSpc>
                          <a:spcPct val="107000"/>
                        </a:lnSpc>
                        <a:spcAft>
                          <a:spcPts val="0"/>
                        </a:spcAft>
                      </a:pPr>
                      <a:r>
                        <a:rPr lang="da-DK" sz="1100" dirty="0">
                          <a:effectLst/>
                          <a:latin typeface="Calibri"/>
                          <a:ea typeface="Calibri"/>
                          <a:cs typeface="Times New Roman"/>
                        </a:rPr>
                        <a:t>… Rådgivning om juridiske spørgsmål?</a:t>
                      </a:r>
                    </a:p>
                  </a:txBody>
                  <a:tcPr marL="68580" marR="68580" marT="53975" marB="53975"/>
                </a:tc>
                <a:extLst>
                  <a:ext uri="{0D108BD9-81ED-4DB2-BD59-A6C34878D82A}">
                    <a16:rowId xmlns:a16="http://schemas.microsoft.com/office/drawing/2014/main" val="10000"/>
                  </a:ext>
                </a:extLst>
              </a:tr>
              <a:tr h="727483">
                <a:tc>
                  <a:txBody>
                    <a:bodyPr/>
                    <a:lstStyle/>
                    <a:p>
                      <a:pPr>
                        <a:lnSpc>
                          <a:spcPct val="107000"/>
                        </a:lnSpc>
                        <a:spcAft>
                          <a:spcPts val="0"/>
                        </a:spcAft>
                      </a:pPr>
                      <a:r>
                        <a:rPr lang="da-DK" sz="1100" dirty="0">
                          <a:effectLst/>
                          <a:latin typeface="Calibri"/>
                          <a:ea typeface="Calibri"/>
                          <a:cs typeface="Times New Roman"/>
                        </a:rPr>
                        <a:t>… Rådgivning om økonomi/regnskab                     </a:t>
                      </a:r>
                    </a:p>
                  </a:txBody>
                  <a:tcPr marL="68580" marR="68580" marT="53975" marB="53975"/>
                </a:tc>
                <a:extLst>
                  <a:ext uri="{0D108BD9-81ED-4DB2-BD59-A6C34878D82A}">
                    <a16:rowId xmlns:a16="http://schemas.microsoft.com/office/drawing/2014/main" val="10001"/>
                  </a:ext>
                </a:extLst>
              </a:tr>
              <a:tr h="656333">
                <a:tc>
                  <a:txBody>
                    <a:bodyPr/>
                    <a:lstStyle/>
                    <a:p>
                      <a:pPr>
                        <a:lnSpc>
                          <a:spcPct val="107000"/>
                        </a:lnSpc>
                        <a:spcAft>
                          <a:spcPts val="0"/>
                        </a:spcAft>
                      </a:pPr>
                      <a:r>
                        <a:rPr lang="da-DK" sz="1100" dirty="0">
                          <a:effectLst/>
                          <a:latin typeface="Calibri"/>
                          <a:ea typeface="Calibri"/>
                          <a:cs typeface="Times New Roman"/>
                        </a:rPr>
                        <a:t>… Rådgivning om teknisk/praktisk drift?</a:t>
                      </a:r>
                    </a:p>
                  </a:txBody>
                  <a:tcPr marL="68580" marR="68580" marT="53975" marB="53975"/>
                </a:tc>
                <a:extLst>
                  <a:ext uri="{0D108BD9-81ED-4DB2-BD59-A6C34878D82A}">
                    <a16:rowId xmlns:a16="http://schemas.microsoft.com/office/drawing/2014/main" val="10002"/>
                  </a:ext>
                </a:extLst>
              </a:tr>
              <a:tr h="656333">
                <a:tc>
                  <a:txBody>
                    <a:bodyPr/>
                    <a:lstStyle/>
                    <a:p>
                      <a:pPr>
                        <a:lnSpc>
                          <a:spcPct val="107000"/>
                        </a:lnSpc>
                        <a:spcAft>
                          <a:spcPts val="0"/>
                        </a:spcAft>
                      </a:pPr>
                      <a:r>
                        <a:rPr lang="da-DK" sz="1100" dirty="0">
                          <a:effectLst/>
                          <a:latin typeface="Calibri"/>
                          <a:ea typeface="Calibri"/>
                          <a:cs typeface="Times New Roman"/>
                        </a:rPr>
                        <a:t>… Ydelser ift. anden konsulenttjeneste?</a:t>
                      </a:r>
                    </a:p>
                  </a:txBody>
                  <a:tcPr marL="68580" marR="68580" marT="53975" marB="53975"/>
                </a:tc>
                <a:extLst>
                  <a:ext uri="{0D108BD9-81ED-4DB2-BD59-A6C34878D82A}">
                    <a16:rowId xmlns:a16="http://schemas.microsoft.com/office/drawing/2014/main" val="10003"/>
                  </a:ext>
                </a:extLst>
              </a:tr>
            </a:tbl>
          </a:graphicData>
        </a:graphic>
      </p:graphicFrame>
      <p:graphicFrame>
        <p:nvGraphicFramePr>
          <p:cNvPr id="11" name="Diagram 10"/>
          <p:cNvGraphicFramePr/>
          <p:nvPr>
            <p:extLst>
              <p:ext uri="{D42A27DB-BD31-4B8C-83A1-F6EECF244321}">
                <p14:modId xmlns:p14="http://schemas.microsoft.com/office/powerpoint/2010/main" val="1549169606"/>
              </p:ext>
            </p:extLst>
          </p:nvPr>
        </p:nvGraphicFramePr>
        <p:xfrm>
          <a:off x="7405454" y="2844526"/>
          <a:ext cx="5241348" cy="374441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kstboks 11"/>
          <p:cNvSpPr txBox="1"/>
          <p:nvPr/>
        </p:nvSpPr>
        <p:spPr>
          <a:xfrm>
            <a:off x="2394646" y="2536750"/>
            <a:ext cx="4752528"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3" name="Tekstboks 12"/>
          <p:cNvSpPr txBox="1"/>
          <p:nvPr/>
        </p:nvSpPr>
        <p:spPr>
          <a:xfrm>
            <a:off x="7579221" y="2536750"/>
            <a:ext cx="4824536" cy="307777"/>
          </a:xfrm>
          <a:prstGeom prst="rect">
            <a:avLst/>
          </a:prstGeom>
          <a:noFill/>
        </p:spPr>
        <p:txBody>
          <a:bodyPr wrap="square" rtlCol="0">
            <a:spAutoFit/>
          </a:bodyPr>
          <a:lstStyle/>
          <a:p>
            <a:pPr algn="ctr"/>
            <a:r>
              <a:rPr lang="da-DK" sz="1400" dirty="0">
                <a:solidFill>
                  <a:schemeClr val="accent1"/>
                </a:solidFill>
                <a:latin typeface="Helvetica" pitchFamily="34" charset="0"/>
              </a:rPr>
              <a:t>Betydning</a:t>
            </a:r>
          </a:p>
        </p:txBody>
      </p:sp>
      <p:graphicFrame>
        <p:nvGraphicFramePr>
          <p:cNvPr id="14" name="Diagram 13">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2292609952"/>
              </p:ext>
            </p:extLst>
          </p:nvPr>
        </p:nvGraphicFramePr>
        <p:xfrm>
          <a:off x="2250629" y="2805428"/>
          <a:ext cx="5154825" cy="3475350"/>
        </p:xfrm>
        <a:graphic>
          <a:graphicData uri="http://schemas.openxmlformats.org/drawingml/2006/chart">
            <c:chart xmlns:c="http://schemas.openxmlformats.org/drawingml/2006/chart" xmlns:r="http://schemas.openxmlformats.org/officeDocument/2006/relationships" r:id="rId4"/>
          </a:graphicData>
        </a:graphic>
      </p:graphicFrame>
      <p:sp>
        <p:nvSpPr>
          <p:cNvPr id="15" name="Pladsholder til diasnummer 5">
            <a:extLst>
              <a:ext uri="{FF2B5EF4-FFF2-40B4-BE49-F238E27FC236}">
                <a16:creationId xmlns:a16="http://schemas.microsoft.com/office/drawing/2014/main" id="{8551CB0B-BF0D-4900-9ADE-9B9E23FFD51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20</a:t>
            </a:fld>
            <a:endParaRPr lang="da-DK"/>
          </a:p>
        </p:txBody>
      </p:sp>
    </p:spTree>
    <p:extLst>
      <p:ext uri="{BB962C8B-B14F-4D97-AF65-F5344CB8AC3E}">
        <p14:creationId xmlns:p14="http://schemas.microsoft.com/office/powerpoint/2010/main" val="554637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RÅDGIVNING OG VEJLEDNING</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78 pct. af selskaberne har benyttet sig af </a:t>
            </a:r>
            <a:r>
              <a:rPr lang="da-DK" sz="1200" b="1" dirty="0" err="1">
                <a:solidFill>
                  <a:schemeClr val="accent1"/>
                </a:solidFill>
              </a:rPr>
              <a:t>DANVAs</a:t>
            </a:r>
            <a:r>
              <a:rPr lang="da-DK" sz="1200" b="1" dirty="0">
                <a:solidFill>
                  <a:schemeClr val="accent1"/>
                </a:solidFill>
              </a:rPr>
              <a:t> skriftlige vejledninger eller værktøjer. 62 pct. af de selskaber, der ikke har benyttet sig af de skriftlige vejledninger, er forbrugerejede selskaber.</a:t>
            </a:r>
          </a:p>
          <a:p>
            <a:pPr marL="0" indent="0" algn="just">
              <a:buNone/>
            </a:pPr>
            <a:r>
              <a:rPr lang="da-DK" sz="1200" b="1" dirty="0">
                <a:solidFill>
                  <a:schemeClr val="accent1"/>
                </a:solidFill>
              </a:rPr>
              <a:t>77 pct. angiver at være meget tilfredse eller tilfredse med </a:t>
            </a:r>
            <a:r>
              <a:rPr lang="da-DK" sz="1200" b="1" dirty="0" err="1">
                <a:solidFill>
                  <a:schemeClr val="accent1"/>
                </a:solidFill>
              </a:rPr>
              <a:t>DANVAs</a:t>
            </a:r>
            <a:r>
              <a:rPr lang="da-DK" sz="1200" b="1" dirty="0">
                <a:solidFill>
                  <a:schemeClr val="accent1"/>
                </a:solidFill>
              </a:rPr>
              <a:t> udbud af faglige aktiviteter og ingen angiver at være utilfredse. 73 pct. tillægger skriftlige vejledninger eller værktøjer meget stor eller stor betydning, og ingen tillægger dette en lille betydning.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96455"/>
            <a:ext cx="5787661" cy="553998"/>
          </a:xfrm>
          <a:prstGeom prst="rect">
            <a:avLst/>
          </a:prstGeom>
          <a:noFill/>
        </p:spPr>
        <p:txBody>
          <a:bodyPr wrap="square" rtlCol="0">
            <a:spAutoFit/>
          </a:bodyPr>
          <a:lstStyle/>
          <a:p>
            <a:pPr lvl="0"/>
            <a:r>
              <a:rPr lang="da-DK" sz="1000" b="1" i="1" dirty="0"/>
              <a:t>Har selskabet benyttet sig af en eller flere skriftlige vejledninger eller værktøjer, som DANVA stiller til rådighed (f.eks. Kodeks for god selskabsledelse, datamodeller, benchmarkingrapporter mm.)?</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N=60</a:t>
            </a:r>
          </a:p>
        </p:txBody>
      </p:sp>
      <p:graphicFrame>
        <p:nvGraphicFramePr>
          <p:cNvPr id="15" name="Diagram 14">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1900159611"/>
              </p:ext>
            </p:extLst>
          </p:nvPr>
        </p:nvGraphicFramePr>
        <p:xfrm>
          <a:off x="783450" y="4393086"/>
          <a:ext cx="5852323" cy="1926627"/>
        </p:xfrm>
        <a:graphic>
          <a:graphicData uri="http://schemas.openxmlformats.org/drawingml/2006/chart">
            <c:chart xmlns:c="http://schemas.openxmlformats.org/drawingml/2006/chart" xmlns:r="http://schemas.openxmlformats.org/officeDocument/2006/relationships" r:id="rId3"/>
          </a:graphicData>
        </a:graphic>
      </p:graphicFrame>
      <p:sp>
        <p:nvSpPr>
          <p:cNvPr id="16" name="Tekstboks 15"/>
          <p:cNvSpPr txBox="1"/>
          <p:nvPr/>
        </p:nvSpPr>
        <p:spPr>
          <a:xfrm>
            <a:off x="783450" y="4212679"/>
            <a:ext cx="5571636" cy="400110"/>
          </a:xfrm>
          <a:prstGeom prst="rect">
            <a:avLst/>
          </a:prstGeom>
          <a:noFill/>
        </p:spPr>
        <p:txBody>
          <a:bodyPr wrap="square" rtlCol="0">
            <a:spAutoFit/>
          </a:bodyPr>
          <a:lstStyle/>
          <a:p>
            <a:pPr lvl="0"/>
            <a:r>
              <a:rPr lang="da-DK" sz="1000" b="1" i="1" dirty="0"/>
              <a:t>Hvor tilfreds er du med de skriftlige vejledninger og værktøjer, som DANVA stiller til rådighed?</a:t>
            </a:r>
          </a:p>
        </p:txBody>
      </p:sp>
      <p:sp>
        <p:nvSpPr>
          <p:cNvPr id="17" name="Tekstboks 16"/>
          <p:cNvSpPr txBox="1"/>
          <p:nvPr/>
        </p:nvSpPr>
        <p:spPr>
          <a:xfrm>
            <a:off x="6715126" y="4172609"/>
            <a:ext cx="5931676" cy="400110"/>
          </a:xfrm>
          <a:prstGeom prst="rect">
            <a:avLst/>
          </a:prstGeom>
          <a:noFill/>
        </p:spPr>
        <p:txBody>
          <a:bodyPr wrap="square" rtlCol="0">
            <a:spAutoFit/>
          </a:bodyPr>
          <a:lstStyle/>
          <a:p>
            <a:pPr lvl="0"/>
            <a:r>
              <a:rPr lang="da-DK" sz="1000" b="1" i="1" dirty="0"/>
              <a:t>Hvor stor betydning har de skriftlige vejledninger og værktøjer, som DANVA stiller til rådighed, for din samlede tilfredshed med DANVA?</a:t>
            </a:r>
          </a:p>
        </p:txBody>
      </p:sp>
      <p:graphicFrame>
        <p:nvGraphicFramePr>
          <p:cNvPr id="18" name="Diagram 17"/>
          <p:cNvGraphicFramePr/>
          <p:nvPr>
            <p:extLst>
              <p:ext uri="{D42A27DB-BD31-4B8C-83A1-F6EECF244321}">
                <p14:modId xmlns:p14="http://schemas.microsoft.com/office/powerpoint/2010/main" val="1289830536"/>
              </p:ext>
            </p:extLst>
          </p:nvPr>
        </p:nvGraphicFramePr>
        <p:xfrm>
          <a:off x="6653705" y="4612789"/>
          <a:ext cx="5993096" cy="17563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Diagram 20"/>
          <p:cNvGraphicFramePr/>
          <p:nvPr>
            <p:extLst>
              <p:ext uri="{D42A27DB-BD31-4B8C-83A1-F6EECF244321}">
                <p14:modId xmlns:p14="http://schemas.microsoft.com/office/powerpoint/2010/main" val="2056775523"/>
              </p:ext>
            </p:extLst>
          </p:nvPr>
        </p:nvGraphicFramePr>
        <p:xfrm>
          <a:off x="1251500" y="2628503"/>
          <a:ext cx="4311497" cy="1466352"/>
        </p:xfrm>
        <a:graphic>
          <a:graphicData uri="http://schemas.openxmlformats.org/drawingml/2006/chart">
            <c:chart xmlns:c="http://schemas.openxmlformats.org/drawingml/2006/chart" xmlns:r="http://schemas.openxmlformats.org/officeDocument/2006/relationships" r:id="rId5"/>
          </a:graphicData>
        </a:graphic>
      </p:graphicFrame>
      <p:sp>
        <p:nvSpPr>
          <p:cNvPr id="22" name="Tekstboks 21"/>
          <p:cNvSpPr txBox="1"/>
          <p:nvPr/>
        </p:nvSpPr>
        <p:spPr>
          <a:xfrm>
            <a:off x="783448" y="3879411"/>
            <a:ext cx="909372" cy="215444"/>
          </a:xfrm>
          <a:prstGeom prst="rect">
            <a:avLst/>
          </a:prstGeom>
          <a:noFill/>
        </p:spPr>
        <p:txBody>
          <a:bodyPr wrap="square" rtlCol="0">
            <a:spAutoFit/>
          </a:bodyPr>
          <a:lstStyle/>
          <a:p>
            <a:r>
              <a:rPr lang="da-DK" sz="800" dirty="0"/>
              <a:t>N=60</a:t>
            </a:r>
          </a:p>
        </p:txBody>
      </p:sp>
      <p:sp>
        <p:nvSpPr>
          <p:cNvPr id="13" name="Pladsholder til diasnummer 5">
            <a:extLst>
              <a:ext uri="{FF2B5EF4-FFF2-40B4-BE49-F238E27FC236}">
                <a16:creationId xmlns:a16="http://schemas.microsoft.com/office/drawing/2014/main" id="{FF9A225D-B987-44BB-ADFD-45E5F40F1229}"/>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21</a:t>
            </a:fld>
            <a:endParaRPr lang="da-DK"/>
          </a:p>
        </p:txBody>
      </p:sp>
    </p:spTree>
    <p:extLst>
      <p:ext uri="{BB962C8B-B14F-4D97-AF65-F5344CB8AC3E}">
        <p14:creationId xmlns:p14="http://schemas.microsoft.com/office/powerpoint/2010/main" val="2144393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03291" y="1980431"/>
            <a:ext cx="10116290" cy="1296144"/>
          </a:xfrm>
        </p:spPr>
        <p:txBody>
          <a:bodyPr>
            <a:normAutofit fontScale="90000"/>
          </a:bodyPr>
          <a:lstStyle/>
          <a:p>
            <a:pPr>
              <a:lnSpc>
                <a:spcPts val="6000"/>
              </a:lnSpc>
            </a:pPr>
            <a:r>
              <a:rPr lang="da-DK" dirty="0"/>
              <a:t>Alliancer og samarbejde</a:t>
            </a:r>
            <a:endParaRPr lang="da-DK" sz="6000" dirty="0"/>
          </a:p>
        </p:txBody>
      </p:sp>
      <p:sp>
        <p:nvSpPr>
          <p:cNvPr id="3" name="Pladsholder til diasnummer 5">
            <a:extLst>
              <a:ext uri="{FF2B5EF4-FFF2-40B4-BE49-F238E27FC236}">
                <a16:creationId xmlns:a16="http://schemas.microsoft.com/office/drawing/2014/main" id="{E091756C-5439-4B4A-8AF4-AF3D940A0575}"/>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22</a:t>
            </a:fld>
            <a:endParaRPr lang="da-DK">
              <a:solidFill>
                <a:schemeClr val="bg1"/>
              </a:solidFill>
            </a:endParaRPr>
          </a:p>
        </p:txBody>
      </p:sp>
    </p:spTree>
    <p:extLst>
      <p:ext uri="{BB962C8B-B14F-4D97-AF65-F5344CB8AC3E}">
        <p14:creationId xmlns:p14="http://schemas.microsoft.com/office/powerpoint/2010/main" val="2493053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ALLIANCER OG SAMARBEJDE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58 pct. angiver at være meget tilfredse eller tilfredse med </a:t>
            </a:r>
            <a:r>
              <a:rPr lang="da-DK" sz="1200" b="1" dirty="0" err="1">
                <a:solidFill>
                  <a:schemeClr val="accent1"/>
                </a:solidFill>
              </a:rPr>
              <a:t>DANVAs</a:t>
            </a:r>
            <a:r>
              <a:rPr lang="da-DK" sz="1200" b="1" dirty="0">
                <a:solidFill>
                  <a:schemeClr val="accent1"/>
                </a:solidFill>
              </a:rPr>
              <a:t> samarbejde og alliancer med andre foreninger og netværk, mens 5 pct. angiver af være utilfredse. 75 pct. er meget enige eller enige i, at DANVA er samarbejdsorienteret og alliancesøgende, mens 5 pct. er uenige heri.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Hvor tilfreds er du samlet set med </a:t>
            </a:r>
            <a:r>
              <a:rPr lang="da-DK" sz="1000" b="1" i="1" dirty="0" err="1"/>
              <a:t>DANVAs</a:t>
            </a:r>
            <a:r>
              <a:rPr lang="da-DK" sz="1000" b="1" i="1" dirty="0"/>
              <a:t> samarbejde og alliancer med andre foreninger og netværk?</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N=60</a:t>
            </a:r>
          </a:p>
        </p:txBody>
      </p:sp>
      <p:graphicFrame>
        <p:nvGraphicFramePr>
          <p:cNvPr id="9" name="Diagram 8">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2874292019"/>
              </p:ext>
            </p:extLst>
          </p:nvPr>
        </p:nvGraphicFramePr>
        <p:xfrm>
          <a:off x="882476" y="2484487"/>
          <a:ext cx="11764325" cy="159638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kstboks 9"/>
          <p:cNvSpPr txBox="1"/>
          <p:nvPr/>
        </p:nvSpPr>
        <p:spPr>
          <a:xfrm>
            <a:off x="805433" y="3868785"/>
            <a:ext cx="682388" cy="215444"/>
          </a:xfrm>
          <a:prstGeom prst="rect">
            <a:avLst/>
          </a:prstGeom>
          <a:noFill/>
        </p:spPr>
        <p:txBody>
          <a:bodyPr wrap="square" rtlCol="0">
            <a:spAutoFit/>
          </a:bodyPr>
          <a:lstStyle/>
          <a:p>
            <a:r>
              <a:rPr lang="da-DK" sz="800" dirty="0"/>
              <a:t>N=60</a:t>
            </a:r>
          </a:p>
        </p:txBody>
      </p:sp>
      <p:graphicFrame>
        <p:nvGraphicFramePr>
          <p:cNvPr id="11" name="Diagram 10"/>
          <p:cNvGraphicFramePr/>
          <p:nvPr>
            <p:extLst>
              <p:ext uri="{D42A27DB-BD31-4B8C-83A1-F6EECF244321}">
                <p14:modId xmlns:p14="http://schemas.microsoft.com/office/powerpoint/2010/main" val="171236985"/>
              </p:ext>
            </p:extLst>
          </p:nvPr>
        </p:nvGraphicFramePr>
        <p:xfrm>
          <a:off x="783448" y="4716735"/>
          <a:ext cx="11863353" cy="1512168"/>
        </p:xfrm>
        <a:graphic>
          <a:graphicData uri="http://schemas.openxmlformats.org/drawingml/2006/chart">
            <c:chart xmlns:c="http://schemas.openxmlformats.org/drawingml/2006/chart" xmlns:r="http://schemas.openxmlformats.org/officeDocument/2006/relationships" r:id="rId4"/>
          </a:graphicData>
        </a:graphic>
      </p:graphicFrame>
      <p:sp>
        <p:nvSpPr>
          <p:cNvPr id="12" name="Tekstboks 11"/>
          <p:cNvSpPr txBox="1"/>
          <p:nvPr/>
        </p:nvSpPr>
        <p:spPr>
          <a:xfrm>
            <a:off x="783448" y="4413895"/>
            <a:ext cx="11863647" cy="246221"/>
          </a:xfrm>
          <a:prstGeom prst="rect">
            <a:avLst/>
          </a:prstGeom>
          <a:noFill/>
        </p:spPr>
        <p:txBody>
          <a:bodyPr wrap="square" rtlCol="0">
            <a:spAutoFit/>
          </a:bodyPr>
          <a:lstStyle/>
          <a:p>
            <a:pPr lvl="0"/>
            <a:r>
              <a:rPr lang="da-DK" sz="900" b="1" i="1" dirty="0"/>
              <a:t>I hvilken </a:t>
            </a:r>
            <a:r>
              <a:rPr lang="da-DK" sz="1000" b="1" i="1" dirty="0"/>
              <a:t>grad</a:t>
            </a:r>
            <a:r>
              <a:rPr lang="da-DK" sz="900" b="1" i="1" dirty="0"/>
              <a:t> er du enig/uenig i, at DANVA er samarbejdsorienteret og alliancesøgende?</a:t>
            </a:r>
          </a:p>
        </p:txBody>
      </p:sp>
      <p:sp>
        <p:nvSpPr>
          <p:cNvPr id="13" name="Pladsholder til diasnummer 5">
            <a:extLst>
              <a:ext uri="{FF2B5EF4-FFF2-40B4-BE49-F238E27FC236}">
                <a16:creationId xmlns:a16="http://schemas.microsoft.com/office/drawing/2014/main" id="{72854B9B-9F53-406F-90BB-8B1360564FF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23</a:t>
            </a:fld>
            <a:endParaRPr lang="da-DK"/>
          </a:p>
        </p:txBody>
      </p:sp>
    </p:spTree>
    <p:extLst>
      <p:ext uri="{BB962C8B-B14F-4D97-AF65-F5344CB8AC3E}">
        <p14:creationId xmlns:p14="http://schemas.microsoft.com/office/powerpoint/2010/main" val="2252134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ALLIANCER OG SAMARBEJDE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57 pct. mener, at DANVA i højere grad bør samarbejde og danne alliancer med </a:t>
            </a:r>
            <a:r>
              <a:rPr lang="da-DK" sz="1200" b="1" i="1" dirty="0">
                <a:solidFill>
                  <a:schemeClr val="accent1"/>
                </a:solidFill>
              </a:rPr>
              <a:t>nationale</a:t>
            </a:r>
            <a:r>
              <a:rPr lang="da-DK" sz="1200" b="1" dirty="0">
                <a:solidFill>
                  <a:schemeClr val="accent1"/>
                </a:solidFill>
              </a:rPr>
              <a:t> foreninger og netværk, mens 4 pct. mener, at DANVA i lavere grad lavere grad bør engagere sig i dette. </a:t>
            </a:r>
          </a:p>
          <a:p>
            <a:pPr marL="0" indent="0" algn="just">
              <a:buNone/>
            </a:pPr>
            <a:r>
              <a:rPr lang="da-DK" sz="1200" b="1" dirty="0">
                <a:solidFill>
                  <a:schemeClr val="accent1"/>
                </a:solidFill>
              </a:rPr>
              <a:t>17 pct. mener, at DANVA i højere grad bør samarbejde og danne alliancer med </a:t>
            </a:r>
            <a:r>
              <a:rPr lang="da-DK" sz="1200" b="1" i="1" dirty="0">
                <a:solidFill>
                  <a:schemeClr val="accent1"/>
                </a:solidFill>
              </a:rPr>
              <a:t>internationale</a:t>
            </a:r>
            <a:r>
              <a:rPr lang="da-DK" sz="1200" b="1" dirty="0">
                <a:solidFill>
                  <a:schemeClr val="accent1"/>
                </a:solidFill>
              </a:rPr>
              <a:t> foreninger og netværk, mens 10 pct. mener at DANVA i lavere grad bør engagere sig i dette. 57 pct. angiver hverken/eller, og foretrækker dermed status quo.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N=60</a:t>
            </a:r>
          </a:p>
        </p:txBody>
      </p:sp>
      <p:sp>
        <p:nvSpPr>
          <p:cNvPr id="10" name="Tekstboks 9"/>
          <p:cNvSpPr txBox="1"/>
          <p:nvPr/>
        </p:nvSpPr>
        <p:spPr>
          <a:xfrm>
            <a:off x="805433" y="3868785"/>
            <a:ext cx="682388" cy="215444"/>
          </a:xfrm>
          <a:prstGeom prst="rect">
            <a:avLst/>
          </a:prstGeom>
          <a:noFill/>
        </p:spPr>
        <p:txBody>
          <a:bodyPr wrap="square" rtlCol="0">
            <a:spAutoFit/>
          </a:bodyPr>
          <a:lstStyle/>
          <a:p>
            <a:r>
              <a:rPr lang="da-DK" sz="800" dirty="0"/>
              <a:t>N=60</a:t>
            </a:r>
          </a:p>
        </p:txBody>
      </p:sp>
      <p:graphicFrame>
        <p:nvGraphicFramePr>
          <p:cNvPr id="13" name="Diagram 12"/>
          <p:cNvGraphicFramePr/>
          <p:nvPr>
            <p:extLst>
              <p:ext uri="{D42A27DB-BD31-4B8C-83A1-F6EECF244321}">
                <p14:modId xmlns:p14="http://schemas.microsoft.com/office/powerpoint/2010/main" val="130942606"/>
              </p:ext>
            </p:extLst>
          </p:nvPr>
        </p:nvGraphicFramePr>
        <p:xfrm>
          <a:off x="805433" y="2538019"/>
          <a:ext cx="11841368" cy="1566344"/>
        </p:xfrm>
        <a:graphic>
          <a:graphicData uri="http://schemas.openxmlformats.org/drawingml/2006/chart">
            <c:chart xmlns:c="http://schemas.openxmlformats.org/drawingml/2006/chart" xmlns:r="http://schemas.openxmlformats.org/officeDocument/2006/relationships" r:id="rId3"/>
          </a:graphicData>
        </a:graphic>
      </p:graphicFrame>
      <p:sp>
        <p:nvSpPr>
          <p:cNvPr id="14" name="Tekstboks 13"/>
          <p:cNvSpPr txBox="1"/>
          <p:nvPr/>
        </p:nvSpPr>
        <p:spPr>
          <a:xfrm>
            <a:off x="805432" y="2196455"/>
            <a:ext cx="11841369" cy="246221"/>
          </a:xfrm>
          <a:prstGeom prst="rect">
            <a:avLst/>
          </a:prstGeom>
          <a:noFill/>
        </p:spPr>
        <p:txBody>
          <a:bodyPr wrap="square" rtlCol="0">
            <a:spAutoFit/>
          </a:bodyPr>
          <a:lstStyle/>
          <a:p>
            <a:pPr lvl="0"/>
            <a:r>
              <a:rPr lang="da-DK" sz="1000" b="1" i="1" dirty="0"/>
              <a:t>Mener du, at DANVA i højere eller lavere grad bør samarbejde og danne alliancer med nationale foreninger og netværk?</a:t>
            </a:r>
          </a:p>
        </p:txBody>
      </p:sp>
      <p:graphicFrame>
        <p:nvGraphicFramePr>
          <p:cNvPr id="15" name="Diagram 14"/>
          <p:cNvGraphicFramePr/>
          <p:nvPr>
            <p:extLst>
              <p:ext uri="{D42A27DB-BD31-4B8C-83A1-F6EECF244321}">
                <p14:modId xmlns:p14="http://schemas.microsoft.com/office/powerpoint/2010/main" val="1845082949"/>
              </p:ext>
            </p:extLst>
          </p:nvPr>
        </p:nvGraphicFramePr>
        <p:xfrm>
          <a:off x="805433" y="4808876"/>
          <a:ext cx="11841368" cy="1492035"/>
        </p:xfrm>
        <a:graphic>
          <a:graphicData uri="http://schemas.openxmlformats.org/drawingml/2006/chart">
            <c:chart xmlns:c="http://schemas.openxmlformats.org/drawingml/2006/chart" xmlns:r="http://schemas.openxmlformats.org/officeDocument/2006/relationships" r:id="rId4"/>
          </a:graphicData>
        </a:graphic>
      </p:graphicFrame>
      <p:sp>
        <p:nvSpPr>
          <p:cNvPr id="16" name="Tekstboks 15"/>
          <p:cNvSpPr txBox="1"/>
          <p:nvPr/>
        </p:nvSpPr>
        <p:spPr>
          <a:xfrm>
            <a:off x="805433" y="4485903"/>
            <a:ext cx="11841368" cy="246221"/>
          </a:xfrm>
          <a:prstGeom prst="rect">
            <a:avLst/>
          </a:prstGeom>
          <a:noFill/>
        </p:spPr>
        <p:txBody>
          <a:bodyPr wrap="square" rtlCol="0">
            <a:spAutoFit/>
          </a:bodyPr>
          <a:lstStyle/>
          <a:p>
            <a:pPr lvl="0"/>
            <a:r>
              <a:rPr lang="da-DK" sz="1000" b="1" i="1" dirty="0"/>
              <a:t>Mener du, at DANVA i højere eller lavere grad bør samarbejde og danne alliancer med internationale foreninger og netværk?</a:t>
            </a:r>
          </a:p>
        </p:txBody>
      </p:sp>
      <p:sp>
        <p:nvSpPr>
          <p:cNvPr id="11" name="Pladsholder til diasnummer 5">
            <a:extLst>
              <a:ext uri="{FF2B5EF4-FFF2-40B4-BE49-F238E27FC236}">
                <a16:creationId xmlns:a16="http://schemas.microsoft.com/office/drawing/2014/main" id="{3D57E1F0-7DB6-4559-84D9-2176CADB16D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24</a:t>
            </a:fld>
            <a:endParaRPr lang="da-DK"/>
          </a:p>
        </p:txBody>
      </p:sp>
    </p:spTree>
    <p:extLst>
      <p:ext uri="{BB962C8B-B14F-4D97-AF65-F5344CB8AC3E}">
        <p14:creationId xmlns:p14="http://schemas.microsoft.com/office/powerpoint/2010/main" val="2690313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nSpc>
                <a:spcPts val="6000"/>
              </a:lnSpc>
            </a:pPr>
            <a:r>
              <a:rPr lang="da-DK" dirty="0"/>
              <a:t>Medlems-kommunikation</a:t>
            </a:r>
          </a:p>
        </p:txBody>
      </p:sp>
      <p:sp>
        <p:nvSpPr>
          <p:cNvPr id="3" name="Pladsholder til diasnummer 5">
            <a:extLst>
              <a:ext uri="{FF2B5EF4-FFF2-40B4-BE49-F238E27FC236}">
                <a16:creationId xmlns:a16="http://schemas.microsoft.com/office/drawing/2014/main" id="{51C38E25-53BA-47E8-8D08-00141B6D9674}"/>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25</a:t>
            </a:fld>
            <a:endParaRPr lang="da-DK">
              <a:solidFill>
                <a:schemeClr val="bg1"/>
              </a:solidFill>
            </a:endParaRPr>
          </a:p>
        </p:txBody>
      </p:sp>
    </p:spTree>
    <p:extLst>
      <p:ext uri="{BB962C8B-B14F-4D97-AF65-F5344CB8AC3E}">
        <p14:creationId xmlns:p14="http://schemas.microsoft.com/office/powerpoint/2010/main" val="3148973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MEDLEMSKOMMUNIKATION</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89 pct. er meget tilfredse eller tilfredse med </a:t>
            </a:r>
            <a:r>
              <a:rPr lang="da-DK" sz="1200" b="1" dirty="0" err="1">
                <a:solidFill>
                  <a:schemeClr val="accent1"/>
                </a:solidFill>
              </a:rPr>
              <a:t>DANVAs</a:t>
            </a:r>
            <a:r>
              <a:rPr lang="da-DK" sz="1200" b="1" dirty="0">
                <a:solidFill>
                  <a:schemeClr val="accent1"/>
                </a:solidFill>
              </a:rPr>
              <a:t> medlemskommunikation. Samme billede tegner sig for tilfredsheden med hjemmesiden, magasinet Dansk Vand og ikke mindst nyhedsbrevene.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N=60</a:t>
            </a:r>
            <a:endParaRPr lang="da-DK" sz="700" dirty="0"/>
          </a:p>
        </p:txBody>
      </p:sp>
      <p:sp>
        <p:nvSpPr>
          <p:cNvPr id="10" name="Tekstboks 9"/>
          <p:cNvSpPr txBox="1"/>
          <p:nvPr/>
        </p:nvSpPr>
        <p:spPr>
          <a:xfrm>
            <a:off x="805433" y="3564607"/>
            <a:ext cx="682388" cy="215444"/>
          </a:xfrm>
          <a:prstGeom prst="rect">
            <a:avLst/>
          </a:prstGeom>
          <a:noFill/>
        </p:spPr>
        <p:txBody>
          <a:bodyPr wrap="square" rtlCol="0">
            <a:spAutoFit/>
          </a:bodyPr>
          <a:lstStyle/>
          <a:p>
            <a:r>
              <a:rPr lang="da-DK" sz="800" dirty="0"/>
              <a:t>N=60</a:t>
            </a:r>
          </a:p>
        </p:txBody>
      </p:sp>
      <p:sp>
        <p:nvSpPr>
          <p:cNvPr id="12" name="Tekstboks 11"/>
          <p:cNvSpPr txBox="1"/>
          <p:nvPr/>
        </p:nvSpPr>
        <p:spPr>
          <a:xfrm>
            <a:off x="783448" y="2182003"/>
            <a:ext cx="11841369" cy="246221"/>
          </a:xfrm>
          <a:prstGeom prst="rect">
            <a:avLst/>
          </a:prstGeom>
          <a:noFill/>
        </p:spPr>
        <p:txBody>
          <a:bodyPr wrap="square" rtlCol="0">
            <a:spAutoFit/>
          </a:bodyPr>
          <a:lstStyle/>
          <a:p>
            <a:pPr lvl="0"/>
            <a:r>
              <a:rPr lang="da-DK" sz="1000" b="1" i="1" dirty="0"/>
              <a:t>Hvor tilfreds er du samlet set med </a:t>
            </a:r>
            <a:r>
              <a:rPr lang="da-DK" sz="1000" b="1" i="1" dirty="0" err="1"/>
              <a:t>DANVAs</a:t>
            </a:r>
            <a:r>
              <a:rPr lang="da-DK" sz="1000" b="1" i="1" dirty="0"/>
              <a:t> medlemskommunikation?</a:t>
            </a:r>
          </a:p>
        </p:txBody>
      </p:sp>
      <p:graphicFrame>
        <p:nvGraphicFramePr>
          <p:cNvPr id="17" name="Diagram 16">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4153946829"/>
              </p:ext>
            </p:extLst>
          </p:nvPr>
        </p:nvGraphicFramePr>
        <p:xfrm>
          <a:off x="805433" y="2391690"/>
          <a:ext cx="11841368" cy="1323323"/>
        </p:xfrm>
        <a:graphic>
          <a:graphicData uri="http://schemas.openxmlformats.org/drawingml/2006/chart">
            <c:chart xmlns:c="http://schemas.openxmlformats.org/drawingml/2006/chart" xmlns:r="http://schemas.openxmlformats.org/officeDocument/2006/relationships" r:id="rId3"/>
          </a:graphicData>
        </a:graphic>
      </p:graphicFrame>
      <p:sp>
        <p:nvSpPr>
          <p:cNvPr id="18" name="Tekstboks 17"/>
          <p:cNvSpPr txBox="1"/>
          <p:nvPr/>
        </p:nvSpPr>
        <p:spPr>
          <a:xfrm>
            <a:off x="783448" y="3852639"/>
            <a:ext cx="11863353" cy="246221"/>
          </a:xfrm>
          <a:prstGeom prst="rect">
            <a:avLst/>
          </a:prstGeom>
          <a:noFill/>
        </p:spPr>
        <p:txBody>
          <a:bodyPr wrap="square" rtlCol="0">
            <a:spAutoFit/>
          </a:bodyPr>
          <a:lstStyle/>
          <a:p>
            <a:pPr lvl="0"/>
            <a:r>
              <a:rPr lang="da-DK" sz="1000" b="1" i="1" dirty="0"/>
              <a:t>Hvor tilfreds er du samlet set med …</a:t>
            </a:r>
          </a:p>
        </p:txBody>
      </p:sp>
      <p:graphicFrame>
        <p:nvGraphicFramePr>
          <p:cNvPr id="20" name="Tabel 19"/>
          <p:cNvGraphicFramePr>
            <a:graphicFrameLocks noGrp="1"/>
          </p:cNvGraphicFramePr>
          <p:nvPr>
            <p:extLst>
              <p:ext uri="{D42A27DB-BD31-4B8C-83A1-F6EECF244321}">
                <p14:modId xmlns:p14="http://schemas.microsoft.com/office/powerpoint/2010/main" val="1187943985"/>
              </p:ext>
            </p:extLst>
          </p:nvPr>
        </p:nvGraphicFramePr>
        <p:xfrm>
          <a:off x="783448" y="4472083"/>
          <a:ext cx="1735390" cy="1684811"/>
        </p:xfrm>
        <a:graphic>
          <a:graphicData uri="http://schemas.openxmlformats.org/drawingml/2006/table">
            <a:tbl>
              <a:tblPr firstRow="1" bandRow="1">
                <a:tableStyleId>{2D5ABB26-0587-4C30-8999-92F81FD0307C}</a:tableStyleId>
              </a:tblPr>
              <a:tblGrid>
                <a:gridCol w="1735390">
                  <a:extLst>
                    <a:ext uri="{9D8B030D-6E8A-4147-A177-3AD203B41FA5}">
                      <a16:colId xmlns:a16="http://schemas.microsoft.com/office/drawing/2014/main" val="20000"/>
                    </a:ext>
                  </a:extLst>
                </a:gridCol>
              </a:tblGrid>
              <a:tr h="516816">
                <a:tc>
                  <a:txBody>
                    <a:bodyPr/>
                    <a:lstStyle/>
                    <a:p>
                      <a:pPr>
                        <a:lnSpc>
                          <a:spcPct val="107000"/>
                        </a:lnSpc>
                        <a:spcAft>
                          <a:spcPts val="0"/>
                        </a:spcAft>
                      </a:pPr>
                      <a:r>
                        <a:rPr lang="da-DK" sz="1100" dirty="0">
                          <a:effectLst/>
                          <a:latin typeface="Calibri"/>
                          <a:ea typeface="Calibri"/>
                          <a:cs typeface="Times New Roman"/>
                        </a:rPr>
                        <a:t>… </a:t>
                      </a:r>
                      <a:r>
                        <a:rPr lang="da-DK" sz="1100" dirty="0" err="1">
                          <a:effectLst/>
                          <a:latin typeface="Calibri"/>
                          <a:ea typeface="Calibri"/>
                          <a:cs typeface="Times New Roman"/>
                        </a:rPr>
                        <a:t>DANVAs</a:t>
                      </a:r>
                      <a:r>
                        <a:rPr lang="da-DK" sz="1100" dirty="0">
                          <a:effectLst/>
                          <a:latin typeface="Calibri"/>
                          <a:ea typeface="Calibri"/>
                          <a:cs typeface="Times New Roman"/>
                        </a:rPr>
                        <a:t> hjemmeside?</a:t>
                      </a:r>
                    </a:p>
                  </a:txBody>
                  <a:tcPr marL="68580" marR="68580" marT="53975" marB="53975"/>
                </a:tc>
                <a:extLst>
                  <a:ext uri="{0D108BD9-81ED-4DB2-BD59-A6C34878D82A}">
                    <a16:rowId xmlns:a16="http://schemas.microsoft.com/office/drawing/2014/main" val="10000"/>
                  </a:ext>
                </a:extLst>
              </a:tr>
              <a:tr h="602380">
                <a:tc>
                  <a:txBody>
                    <a:bodyPr/>
                    <a:lstStyle/>
                    <a:p>
                      <a:pPr>
                        <a:lnSpc>
                          <a:spcPct val="107000"/>
                        </a:lnSpc>
                        <a:spcAft>
                          <a:spcPts val="0"/>
                        </a:spcAft>
                      </a:pPr>
                      <a:r>
                        <a:rPr lang="da-DK" sz="1100" dirty="0">
                          <a:effectLst/>
                          <a:latin typeface="Calibri"/>
                          <a:ea typeface="Calibri"/>
                          <a:cs typeface="Times New Roman"/>
                        </a:rPr>
                        <a:t>… </a:t>
                      </a:r>
                      <a:r>
                        <a:rPr lang="da-DK" sz="1100" dirty="0" err="1">
                          <a:effectLst/>
                          <a:latin typeface="Calibri"/>
                          <a:ea typeface="Calibri"/>
                          <a:cs typeface="Times New Roman"/>
                        </a:rPr>
                        <a:t>DANVAs</a:t>
                      </a:r>
                      <a:r>
                        <a:rPr lang="da-DK" sz="1100" dirty="0">
                          <a:effectLst/>
                          <a:latin typeface="Calibri"/>
                          <a:ea typeface="Calibri"/>
                          <a:cs typeface="Times New Roman"/>
                        </a:rPr>
                        <a:t> nyhedsbreve?                     </a:t>
                      </a:r>
                    </a:p>
                  </a:txBody>
                  <a:tcPr marL="68580" marR="68580" marT="53975" marB="53975"/>
                </a:tc>
                <a:extLst>
                  <a:ext uri="{0D108BD9-81ED-4DB2-BD59-A6C34878D82A}">
                    <a16:rowId xmlns:a16="http://schemas.microsoft.com/office/drawing/2014/main" val="10001"/>
                  </a:ext>
                </a:extLst>
              </a:tr>
              <a:tr h="565615">
                <a:tc>
                  <a:txBody>
                    <a:bodyPr/>
                    <a:lstStyle/>
                    <a:p>
                      <a:pPr>
                        <a:lnSpc>
                          <a:spcPct val="107000"/>
                        </a:lnSpc>
                        <a:spcAft>
                          <a:spcPts val="0"/>
                        </a:spcAft>
                      </a:pPr>
                      <a:r>
                        <a:rPr lang="da-DK" sz="1100" dirty="0">
                          <a:effectLst/>
                          <a:latin typeface="Calibri"/>
                          <a:ea typeface="Calibri"/>
                          <a:cs typeface="Times New Roman"/>
                        </a:rPr>
                        <a:t>… Magasinet Dansk Vand?</a:t>
                      </a:r>
                    </a:p>
                  </a:txBody>
                  <a:tcPr marL="68580" marR="68580" marT="53975" marB="53975"/>
                </a:tc>
                <a:extLst>
                  <a:ext uri="{0D108BD9-81ED-4DB2-BD59-A6C34878D82A}">
                    <a16:rowId xmlns:a16="http://schemas.microsoft.com/office/drawing/2014/main" val="10002"/>
                  </a:ext>
                </a:extLst>
              </a:tr>
            </a:tbl>
          </a:graphicData>
        </a:graphic>
      </p:graphicFrame>
      <p:graphicFrame>
        <p:nvGraphicFramePr>
          <p:cNvPr id="21" name="Diagram 20">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777822860"/>
              </p:ext>
            </p:extLst>
          </p:nvPr>
        </p:nvGraphicFramePr>
        <p:xfrm>
          <a:off x="2178621" y="4089861"/>
          <a:ext cx="10468180" cy="2139042"/>
        </p:xfrm>
        <a:graphic>
          <a:graphicData uri="http://schemas.openxmlformats.org/drawingml/2006/chart">
            <c:chart xmlns:c="http://schemas.openxmlformats.org/drawingml/2006/chart" xmlns:r="http://schemas.openxmlformats.org/officeDocument/2006/relationships" r:id="rId4"/>
          </a:graphicData>
        </a:graphic>
      </p:graphicFrame>
      <p:sp>
        <p:nvSpPr>
          <p:cNvPr id="13" name="Pladsholder til diasnummer 5">
            <a:extLst>
              <a:ext uri="{FF2B5EF4-FFF2-40B4-BE49-F238E27FC236}">
                <a16:creationId xmlns:a16="http://schemas.microsoft.com/office/drawing/2014/main" id="{2878CB92-494A-4AEE-8F23-14BE25024EA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26</a:t>
            </a:fld>
            <a:endParaRPr lang="da-DK"/>
          </a:p>
        </p:txBody>
      </p:sp>
    </p:spTree>
    <p:extLst>
      <p:ext uri="{BB962C8B-B14F-4D97-AF65-F5344CB8AC3E}">
        <p14:creationId xmlns:p14="http://schemas.microsoft.com/office/powerpoint/2010/main" val="2055756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MEDLEMSKOMMUNIKATION</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Generelt opfattes medlemskommunikationen positivt på tværs af de forskellige aspekter – især ift. at kommunikationen er relevant og aktuel, og at den leverer indsigt i ny viden om lovgivning og andre faglige emner.</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N=59</a:t>
            </a:r>
          </a:p>
        </p:txBody>
      </p:sp>
      <p:graphicFrame>
        <p:nvGraphicFramePr>
          <p:cNvPr id="13" name="Tabel 12"/>
          <p:cNvGraphicFramePr>
            <a:graphicFrameLocks noGrp="1"/>
          </p:cNvGraphicFramePr>
          <p:nvPr>
            <p:extLst>
              <p:ext uri="{D42A27DB-BD31-4B8C-83A1-F6EECF244321}">
                <p14:modId xmlns:p14="http://schemas.microsoft.com/office/powerpoint/2010/main" val="4210101044"/>
              </p:ext>
            </p:extLst>
          </p:nvPr>
        </p:nvGraphicFramePr>
        <p:xfrm>
          <a:off x="783449" y="2844527"/>
          <a:ext cx="1879350" cy="3168352"/>
        </p:xfrm>
        <a:graphic>
          <a:graphicData uri="http://schemas.openxmlformats.org/drawingml/2006/table">
            <a:tbl>
              <a:tblPr firstRow="1" bandRow="1">
                <a:tableStyleId>{2D5ABB26-0587-4C30-8999-92F81FD0307C}</a:tableStyleId>
              </a:tblPr>
              <a:tblGrid>
                <a:gridCol w="1879350">
                  <a:extLst>
                    <a:ext uri="{9D8B030D-6E8A-4147-A177-3AD203B41FA5}">
                      <a16:colId xmlns:a16="http://schemas.microsoft.com/office/drawing/2014/main" val="20000"/>
                    </a:ext>
                  </a:extLst>
                </a:gridCol>
              </a:tblGrid>
              <a:tr h="527455">
                <a:tc>
                  <a:txBody>
                    <a:bodyPr/>
                    <a:lstStyle/>
                    <a:p>
                      <a:pPr>
                        <a:lnSpc>
                          <a:spcPct val="107000"/>
                        </a:lnSpc>
                        <a:spcAft>
                          <a:spcPts val="0"/>
                        </a:spcAft>
                      </a:pPr>
                      <a:r>
                        <a:rPr lang="da-DK" sz="1100" dirty="0">
                          <a:effectLst/>
                          <a:latin typeface="Calibri"/>
                          <a:ea typeface="Calibri"/>
                          <a:cs typeface="Times New Roman"/>
                        </a:rPr>
                        <a:t>… Er relevant og aktuel?</a:t>
                      </a:r>
                    </a:p>
                  </a:txBody>
                  <a:tcPr marL="68580" marR="68580" marT="53975" marB="53975"/>
                </a:tc>
                <a:extLst>
                  <a:ext uri="{0D108BD9-81ED-4DB2-BD59-A6C34878D82A}">
                    <a16:rowId xmlns:a16="http://schemas.microsoft.com/office/drawing/2014/main" val="10000"/>
                  </a:ext>
                </a:extLst>
              </a:tr>
              <a:tr h="673350">
                <a:tc>
                  <a:txBody>
                    <a:bodyPr/>
                    <a:lstStyle/>
                    <a:p>
                      <a:pPr>
                        <a:lnSpc>
                          <a:spcPct val="107000"/>
                        </a:lnSpc>
                        <a:spcAft>
                          <a:spcPts val="0"/>
                        </a:spcAft>
                      </a:pPr>
                      <a:r>
                        <a:rPr lang="da-DK" sz="1100" dirty="0">
                          <a:effectLst/>
                          <a:latin typeface="Calibri"/>
                          <a:ea typeface="Calibri"/>
                          <a:cs typeface="Times New Roman"/>
                        </a:rPr>
                        <a:t>… Sikrer indsigt i ny viden om lovgivning og andre faglige emner?                     </a:t>
                      </a:r>
                    </a:p>
                  </a:txBody>
                  <a:tcPr marL="68580" marR="68580" marT="53975" marB="53975"/>
                </a:tc>
                <a:extLst>
                  <a:ext uri="{0D108BD9-81ED-4DB2-BD59-A6C34878D82A}">
                    <a16:rowId xmlns:a16="http://schemas.microsoft.com/office/drawing/2014/main" val="10001"/>
                  </a:ext>
                </a:extLst>
              </a:tr>
              <a:tr h="673350">
                <a:tc>
                  <a:txBody>
                    <a:bodyPr/>
                    <a:lstStyle/>
                    <a:p>
                      <a:pPr>
                        <a:lnSpc>
                          <a:spcPct val="107000"/>
                        </a:lnSpc>
                        <a:spcAft>
                          <a:spcPts val="0"/>
                        </a:spcAft>
                      </a:pPr>
                      <a:r>
                        <a:rPr lang="da-DK" sz="1100" dirty="0">
                          <a:effectLst/>
                          <a:latin typeface="Calibri"/>
                          <a:ea typeface="Calibri"/>
                          <a:cs typeface="Times New Roman"/>
                        </a:rPr>
                        <a:t>… Giver et godt overblik over relevante tiltag hos kolleger i branchen?</a:t>
                      </a:r>
                    </a:p>
                  </a:txBody>
                  <a:tcPr marL="68580" marR="68580" marT="53975" marB="53975"/>
                </a:tc>
                <a:extLst>
                  <a:ext uri="{0D108BD9-81ED-4DB2-BD59-A6C34878D82A}">
                    <a16:rowId xmlns:a16="http://schemas.microsoft.com/office/drawing/2014/main" val="10002"/>
                  </a:ext>
                </a:extLst>
              </a:tr>
              <a:tr h="554656">
                <a:tc>
                  <a:txBody>
                    <a:bodyPr/>
                    <a:lstStyle/>
                    <a:p>
                      <a:pPr>
                        <a:lnSpc>
                          <a:spcPct val="107000"/>
                        </a:lnSpc>
                        <a:spcAft>
                          <a:spcPts val="0"/>
                        </a:spcAft>
                      </a:pPr>
                      <a:r>
                        <a:rPr lang="da-DK" sz="1100" dirty="0">
                          <a:effectLst/>
                          <a:latin typeface="Calibri"/>
                          <a:ea typeface="Calibri"/>
                          <a:cs typeface="Times New Roman"/>
                        </a:rPr>
                        <a:t>… Sikrer viden om foreningens strategiske og politiske mål?</a:t>
                      </a:r>
                    </a:p>
                  </a:txBody>
                  <a:tcPr marL="68580" marR="68580" marT="53975" marB="53975"/>
                </a:tc>
                <a:extLst>
                  <a:ext uri="{0D108BD9-81ED-4DB2-BD59-A6C34878D82A}">
                    <a16:rowId xmlns:a16="http://schemas.microsoft.com/office/drawing/2014/main" val="10003"/>
                  </a:ext>
                </a:extLst>
              </a:tr>
              <a:tr h="739541">
                <a:tc>
                  <a:txBody>
                    <a:bodyPr/>
                    <a:lstStyle/>
                    <a:p>
                      <a:pPr>
                        <a:lnSpc>
                          <a:spcPct val="107000"/>
                        </a:lnSpc>
                        <a:spcAft>
                          <a:spcPts val="0"/>
                        </a:spcAft>
                      </a:pPr>
                      <a:r>
                        <a:rPr lang="da-DK" sz="1100" dirty="0">
                          <a:effectLst/>
                          <a:latin typeface="Calibri"/>
                          <a:ea typeface="Calibri"/>
                          <a:cs typeface="Times New Roman"/>
                        </a:rPr>
                        <a:t>… Giver indsigt i foreningens arbejde med at varetage sektorens interesser?</a:t>
                      </a:r>
                    </a:p>
                  </a:txBody>
                  <a:tcPr marL="68580" marR="68580" marT="53975" marB="53975"/>
                </a:tc>
                <a:extLst>
                  <a:ext uri="{0D108BD9-81ED-4DB2-BD59-A6C34878D82A}">
                    <a16:rowId xmlns:a16="http://schemas.microsoft.com/office/drawing/2014/main" val="163360620"/>
                  </a:ext>
                </a:extLst>
              </a:tr>
            </a:tbl>
          </a:graphicData>
        </a:graphic>
      </p:graphicFrame>
      <p:sp>
        <p:nvSpPr>
          <p:cNvPr id="14" name="Tekstboks 13"/>
          <p:cNvSpPr txBox="1"/>
          <p:nvPr/>
        </p:nvSpPr>
        <p:spPr>
          <a:xfrm>
            <a:off x="783155" y="2197560"/>
            <a:ext cx="11863353" cy="246221"/>
          </a:xfrm>
          <a:prstGeom prst="rect">
            <a:avLst/>
          </a:prstGeom>
          <a:noFill/>
        </p:spPr>
        <p:txBody>
          <a:bodyPr wrap="square" rtlCol="0">
            <a:spAutoFit/>
          </a:bodyPr>
          <a:lstStyle/>
          <a:p>
            <a:pPr lvl="0"/>
            <a:r>
              <a:rPr lang="da-DK" sz="1000" b="1" i="1" dirty="0"/>
              <a:t>Hvor enig/uenig er du i, at </a:t>
            </a:r>
            <a:r>
              <a:rPr lang="da-DK" sz="1000" b="1" i="1" dirty="0" err="1"/>
              <a:t>DANVAs</a:t>
            </a:r>
            <a:r>
              <a:rPr lang="da-DK" sz="1000" b="1" i="1" dirty="0"/>
              <a:t> medlemskommunikation …</a:t>
            </a:r>
          </a:p>
        </p:txBody>
      </p:sp>
      <p:graphicFrame>
        <p:nvGraphicFramePr>
          <p:cNvPr id="15" name="Diagram 14"/>
          <p:cNvGraphicFramePr/>
          <p:nvPr>
            <p:extLst>
              <p:ext uri="{D42A27DB-BD31-4B8C-83A1-F6EECF244321}">
                <p14:modId xmlns:p14="http://schemas.microsoft.com/office/powerpoint/2010/main" val="3301073700"/>
              </p:ext>
            </p:extLst>
          </p:nvPr>
        </p:nvGraphicFramePr>
        <p:xfrm>
          <a:off x="2538661" y="2504495"/>
          <a:ext cx="10108140" cy="3821373"/>
        </p:xfrm>
        <a:graphic>
          <a:graphicData uri="http://schemas.openxmlformats.org/drawingml/2006/chart">
            <c:chart xmlns:c="http://schemas.openxmlformats.org/drawingml/2006/chart" xmlns:r="http://schemas.openxmlformats.org/officeDocument/2006/relationships" r:id="rId3"/>
          </a:graphicData>
        </a:graphic>
      </p:graphicFrame>
      <p:sp>
        <p:nvSpPr>
          <p:cNvPr id="9" name="Pladsholder til diasnummer 5">
            <a:extLst>
              <a:ext uri="{FF2B5EF4-FFF2-40B4-BE49-F238E27FC236}">
                <a16:creationId xmlns:a16="http://schemas.microsoft.com/office/drawing/2014/main" id="{E5B419A6-9596-481B-9AE9-E376AD14F48D}"/>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27</a:t>
            </a:fld>
            <a:endParaRPr lang="da-DK"/>
          </a:p>
        </p:txBody>
      </p:sp>
    </p:spTree>
    <p:extLst>
      <p:ext uri="{BB962C8B-B14F-4D97-AF65-F5344CB8AC3E}">
        <p14:creationId xmlns:p14="http://schemas.microsoft.com/office/powerpoint/2010/main" val="292901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
            <a:extLst>
              <a:ext uri="{FF2B5EF4-FFF2-40B4-BE49-F238E27FC236}">
                <a16:creationId xmlns:a16="http://schemas.microsoft.com/office/drawing/2014/main" id="{4712B279-A0F7-4521-AFB3-2A6515990568}"/>
              </a:ext>
            </a:extLst>
          </p:cNvPr>
          <p:cNvSpPr txBox="1">
            <a:spLocks/>
          </p:cNvSpPr>
          <p:nvPr/>
        </p:nvSpPr>
        <p:spPr>
          <a:xfrm>
            <a:off x="720000" y="630001"/>
            <a:ext cx="11971789" cy="436800"/>
          </a:xfrm>
          <a:prstGeom prst="rect">
            <a:avLst/>
          </a:prstGeom>
        </p:spPr>
        <p:txBody>
          <a:bodyPr vert="horz" lIns="0" tIns="0" rIns="0" bIns="0" rtlCol="0" anchor="t" anchorCtr="0">
            <a:normAutofit/>
          </a:bodyPr>
          <a:lstStyle>
            <a:lvl1pPr algn="l" defTabSz="945631" rtl="0" eaLnBrk="1" latinLnBrk="0" hangingPunct="1">
              <a:spcBef>
                <a:spcPct val="0"/>
              </a:spcBef>
              <a:buNone/>
              <a:defRPr sz="2720" kern="1200">
                <a:solidFill>
                  <a:schemeClr val="tx1"/>
                </a:solidFill>
                <a:latin typeface="Helvetica"/>
                <a:ea typeface="+mj-ea"/>
                <a:cs typeface="+mj-cs"/>
              </a:defRPr>
            </a:lvl1pPr>
          </a:lstStyle>
          <a:p>
            <a:r>
              <a:rPr lang="da-DK" sz="2400" b="1" dirty="0">
                <a:solidFill>
                  <a:srgbClr val="080808"/>
                </a:solidFill>
                <a:latin typeface="+mj-lt"/>
                <a:cs typeface="Helvetica" panose="020B0604020202020204" pitchFamily="34" charset="0"/>
              </a:rPr>
              <a:t>HOVEDKONKLUSIONER</a:t>
            </a:r>
          </a:p>
        </p:txBody>
      </p:sp>
      <p:sp>
        <p:nvSpPr>
          <p:cNvPr id="18" name="Pladsholder til indhold 3">
            <a:extLst>
              <a:ext uri="{FF2B5EF4-FFF2-40B4-BE49-F238E27FC236}">
                <a16:creationId xmlns:a16="http://schemas.microsoft.com/office/drawing/2014/main" id="{EF362B02-64FF-48B9-B5A4-BE7A6D61FDDF}"/>
              </a:ext>
            </a:extLst>
          </p:cNvPr>
          <p:cNvSpPr txBox="1">
            <a:spLocks/>
          </p:cNvSpPr>
          <p:nvPr/>
        </p:nvSpPr>
        <p:spPr>
          <a:xfrm>
            <a:off x="714963" y="1548383"/>
            <a:ext cx="5712129" cy="5256584"/>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spcAft>
                <a:spcPts val="600"/>
              </a:spcAft>
              <a:buNone/>
            </a:pPr>
            <a:r>
              <a:rPr lang="da-DK" sz="1100" b="1" dirty="0">
                <a:solidFill>
                  <a:schemeClr val="accent1"/>
                </a:solidFill>
                <a:latin typeface="+mj-lt"/>
              </a:rPr>
              <a:t>OVERORDNET TILFREDSHED OG BETYDNING</a:t>
            </a:r>
          </a:p>
          <a:p>
            <a:pPr marL="0" indent="0" algn="just">
              <a:spcAft>
                <a:spcPts val="600"/>
              </a:spcAft>
              <a:buNone/>
            </a:pPr>
            <a:r>
              <a:rPr lang="da-DK" sz="1100" dirty="0">
                <a:latin typeface="+mj-lt"/>
              </a:rPr>
              <a:t>81 pct. af selskaberne angiver at være meget tilfredse eller tilfredse med DANVA, mens 83 pct. angiver, at DANVA lever op til selskabernes forventninger. Synlighed og interessevaretagelse tillægges størst betydning, og er samtidig et af de områder, hvor medlemmerne er mest tilfredse. Derefter følger rådgivning og vejledning, hvor tilfredsheden dog er mindre. Faglige aktiviteter er det område, der tillægges relativt mindst betydning. De forbrugerejede selskaber er generelt mindre tilfredse end de kommunalt ejede.</a:t>
            </a:r>
          </a:p>
          <a:p>
            <a:pPr marL="0" indent="0" algn="just">
              <a:spcAft>
                <a:spcPts val="600"/>
              </a:spcAft>
              <a:buNone/>
            </a:pPr>
            <a:endParaRPr lang="da-DK" sz="1100" dirty="0">
              <a:latin typeface="+mj-lt"/>
            </a:endParaRPr>
          </a:p>
          <a:p>
            <a:pPr marL="0" indent="0" algn="just">
              <a:spcAft>
                <a:spcPts val="600"/>
              </a:spcAft>
              <a:buNone/>
            </a:pPr>
            <a:r>
              <a:rPr lang="da-DK" sz="1100" b="1" dirty="0">
                <a:solidFill>
                  <a:schemeClr val="accent1"/>
                </a:solidFill>
                <a:latin typeface="+mj-lt"/>
              </a:rPr>
              <a:t>SYNLIGHED OG INTERESSEVARETAGELSE</a:t>
            </a:r>
          </a:p>
          <a:p>
            <a:pPr marL="0" indent="0" algn="just">
              <a:spcAft>
                <a:spcPts val="600"/>
              </a:spcAft>
              <a:buNone/>
            </a:pPr>
            <a:r>
              <a:rPr lang="da-DK" sz="1100" dirty="0">
                <a:latin typeface="+mj-lt"/>
              </a:rPr>
              <a:t>83 pct. er meget tilfredse eller tilfredse med </a:t>
            </a:r>
            <a:r>
              <a:rPr lang="da-DK" sz="1100" dirty="0" err="1">
                <a:latin typeface="+mj-lt"/>
              </a:rPr>
              <a:t>DANVAs</a:t>
            </a:r>
            <a:r>
              <a:rPr lang="da-DK" sz="1100" dirty="0">
                <a:latin typeface="+mj-lt"/>
              </a:rPr>
              <a:t> varetagelse af medlemmernes interesser, og 83 pct. er enige eller meget enige i, at DANVA er en offensiv og synlig aktør i forsyningssektoren. Det område, hvor medlemmerne udtrykker mindst tilfredshed, er </a:t>
            </a:r>
            <a:r>
              <a:rPr lang="da-DK" sz="1100" dirty="0" err="1">
                <a:latin typeface="+mj-lt"/>
              </a:rPr>
              <a:t>DANVAs</a:t>
            </a:r>
            <a:r>
              <a:rPr lang="da-DK" sz="1100" dirty="0">
                <a:latin typeface="+mj-lt"/>
              </a:rPr>
              <a:t> evne til at påvirke relevant EU-lovgivning. Her er 28 pct. tilfredse eller meget tilfredse, mens 35 pct. angiver ”ved ikke”.</a:t>
            </a:r>
          </a:p>
          <a:p>
            <a:pPr marL="0" indent="0" algn="just">
              <a:spcAft>
                <a:spcPts val="600"/>
              </a:spcAft>
              <a:buNone/>
            </a:pPr>
            <a:endParaRPr lang="da-DK" sz="1100" dirty="0">
              <a:latin typeface="+mj-lt"/>
            </a:endParaRPr>
          </a:p>
          <a:p>
            <a:pPr marL="0" indent="0" algn="just">
              <a:spcAft>
                <a:spcPts val="600"/>
              </a:spcAft>
              <a:buNone/>
            </a:pPr>
            <a:r>
              <a:rPr lang="da-DK" sz="1100" b="1" dirty="0">
                <a:solidFill>
                  <a:schemeClr val="accent1"/>
                </a:solidFill>
                <a:latin typeface="+mj-lt"/>
              </a:rPr>
              <a:t>FAGLIGE AKTIVITETER</a:t>
            </a:r>
          </a:p>
          <a:p>
            <a:pPr marL="0" indent="0" algn="just">
              <a:spcAft>
                <a:spcPts val="600"/>
              </a:spcAft>
              <a:buNone/>
            </a:pPr>
            <a:r>
              <a:rPr lang="da-DK" sz="1100" dirty="0">
                <a:latin typeface="+mj-lt"/>
              </a:rPr>
              <a:t>87 pct. er meget tilfredse eller tilfredse med </a:t>
            </a:r>
            <a:r>
              <a:rPr lang="da-DK" sz="1100" dirty="0" err="1">
                <a:latin typeface="+mj-lt"/>
              </a:rPr>
              <a:t>DANVAs</a:t>
            </a:r>
            <a:r>
              <a:rPr lang="da-DK" sz="1100" dirty="0">
                <a:latin typeface="+mj-lt"/>
              </a:rPr>
              <a:t> udbud af faglige aktiviteter, mens ingen angiver at være utilfredse. Der er generelt tilfredshed med de forskellige aspekter af </a:t>
            </a:r>
            <a:r>
              <a:rPr lang="da-DK" sz="1100" dirty="0" err="1">
                <a:latin typeface="+mj-lt"/>
              </a:rPr>
              <a:t>DANVAs</a:t>
            </a:r>
            <a:r>
              <a:rPr lang="da-DK" sz="1100" dirty="0">
                <a:latin typeface="+mj-lt"/>
              </a:rPr>
              <a:t> faglige aktiviteter. Dog angiver 20 pct., at de er utilfredse med prisen for deltagelse. Til gengæld er prisen af relativt mindre betydning end flere andre parametre, hvor især den faglige kvalitet og den pædagogiske formidling fra underviseren fremhæves som vigtige.</a:t>
            </a:r>
          </a:p>
        </p:txBody>
      </p:sp>
      <p:sp>
        <p:nvSpPr>
          <p:cNvPr id="19" name="Pladsholder til indhold 3">
            <a:extLst>
              <a:ext uri="{FF2B5EF4-FFF2-40B4-BE49-F238E27FC236}">
                <a16:creationId xmlns:a16="http://schemas.microsoft.com/office/drawing/2014/main" id="{018BA1F9-7AF2-41BF-9167-819F80ED6188}"/>
              </a:ext>
            </a:extLst>
          </p:cNvPr>
          <p:cNvSpPr txBox="1">
            <a:spLocks/>
          </p:cNvSpPr>
          <p:nvPr/>
        </p:nvSpPr>
        <p:spPr>
          <a:xfrm>
            <a:off x="7005754" y="1548383"/>
            <a:ext cx="5712128" cy="2493500"/>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spcAft>
                <a:spcPts val="600"/>
              </a:spcAft>
              <a:buNone/>
            </a:pPr>
            <a:r>
              <a:rPr lang="da-DK" sz="1100" b="1" dirty="0">
                <a:solidFill>
                  <a:schemeClr val="accent1"/>
                </a:solidFill>
                <a:latin typeface="+mj-lt"/>
              </a:rPr>
              <a:t>RÅDGIVNING OG VEJLEDNING</a:t>
            </a:r>
          </a:p>
          <a:p>
            <a:pPr marL="0" indent="0" algn="just">
              <a:spcAft>
                <a:spcPts val="600"/>
              </a:spcAft>
              <a:buNone/>
            </a:pPr>
            <a:r>
              <a:rPr lang="da-DK" sz="1100" dirty="0">
                <a:latin typeface="+mj-lt"/>
              </a:rPr>
              <a:t>72 pct. er meget tilfredse eller tilfredse med </a:t>
            </a:r>
            <a:r>
              <a:rPr lang="da-DK" sz="1100" dirty="0" err="1">
                <a:latin typeface="+mj-lt"/>
              </a:rPr>
              <a:t>DANVAs</a:t>
            </a:r>
            <a:r>
              <a:rPr lang="da-DK" sz="1100" dirty="0">
                <a:latin typeface="+mj-lt"/>
              </a:rPr>
              <a:t> ydelser inden for rådgivning og vejledning. Når der spørges til specifikke områder, er tilfredsheden generelt større end den overordnede tilfredshed med rådgivning og vejledning. Tilsvarende tillægges de enkelte områder større betydning end vejledning og rådgivning overordnet set. Medlemmerne benytter sig især af rådgivning om juridiske spørgsmål. 22 pct. angiver, at de ikke har benyttet sig af skriftlige vejledninger eller værktøjer, som DANVA stiller til rådighed.</a:t>
            </a:r>
          </a:p>
          <a:p>
            <a:pPr marL="0" indent="0" algn="just">
              <a:spcAft>
                <a:spcPts val="600"/>
              </a:spcAft>
              <a:buNone/>
            </a:pPr>
            <a:endParaRPr lang="da-DK" sz="1100" dirty="0">
              <a:latin typeface="+mj-lt"/>
            </a:endParaRPr>
          </a:p>
          <a:p>
            <a:pPr marL="0" indent="0" algn="just">
              <a:spcAft>
                <a:spcPts val="600"/>
              </a:spcAft>
              <a:buNone/>
            </a:pPr>
            <a:r>
              <a:rPr lang="da-DK" sz="1100" b="1" dirty="0">
                <a:solidFill>
                  <a:schemeClr val="accent1"/>
                </a:solidFill>
                <a:latin typeface="+mj-lt"/>
              </a:rPr>
              <a:t>ALLIANCER OG SAMARBEJDE</a:t>
            </a:r>
          </a:p>
          <a:p>
            <a:pPr marL="0" indent="0" algn="just">
              <a:spcAft>
                <a:spcPts val="600"/>
              </a:spcAft>
              <a:buNone/>
            </a:pPr>
            <a:r>
              <a:rPr lang="da-DK" sz="1100" dirty="0">
                <a:latin typeface="+mj-lt"/>
              </a:rPr>
              <a:t>58 pct. er meget tilfredse eller tilfredse med </a:t>
            </a:r>
            <a:r>
              <a:rPr lang="da-DK" sz="1100" dirty="0" err="1">
                <a:latin typeface="+mj-lt"/>
              </a:rPr>
              <a:t>DANVAs</a:t>
            </a:r>
            <a:r>
              <a:rPr lang="da-DK" sz="1100" dirty="0">
                <a:latin typeface="+mj-lt"/>
              </a:rPr>
              <a:t> samarbejde og alliancer med andre foreninger og netværk, og 75 pct. er meget enige eller enige i, at DANVA er samarbejdsorienteret og alliancesøgende. 57 pct. mener, at DANVA i højere grad bør samarbejde og danne alliancer med </a:t>
            </a:r>
            <a:r>
              <a:rPr lang="da-DK" sz="1100" i="1" dirty="0">
                <a:latin typeface="+mj-lt"/>
              </a:rPr>
              <a:t>nationale </a:t>
            </a:r>
            <a:r>
              <a:rPr lang="da-DK" sz="1100" dirty="0">
                <a:latin typeface="+mj-lt"/>
              </a:rPr>
              <a:t>foreninger og netværk. For så vidt angår samarbejde og alliancer med </a:t>
            </a:r>
            <a:r>
              <a:rPr lang="da-DK" sz="1100" i="1" dirty="0">
                <a:latin typeface="+mj-lt"/>
              </a:rPr>
              <a:t>internationale </a:t>
            </a:r>
            <a:r>
              <a:rPr lang="da-DK" sz="1100" dirty="0">
                <a:latin typeface="+mj-lt"/>
              </a:rPr>
              <a:t>foreninger og netværk er medlemmerne overvejende tilfredse med status quo.</a:t>
            </a:r>
          </a:p>
          <a:p>
            <a:pPr marL="0" indent="0" algn="just">
              <a:spcAft>
                <a:spcPts val="600"/>
              </a:spcAft>
              <a:buNone/>
            </a:pPr>
            <a:endParaRPr lang="da-DK" sz="1100" dirty="0">
              <a:latin typeface="+mj-lt"/>
            </a:endParaRPr>
          </a:p>
          <a:p>
            <a:pPr marL="0" indent="0" algn="just">
              <a:spcAft>
                <a:spcPts val="600"/>
              </a:spcAft>
              <a:buNone/>
            </a:pPr>
            <a:r>
              <a:rPr lang="da-DK" sz="1100" b="1" dirty="0">
                <a:solidFill>
                  <a:schemeClr val="accent1"/>
                </a:solidFill>
                <a:latin typeface="+mj-lt"/>
              </a:rPr>
              <a:t>MEDLEMSKOMMUNIKATION</a:t>
            </a:r>
          </a:p>
          <a:p>
            <a:pPr marL="0" indent="0" algn="just">
              <a:spcAft>
                <a:spcPts val="600"/>
              </a:spcAft>
              <a:buNone/>
            </a:pPr>
            <a:r>
              <a:rPr lang="da-DK" sz="1100" dirty="0">
                <a:latin typeface="+mj-lt"/>
              </a:rPr>
              <a:t>89 pct. er meget tilfredse eller tilfredse med </a:t>
            </a:r>
            <a:r>
              <a:rPr lang="da-DK" sz="1100" dirty="0" err="1">
                <a:latin typeface="+mj-lt"/>
              </a:rPr>
              <a:t>DANVAs</a:t>
            </a:r>
            <a:r>
              <a:rPr lang="da-DK" sz="1100" dirty="0">
                <a:latin typeface="+mj-lt"/>
              </a:rPr>
              <a:t> medlemskommunikation. Samme billede tegner sig for tilfredsheden med hjemmesiden, magasinet Dansk Vand og nyhedsbrevene. Generelt opfattes medlemskommunikationen positivt på tværs af de forskellige aspekter – især ift. at være relevant og aktuel og levere indsigt i ny viden om lovgivning og andre faglige emner.</a:t>
            </a:r>
          </a:p>
          <a:p>
            <a:pPr marL="0" indent="0" algn="just">
              <a:spcAft>
                <a:spcPts val="600"/>
              </a:spcAft>
              <a:buNone/>
            </a:pPr>
            <a:endParaRPr lang="da-DK" sz="1100" dirty="0">
              <a:latin typeface="+mj-lt"/>
            </a:endParaRPr>
          </a:p>
          <a:p>
            <a:pPr marL="0" indent="0" algn="just">
              <a:spcAft>
                <a:spcPts val="600"/>
              </a:spcAft>
              <a:buNone/>
            </a:pPr>
            <a:endParaRPr lang="da-DK" sz="1100" dirty="0">
              <a:latin typeface="+mj-lt"/>
            </a:endParaRPr>
          </a:p>
          <a:p>
            <a:pPr marL="0" indent="0" algn="just">
              <a:spcAft>
                <a:spcPts val="600"/>
              </a:spcAft>
              <a:buNone/>
            </a:pPr>
            <a:endParaRPr lang="da-DK" sz="1100" dirty="0">
              <a:latin typeface="+mj-lt"/>
            </a:endParaRPr>
          </a:p>
          <a:p>
            <a:pPr marL="0" indent="0" algn="just">
              <a:spcAft>
                <a:spcPts val="1200"/>
              </a:spcAft>
              <a:buClr>
                <a:srgbClr val="006186"/>
              </a:buClr>
              <a:buNone/>
            </a:pPr>
            <a:endParaRPr lang="da-DK" sz="1100" dirty="0">
              <a:solidFill>
                <a:sysClr val="windowText" lastClr="000000"/>
              </a:solidFill>
              <a:latin typeface="+mn-lt"/>
            </a:endParaRPr>
          </a:p>
        </p:txBody>
      </p:sp>
      <p:sp>
        <p:nvSpPr>
          <p:cNvPr id="5" name="Pladsholder til diasnummer 5">
            <a:extLst>
              <a:ext uri="{FF2B5EF4-FFF2-40B4-BE49-F238E27FC236}">
                <a16:creationId xmlns:a16="http://schemas.microsoft.com/office/drawing/2014/main" id="{946EDF6F-992D-4B35-A0F1-DEEF94F50709}"/>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t>3</a:t>
            </a:fld>
            <a:endParaRPr lang="da-DK" dirty="0"/>
          </a:p>
        </p:txBody>
      </p:sp>
    </p:spTree>
    <p:extLst>
      <p:ext uri="{BB962C8B-B14F-4D97-AF65-F5344CB8AC3E}">
        <p14:creationId xmlns:p14="http://schemas.microsoft.com/office/powerpoint/2010/main" val="169685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03291" y="1980431"/>
            <a:ext cx="10116290" cy="1296144"/>
          </a:xfrm>
        </p:spPr>
        <p:txBody>
          <a:bodyPr>
            <a:normAutofit fontScale="90000"/>
          </a:bodyPr>
          <a:lstStyle/>
          <a:p>
            <a:pPr>
              <a:lnSpc>
                <a:spcPts val="6000"/>
              </a:lnSpc>
            </a:pPr>
            <a:r>
              <a:rPr lang="da-DK" dirty="0"/>
              <a:t>Overordnet tilfredshed</a:t>
            </a:r>
            <a:endParaRPr lang="da-DK" sz="6000" dirty="0"/>
          </a:p>
        </p:txBody>
      </p:sp>
      <p:sp>
        <p:nvSpPr>
          <p:cNvPr id="3" name="Pladsholder til diasnummer 5">
            <a:extLst>
              <a:ext uri="{FF2B5EF4-FFF2-40B4-BE49-F238E27FC236}">
                <a16:creationId xmlns:a16="http://schemas.microsoft.com/office/drawing/2014/main" id="{C8AE845B-9E94-49F5-9EF9-65D1E4D97FBD}"/>
              </a:ext>
            </a:extLst>
          </p:cNvPr>
          <p:cNvSpPr>
            <a:spLocks noGrp="1"/>
          </p:cNvSpPr>
          <p:nvPr>
            <p:ph type="sldNum" sz="quarter" idx="12"/>
          </p:nvPr>
        </p:nvSpPr>
        <p:spPr>
          <a:xfrm>
            <a:off x="10099501" y="7020991"/>
            <a:ext cx="3133729" cy="402568"/>
          </a:xfrm>
          <a:prstGeom prst="rect">
            <a:avLst/>
          </a:prstGeom>
        </p:spPr>
        <p:txBody>
          <a:bodyPr/>
          <a:lstStyle/>
          <a:p>
            <a:fld id="{4855A268-E3A0-4BE9-8E43-1CD55431F392}" type="slidenum">
              <a:rPr lang="da-DK" smtClean="0">
                <a:solidFill>
                  <a:schemeClr val="bg1"/>
                </a:solidFill>
              </a:rPr>
              <a:t>4</a:t>
            </a:fld>
            <a:endParaRPr lang="da-DK">
              <a:solidFill>
                <a:schemeClr val="bg1"/>
              </a:solidFill>
            </a:endParaRPr>
          </a:p>
        </p:txBody>
      </p:sp>
    </p:spTree>
    <p:extLst>
      <p:ext uri="{BB962C8B-B14F-4D97-AF65-F5344CB8AC3E}">
        <p14:creationId xmlns:p14="http://schemas.microsoft.com/office/powerpoint/2010/main" val="195855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OVERORDNET TILFREDSHED</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819177"/>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Langt størstedelen af selskaberne angiver at være meget tilfredse eller tilfredse med DANVA. I modsætning angiver 3 pct. at være utilfredse. Samme billede tegner sig ift., hvorvidt DANVA lever op til selskabernes forventninger. </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graphicFrame>
        <p:nvGraphicFramePr>
          <p:cNvPr id="23" name="Diagram 22">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3149197813"/>
              </p:ext>
            </p:extLst>
          </p:nvPr>
        </p:nvGraphicFramePr>
        <p:xfrm>
          <a:off x="783449" y="2434004"/>
          <a:ext cx="11863353" cy="1490644"/>
        </p:xfrm>
        <a:graphic>
          <a:graphicData uri="http://schemas.openxmlformats.org/drawingml/2006/chart">
            <c:chart xmlns:c="http://schemas.openxmlformats.org/drawingml/2006/chart" xmlns:r="http://schemas.openxmlformats.org/officeDocument/2006/relationships" r:id="rId3"/>
          </a:graphicData>
        </a:graphic>
      </p:graphicFrame>
      <p:sp>
        <p:nvSpPr>
          <p:cNvPr id="24" name="Tekstboks 23"/>
          <p:cNvSpPr txBox="1"/>
          <p:nvPr/>
        </p:nvSpPr>
        <p:spPr>
          <a:xfrm>
            <a:off x="783448" y="2182003"/>
            <a:ext cx="11863354" cy="246221"/>
          </a:xfrm>
          <a:prstGeom prst="rect">
            <a:avLst/>
          </a:prstGeom>
          <a:noFill/>
        </p:spPr>
        <p:txBody>
          <a:bodyPr wrap="square" rtlCol="0">
            <a:spAutoFit/>
          </a:bodyPr>
          <a:lstStyle/>
          <a:p>
            <a:pPr lvl="0"/>
            <a:r>
              <a:rPr lang="da-DK" sz="1000" b="1" i="1" dirty="0"/>
              <a:t>På baggrund af selskabets samlede erfaringer med DANVA, hvor tilfreds eller utilfreds er du så alt i alt med DANVA?</a:t>
            </a:r>
          </a:p>
        </p:txBody>
      </p:sp>
      <p:graphicFrame>
        <p:nvGraphicFramePr>
          <p:cNvPr id="25" name="Diagram 24">
            <a:extLst>
              <a:ext uri="{FF2B5EF4-FFF2-40B4-BE49-F238E27FC236}">
                <a16:creationId xmlns:a16="http://schemas.microsoft.com/office/drawing/2014/main" id="{D70E4AA4-8ACA-4859-B9AD-7DF16BB7AB39}"/>
              </a:ext>
            </a:extLst>
          </p:cNvPr>
          <p:cNvGraphicFramePr/>
          <p:nvPr>
            <p:extLst>
              <p:ext uri="{D42A27DB-BD31-4B8C-83A1-F6EECF244321}">
                <p14:modId xmlns:p14="http://schemas.microsoft.com/office/powerpoint/2010/main" val="1078659432"/>
              </p:ext>
            </p:extLst>
          </p:nvPr>
        </p:nvGraphicFramePr>
        <p:xfrm>
          <a:off x="783448" y="4637501"/>
          <a:ext cx="11863354" cy="1519394"/>
        </p:xfrm>
        <a:graphic>
          <a:graphicData uri="http://schemas.openxmlformats.org/drawingml/2006/chart">
            <c:chart xmlns:c="http://schemas.openxmlformats.org/drawingml/2006/chart" xmlns:r="http://schemas.openxmlformats.org/officeDocument/2006/relationships" r:id="rId4"/>
          </a:graphicData>
        </a:graphic>
      </p:graphicFrame>
      <p:sp>
        <p:nvSpPr>
          <p:cNvPr id="26" name="Tekstboks 25"/>
          <p:cNvSpPr txBox="1"/>
          <p:nvPr/>
        </p:nvSpPr>
        <p:spPr>
          <a:xfrm>
            <a:off x="783449" y="4360501"/>
            <a:ext cx="11863353" cy="246221"/>
          </a:xfrm>
          <a:prstGeom prst="rect">
            <a:avLst/>
          </a:prstGeom>
          <a:noFill/>
        </p:spPr>
        <p:txBody>
          <a:bodyPr wrap="square" rtlCol="0">
            <a:spAutoFit/>
          </a:bodyPr>
          <a:lstStyle/>
          <a:p>
            <a:pPr lvl="0"/>
            <a:r>
              <a:rPr lang="da-DK" sz="1000" b="1" i="1" dirty="0"/>
              <a:t>I hvilken grad vurderer du, at DANVA lever op til selskabets forventninger?</a:t>
            </a:r>
          </a:p>
        </p:txBody>
      </p:sp>
      <p:sp>
        <p:nvSpPr>
          <p:cNvPr id="27" name="Tekstboks 26"/>
          <p:cNvSpPr txBox="1"/>
          <p:nvPr/>
        </p:nvSpPr>
        <p:spPr>
          <a:xfrm>
            <a:off x="783449" y="6280778"/>
            <a:ext cx="682388" cy="215444"/>
          </a:xfrm>
          <a:prstGeom prst="rect">
            <a:avLst/>
          </a:prstGeom>
          <a:noFill/>
        </p:spPr>
        <p:txBody>
          <a:bodyPr wrap="square" rtlCol="0">
            <a:spAutoFit/>
          </a:bodyPr>
          <a:lstStyle/>
          <a:p>
            <a:r>
              <a:rPr lang="da-DK" sz="800" dirty="0"/>
              <a:t>N=63</a:t>
            </a:r>
          </a:p>
        </p:txBody>
      </p:sp>
      <p:sp>
        <p:nvSpPr>
          <p:cNvPr id="28" name="Tekstboks 27"/>
          <p:cNvSpPr txBox="1"/>
          <p:nvPr/>
        </p:nvSpPr>
        <p:spPr>
          <a:xfrm>
            <a:off x="804897" y="3852639"/>
            <a:ext cx="682388" cy="215444"/>
          </a:xfrm>
          <a:prstGeom prst="rect">
            <a:avLst/>
          </a:prstGeom>
          <a:noFill/>
        </p:spPr>
        <p:txBody>
          <a:bodyPr wrap="square" rtlCol="0">
            <a:spAutoFit/>
          </a:bodyPr>
          <a:lstStyle/>
          <a:p>
            <a:r>
              <a:rPr lang="da-DK" sz="800" dirty="0"/>
              <a:t>N=63</a:t>
            </a:r>
          </a:p>
        </p:txBody>
      </p:sp>
      <p:sp>
        <p:nvSpPr>
          <p:cNvPr id="16" name="Pladsholder til diasnummer 5">
            <a:extLst>
              <a:ext uri="{FF2B5EF4-FFF2-40B4-BE49-F238E27FC236}">
                <a16:creationId xmlns:a16="http://schemas.microsoft.com/office/drawing/2014/main" id="{E114E75F-1667-4B79-A072-AEEC98A36177}"/>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5</a:t>
            </a:fld>
            <a:endParaRPr lang="da-DK"/>
          </a:p>
        </p:txBody>
      </p:sp>
    </p:spTree>
    <p:extLst>
      <p:ext uri="{BB962C8B-B14F-4D97-AF65-F5344CB8AC3E}">
        <p14:creationId xmlns:p14="http://schemas.microsoft.com/office/powerpoint/2010/main" val="2697035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317540" cy="474463"/>
          </a:xfrm>
        </p:spPr>
        <p:txBody>
          <a:bodyPr>
            <a:noAutofit/>
          </a:bodyPr>
          <a:lstStyle/>
          <a:p>
            <a:r>
              <a:rPr lang="da-DK" sz="2400" dirty="0">
                <a:solidFill>
                  <a:srgbClr val="080808"/>
                </a:solidFill>
                <a:cs typeface="Helvetica" panose="020B0604020202020204" pitchFamily="34" charset="0"/>
              </a:rPr>
              <a:t>TILFREDSHED OG BETYDNING FOR OMRÅDER</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Synlighed og interessevaretagelse er det område, der tillægges størst betydning, og samtidig et af de områder, hvor medlemmerne er mest tilfredse. Derefter følger rådgivning og vejledning, hvor tilfredsheden dog </a:t>
            </a:r>
            <a:r>
              <a:rPr lang="da-DK" sz="1200" b="1">
                <a:solidFill>
                  <a:schemeClr val="accent1"/>
                </a:solidFill>
              </a:rPr>
              <a:t>er mindre. </a:t>
            </a:r>
            <a:r>
              <a:rPr lang="da-DK" sz="1200" b="1" dirty="0">
                <a:solidFill>
                  <a:schemeClr val="accent1"/>
                </a:solidFill>
              </a:rPr>
              <a:t>Faglige aktiviteter er det område, der tillægges relativt mindst betydning, mens det samtidig er et af de områder, hvor tilfredsheden er størst.</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11" name="Tekstboks 10"/>
          <p:cNvSpPr txBox="1"/>
          <p:nvPr/>
        </p:nvSpPr>
        <p:spPr>
          <a:xfrm>
            <a:off x="8155285" y="2378740"/>
            <a:ext cx="3945703" cy="276999"/>
          </a:xfrm>
          <a:prstGeom prst="rect">
            <a:avLst/>
          </a:prstGeom>
          <a:noFill/>
        </p:spPr>
        <p:txBody>
          <a:bodyPr wrap="square" rtlCol="0">
            <a:spAutoFit/>
          </a:bodyPr>
          <a:lstStyle/>
          <a:p>
            <a:pPr algn="ctr"/>
            <a:r>
              <a:rPr lang="da-DK" sz="1200" dirty="0">
                <a:solidFill>
                  <a:schemeClr val="accent1"/>
                </a:solidFill>
                <a:latin typeface="+mj-lt"/>
              </a:rPr>
              <a:t>Betydning</a:t>
            </a:r>
            <a:endParaRPr lang="da-DK" sz="1400" dirty="0">
              <a:solidFill>
                <a:schemeClr val="accent1"/>
              </a:solidFill>
              <a:latin typeface="+mj-lt"/>
            </a:endParaRPr>
          </a:p>
        </p:txBody>
      </p:sp>
      <p:sp>
        <p:nvSpPr>
          <p:cNvPr id="13" name="Tekstboks 12"/>
          <p:cNvSpPr txBox="1"/>
          <p:nvPr/>
        </p:nvSpPr>
        <p:spPr>
          <a:xfrm>
            <a:off x="3747284" y="2373427"/>
            <a:ext cx="3945703"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5" name="Tekstboks 26">
            <a:extLst>
              <a:ext uri="{FF2B5EF4-FFF2-40B4-BE49-F238E27FC236}">
                <a16:creationId xmlns:a16="http://schemas.microsoft.com/office/drawing/2014/main" id="{CB214BD9-97D8-4B99-8FC8-AD3DA694E070}"/>
              </a:ext>
            </a:extLst>
          </p:cNvPr>
          <p:cNvSpPr txBox="1"/>
          <p:nvPr/>
        </p:nvSpPr>
        <p:spPr>
          <a:xfrm>
            <a:off x="789967" y="6319297"/>
            <a:ext cx="2108734" cy="193495"/>
          </a:xfrm>
          <a:prstGeom prst="rect">
            <a:avLst/>
          </a:prstGeom>
          <a:noFill/>
        </p:spPr>
        <p:txBody>
          <a:bodyPr wrap="square" lIns="69705" tIns="34852" rIns="69705" bIns="34852" rtlCol="0">
            <a:spAutoFit/>
          </a:bodyPr>
          <a:lstStyle/>
          <a:p>
            <a:r>
              <a:rPr lang="da-DK" sz="800" dirty="0"/>
              <a:t>N=62; 62; 62; 61; 60; 60; 60; 60</a:t>
            </a:r>
          </a:p>
        </p:txBody>
      </p:sp>
      <p:graphicFrame>
        <p:nvGraphicFramePr>
          <p:cNvPr id="16" name="Tabel 15">
            <a:extLst>
              <a:ext uri="{FF2B5EF4-FFF2-40B4-BE49-F238E27FC236}">
                <a16:creationId xmlns:a16="http://schemas.microsoft.com/office/drawing/2014/main" id="{4894E772-D68A-4094-AF5A-142AE062F39F}"/>
              </a:ext>
            </a:extLst>
          </p:cNvPr>
          <p:cNvGraphicFramePr>
            <a:graphicFrameLocks noGrp="1"/>
          </p:cNvGraphicFramePr>
          <p:nvPr>
            <p:extLst>
              <p:ext uri="{D42A27DB-BD31-4B8C-83A1-F6EECF244321}">
                <p14:modId xmlns:p14="http://schemas.microsoft.com/office/powerpoint/2010/main" val="1332002919"/>
              </p:ext>
            </p:extLst>
          </p:nvPr>
        </p:nvGraphicFramePr>
        <p:xfrm>
          <a:off x="888327" y="2988543"/>
          <a:ext cx="2730454" cy="2952328"/>
        </p:xfrm>
        <a:graphic>
          <a:graphicData uri="http://schemas.openxmlformats.org/drawingml/2006/table">
            <a:tbl>
              <a:tblPr firstRow="1" bandRow="1">
                <a:tableStyleId>{2D5ABB26-0587-4C30-8999-92F81FD0307C}</a:tableStyleId>
              </a:tblPr>
              <a:tblGrid>
                <a:gridCol w="2730454">
                  <a:extLst>
                    <a:ext uri="{9D8B030D-6E8A-4147-A177-3AD203B41FA5}">
                      <a16:colId xmlns:a16="http://schemas.microsoft.com/office/drawing/2014/main" val="20000"/>
                    </a:ext>
                  </a:extLst>
                </a:gridCol>
              </a:tblGrid>
              <a:tr h="369041">
                <a:tc>
                  <a:txBody>
                    <a:bodyPr/>
                    <a:lstStyle/>
                    <a:p>
                      <a:pPr>
                        <a:lnSpc>
                          <a:spcPct val="107000"/>
                        </a:lnSpc>
                        <a:spcAft>
                          <a:spcPts val="0"/>
                        </a:spcAft>
                      </a:pPr>
                      <a:r>
                        <a:rPr lang="da-DK" sz="1000" dirty="0">
                          <a:effectLst/>
                          <a:latin typeface="+mj-lt"/>
                          <a:ea typeface="Calibri"/>
                          <a:cs typeface="Times New Roman"/>
                        </a:rPr>
                        <a:t>Overordnet</a:t>
                      </a:r>
                      <a:r>
                        <a:rPr lang="da-DK" sz="1000" baseline="0" dirty="0">
                          <a:effectLst/>
                          <a:latin typeface="+mj-lt"/>
                          <a:ea typeface="Calibri"/>
                          <a:cs typeface="Times New Roman"/>
                        </a:rPr>
                        <a:t> tilfredshed</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0"/>
                  </a:ext>
                </a:extLst>
              </a:tr>
              <a:tr h="369041">
                <a:tc>
                  <a:txBody>
                    <a:bodyPr/>
                    <a:lstStyle/>
                    <a:p>
                      <a:pPr>
                        <a:lnSpc>
                          <a:spcPct val="107000"/>
                        </a:lnSpc>
                        <a:spcAft>
                          <a:spcPts val="0"/>
                        </a:spcAft>
                      </a:pPr>
                      <a:r>
                        <a:rPr lang="da-DK" sz="1000" dirty="0">
                          <a:effectLst/>
                          <a:latin typeface="+mj-lt"/>
                          <a:ea typeface="Calibri"/>
                          <a:cs typeface="Times New Roman"/>
                        </a:rPr>
                        <a:t>Synlighed og interessevaretagelse</a:t>
                      </a:r>
                    </a:p>
                  </a:txBody>
                  <a:tcPr marL="46693" marR="46693" marT="48955" marB="48955" anchor="ctr"/>
                </a:tc>
                <a:extLst>
                  <a:ext uri="{0D108BD9-81ED-4DB2-BD59-A6C34878D82A}">
                    <a16:rowId xmlns:a16="http://schemas.microsoft.com/office/drawing/2014/main" val="10001"/>
                  </a:ext>
                </a:extLst>
              </a:tr>
              <a:tr h="369041">
                <a:tc>
                  <a:txBody>
                    <a:bodyPr/>
                    <a:lstStyle/>
                    <a:p>
                      <a:pPr>
                        <a:lnSpc>
                          <a:spcPct val="107000"/>
                        </a:lnSpc>
                        <a:spcAft>
                          <a:spcPts val="0"/>
                        </a:spcAft>
                      </a:pPr>
                      <a:r>
                        <a:rPr lang="da-DK" sz="1000" dirty="0">
                          <a:effectLst/>
                          <a:latin typeface="+mj-lt"/>
                          <a:ea typeface="Calibri"/>
                          <a:cs typeface="Times New Roman"/>
                        </a:rPr>
                        <a:t>Faglige aktiviteter</a:t>
                      </a:r>
                    </a:p>
                  </a:txBody>
                  <a:tcPr marL="46693" marR="46693" marT="48955" marB="48955" anchor="ctr"/>
                </a:tc>
                <a:extLst>
                  <a:ext uri="{0D108BD9-81ED-4DB2-BD59-A6C34878D82A}">
                    <a16:rowId xmlns:a16="http://schemas.microsoft.com/office/drawing/2014/main" val="10002"/>
                  </a:ext>
                </a:extLst>
              </a:tr>
              <a:tr h="369041">
                <a:tc>
                  <a:txBody>
                    <a:bodyPr/>
                    <a:lstStyle/>
                    <a:p>
                      <a:pPr>
                        <a:lnSpc>
                          <a:spcPct val="107000"/>
                        </a:lnSpc>
                        <a:spcAft>
                          <a:spcPts val="0"/>
                        </a:spcAft>
                      </a:pPr>
                      <a:r>
                        <a:rPr lang="da-DK" sz="1000" dirty="0">
                          <a:effectLst/>
                          <a:latin typeface="+mj-lt"/>
                          <a:ea typeface="Calibri"/>
                          <a:cs typeface="Times New Roman"/>
                        </a:rPr>
                        <a:t>Netværksdannelse</a:t>
                      </a:r>
                    </a:p>
                  </a:txBody>
                  <a:tcPr marL="46693" marR="46693" marT="48955" marB="48955" anchor="ctr"/>
                </a:tc>
                <a:extLst>
                  <a:ext uri="{0D108BD9-81ED-4DB2-BD59-A6C34878D82A}">
                    <a16:rowId xmlns:a16="http://schemas.microsoft.com/office/drawing/2014/main" val="10003"/>
                  </a:ext>
                </a:extLst>
              </a:tr>
              <a:tr h="369041">
                <a:tc>
                  <a:txBody>
                    <a:bodyPr/>
                    <a:lstStyle/>
                    <a:p>
                      <a:pPr>
                        <a:lnSpc>
                          <a:spcPct val="107000"/>
                        </a:lnSpc>
                        <a:spcAft>
                          <a:spcPts val="0"/>
                        </a:spcAft>
                      </a:pPr>
                      <a:r>
                        <a:rPr lang="da-DK" sz="1000" dirty="0">
                          <a:effectLst/>
                          <a:latin typeface="+mj-lt"/>
                          <a:ea typeface="Calibri"/>
                          <a:cs typeface="Times New Roman"/>
                        </a:rPr>
                        <a:t>Rådgivning og vejledning</a:t>
                      </a:r>
                    </a:p>
                  </a:txBody>
                  <a:tcPr marL="46693" marR="46693" marT="48955" marB="48955" anchor="ctr"/>
                </a:tc>
                <a:extLst>
                  <a:ext uri="{0D108BD9-81ED-4DB2-BD59-A6C34878D82A}">
                    <a16:rowId xmlns:a16="http://schemas.microsoft.com/office/drawing/2014/main" val="10004"/>
                  </a:ext>
                </a:extLst>
              </a:tr>
              <a:tr h="369041">
                <a:tc>
                  <a:txBody>
                    <a:bodyPr/>
                    <a:lstStyle/>
                    <a:p>
                      <a:pPr>
                        <a:lnSpc>
                          <a:spcPct val="107000"/>
                        </a:lnSpc>
                        <a:spcAft>
                          <a:spcPts val="0"/>
                        </a:spcAft>
                      </a:pPr>
                      <a:r>
                        <a:rPr lang="da-DK" sz="1000" dirty="0">
                          <a:effectLst/>
                          <a:latin typeface="+mj-lt"/>
                          <a:ea typeface="Calibri"/>
                          <a:cs typeface="Times New Roman"/>
                        </a:rPr>
                        <a:t>Skriftlige vejledninger</a:t>
                      </a:r>
                      <a:r>
                        <a:rPr lang="da-DK" sz="1000" baseline="0" dirty="0">
                          <a:effectLst/>
                          <a:latin typeface="+mj-lt"/>
                          <a:ea typeface="Calibri"/>
                          <a:cs typeface="Times New Roman"/>
                        </a:rPr>
                        <a:t> og værktøjer</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5"/>
                  </a:ext>
                </a:extLst>
              </a:tr>
              <a:tr h="369041">
                <a:tc>
                  <a:txBody>
                    <a:bodyPr/>
                    <a:lstStyle/>
                    <a:p>
                      <a:pPr>
                        <a:lnSpc>
                          <a:spcPct val="107000"/>
                        </a:lnSpc>
                        <a:spcAft>
                          <a:spcPts val="0"/>
                        </a:spcAft>
                      </a:pPr>
                      <a:r>
                        <a:rPr lang="da-DK" sz="1000" dirty="0">
                          <a:effectLst/>
                          <a:latin typeface="+mj-lt"/>
                          <a:ea typeface="Calibri"/>
                          <a:cs typeface="Times New Roman"/>
                        </a:rPr>
                        <a:t>Alliancer og samarbejde</a:t>
                      </a:r>
                    </a:p>
                  </a:txBody>
                  <a:tcPr marL="46693" marR="46693" marT="48955" marB="48955" anchor="ctr"/>
                </a:tc>
                <a:extLst>
                  <a:ext uri="{0D108BD9-81ED-4DB2-BD59-A6C34878D82A}">
                    <a16:rowId xmlns:a16="http://schemas.microsoft.com/office/drawing/2014/main" val="10006"/>
                  </a:ext>
                </a:extLst>
              </a:tr>
              <a:tr h="369041">
                <a:tc>
                  <a:txBody>
                    <a:bodyPr/>
                    <a:lstStyle/>
                    <a:p>
                      <a:pPr>
                        <a:lnSpc>
                          <a:spcPct val="107000"/>
                        </a:lnSpc>
                        <a:spcAft>
                          <a:spcPts val="0"/>
                        </a:spcAft>
                      </a:pPr>
                      <a:r>
                        <a:rPr lang="da-DK" sz="1000" dirty="0">
                          <a:effectLst/>
                          <a:latin typeface="+mj-lt"/>
                          <a:ea typeface="Calibri"/>
                          <a:cs typeface="Times New Roman"/>
                        </a:rPr>
                        <a:t>Medlemskommunikation</a:t>
                      </a:r>
                    </a:p>
                  </a:txBody>
                  <a:tcPr marL="46693" marR="46693" marT="48955" marB="48955" anchor="ctr"/>
                </a:tc>
                <a:extLst>
                  <a:ext uri="{0D108BD9-81ED-4DB2-BD59-A6C34878D82A}">
                    <a16:rowId xmlns:a16="http://schemas.microsoft.com/office/drawing/2014/main" val="10007"/>
                  </a:ext>
                </a:extLst>
              </a:tr>
            </a:tbl>
          </a:graphicData>
        </a:graphic>
      </p:graphicFrame>
      <p:graphicFrame>
        <p:nvGraphicFramePr>
          <p:cNvPr id="17" name="Diagram 16">
            <a:extLst>
              <a:ext uri="{FF2B5EF4-FFF2-40B4-BE49-F238E27FC236}">
                <a16:creationId xmlns:a16="http://schemas.microsoft.com/office/drawing/2014/main" id="{E95200EB-EC10-4AE2-BF4C-0762A88C989F}"/>
              </a:ext>
            </a:extLst>
          </p:cNvPr>
          <p:cNvGraphicFramePr/>
          <p:nvPr>
            <p:extLst>
              <p:ext uri="{D42A27DB-BD31-4B8C-83A1-F6EECF244321}">
                <p14:modId xmlns:p14="http://schemas.microsoft.com/office/powerpoint/2010/main" val="1898845123"/>
              </p:ext>
            </p:extLst>
          </p:nvPr>
        </p:nvGraphicFramePr>
        <p:xfrm>
          <a:off x="8011269" y="2686517"/>
          <a:ext cx="4352032" cy="35571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Diagram 17">
            <a:extLst>
              <a:ext uri="{FF2B5EF4-FFF2-40B4-BE49-F238E27FC236}">
                <a16:creationId xmlns:a16="http://schemas.microsoft.com/office/drawing/2014/main" id="{A21CBFF6-CE63-4A5B-AD96-A799BFCE10C4}"/>
              </a:ext>
            </a:extLst>
          </p:cNvPr>
          <p:cNvGraphicFramePr/>
          <p:nvPr>
            <p:extLst>
              <p:ext uri="{D42A27DB-BD31-4B8C-83A1-F6EECF244321}">
                <p14:modId xmlns:p14="http://schemas.microsoft.com/office/powerpoint/2010/main" val="776070447"/>
              </p:ext>
            </p:extLst>
          </p:nvPr>
        </p:nvGraphicFramePr>
        <p:xfrm>
          <a:off x="3546773" y="2663438"/>
          <a:ext cx="4464202" cy="3618282"/>
        </p:xfrm>
        <a:graphic>
          <a:graphicData uri="http://schemas.openxmlformats.org/drawingml/2006/chart">
            <c:chart xmlns:c="http://schemas.openxmlformats.org/drawingml/2006/chart" xmlns:r="http://schemas.openxmlformats.org/officeDocument/2006/relationships" r:id="rId4"/>
          </a:graphicData>
        </a:graphic>
      </p:graphicFrame>
      <p:sp>
        <p:nvSpPr>
          <p:cNvPr id="20" name="Pladsholder til diasnummer 5">
            <a:extLst>
              <a:ext uri="{FF2B5EF4-FFF2-40B4-BE49-F238E27FC236}">
                <a16:creationId xmlns:a16="http://schemas.microsoft.com/office/drawing/2014/main" id="{9CD51ABF-1B88-4B72-8050-883C5EC22EDE}"/>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6</a:t>
            </a:fld>
            <a:endParaRPr lang="da-DK"/>
          </a:p>
        </p:txBody>
      </p:sp>
    </p:spTree>
    <p:extLst>
      <p:ext uri="{BB962C8B-B14F-4D97-AF65-F5344CB8AC3E}">
        <p14:creationId xmlns:p14="http://schemas.microsoft.com/office/powerpoint/2010/main" val="1178431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863354" cy="474463"/>
          </a:xfrm>
        </p:spPr>
        <p:txBody>
          <a:bodyPr>
            <a:noAutofit/>
          </a:bodyPr>
          <a:lstStyle/>
          <a:p>
            <a:r>
              <a:rPr lang="da-DK" sz="2400" dirty="0">
                <a:solidFill>
                  <a:srgbClr val="080808"/>
                </a:solidFill>
                <a:cs typeface="Helvetica" panose="020B0604020202020204" pitchFamily="34" charset="0"/>
              </a:rPr>
              <a:t>TILFREDSHED OG BETYDNING FOR OMRÅDER – FORBRUGEREJEDE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 forbrugerejede selskaber er overvejende tilfredse – dog ikke i samme grad som de kommunalt ejede selskaber (næste slide). De tillægger heller ikke de forskellige områder så stor betydning, som de kommunalt ejede selskaber gør. Flere svarer ”ved ikke” til netværksdannelse, rådgivning og vejledning samt skriftlige vejledninger og værktøjer.</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11" name="Tekstboks 10"/>
          <p:cNvSpPr txBox="1"/>
          <p:nvPr/>
        </p:nvSpPr>
        <p:spPr>
          <a:xfrm>
            <a:off x="8155285" y="2378740"/>
            <a:ext cx="3945703" cy="276999"/>
          </a:xfrm>
          <a:prstGeom prst="rect">
            <a:avLst/>
          </a:prstGeom>
          <a:noFill/>
        </p:spPr>
        <p:txBody>
          <a:bodyPr wrap="square" rtlCol="0">
            <a:spAutoFit/>
          </a:bodyPr>
          <a:lstStyle/>
          <a:p>
            <a:pPr algn="ctr"/>
            <a:r>
              <a:rPr lang="da-DK" sz="1200" dirty="0">
                <a:solidFill>
                  <a:schemeClr val="accent1"/>
                </a:solidFill>
                <a:latin typeface="+mj-lt"/>
              </a:rPr>
              <a:t>Betydning</a:t>
            </a:r>
            <a:endParaRPr lang="da-DK" sz="1400" dirty="0">
              <a:solidFill>
                <a:schemeClr val="accent1"/>
              </a:solidFill>
              <a:latin typeface="+mj-lt"/>
            </a:endParaRPr>
          </a:p>
        </p:txBody>
      </p:sp>
      <p:sp>
        <p:nvSpPr>
          <p:cNvPr id="13" name="Tekstboks 12"/>
          <p:cNvSpPr txBox="1"/>
          <p:nvPr/>
        </p:nvSpPr>
        <p:spPr>
          <a:xfrm>
            <a:off x="3747284" y="2373427"/>
            <a:ext cx="3945703"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5" name="Tekstboks 26">
            <a:extLst>
              <a:ext uri="{FF2B5EF4-FFF2-40B4-BE49-F238E27FC236}">
                <a16:creationId xmlns:a16="http://schemas.microsoft.com/office/drawing/2014/main" id="{CB214BD9-97D8-4B99-8FC8-AD3DA694E070}"/>
              </a:ext>
            </a:extLst>
          </p:cNvPr>
          <p:cNvSpPr txBox="1"/>
          <p:nvPr/>
        </p:nvSpPr>
        <p:spPr>
          <a:xfrm>
            <a:off x="783155" y="6319297"/>
            <a:ext cx="2108734" cy="193495"/>
          </a:xfrm>
          <a:prstGeom prst="rect">
            <a:avLst/>
          </a:prstGeom>
          <a:noFill/>
        </p:spPr>
        <p:txBody>
          <a:bodyPr wrap="square" lIns="69705" tIns="34852" rIns="69705" bIns="34852" rtlCol="0">
            <a:spAutoFit/>
          </a:bodyPr>
          <a:lstStyle/>
          <a:p>
            <a:r>
              <a:rPr lang="da-DK" sz="800" dirty="0"/>
              <a:t>N=12; 12; 12; 11; 10; 10; 10; 10</a:t>
            </a:r>
          </a:p>
        </p:txBody>
      </p:sp>
      <p:graphicFrame>
        <p:nvGraphicFramePr>
          <p:cNvPr id="16" name="Tabel 15">
            <a:extLst>
              <a:ext uri="{FF2B5EF4-FFF2-40B4-BE49-F238E27FC236}">
                <a16:creationId xmlns:a16="http://schemas.microsoft.com/office/drawing/2014/main" id="{4894E772-D68A-4094-AF5A-142AE062F39F}"/>
              </a:ext>
            </a:extLst>
          </p:cNvPr>
          <p:cNvGraphicFramePr>
            <a:graphicFrameLocks noGrp="1"/>
          </p:cNvGraphicFramePr>
          <p:nvPr>
            <p:extLst>
              <p:ext uri="{D42A27DB-BD31-4B8C-83A1-F6EECF244321}">
                <p14:modId xmlns:p14="http://schemas.microsoft.com/office/powerpoint/2010/main" val="1041823210"/>
              </p:ext>
            </p:extLst>
          </p:nvPr>
        </p:nvGraphicFramePr>
        <p:xfrm>
          <a:off x="888327" y="2988543"/>
          <a:ext cx="2730454" cy="2952328"/>
        </p:xfrm>
        <a:graphic>
          <a:graphicData uri="http://schemas.openxmlformats.org/drawingml/2006/table">
            <a:tbl>
              <a:tblPr firstRow="1" bandRow="1">
                <a:tableStyleId>{2D5ABB26-0587-4C30-8999-92F81FD0307C}</a:tableStyleId>
              </a:tblPr>
              <a:tblGrid>
                <a:gridCol w="2730454">
                  <a:extLst>
                    <a:ext uri="{9D8B030D-6E8A-4147-A177-3AD203B41FA5}">
                      <a16:colId xmlns:a16="http://schemas.microsoft.com/office/drawing/2014/main" val="20000"/>
                    </a:ext>
                  </a:extLst>
                </a:gridCol>
              </a:tblGrid>
              <a:tr h="369041">
                <a:tc>
                  <a:txBody>
                    <a:bodyPr/>
                    <a:lstStyle/>
                    <a:p>
                      <a:pPr>
                        <a:lnSpc>
                          <a:spcPct val="107000"/>
                        </a:lnSpc>
                        <a:spcAft>
                          <a:spcPts val="0"/>
                        </a:spcAft>
                      </a:pPr>
                      <a:r>
                        <a:rPr lang="da-DK" sz="1000" dirty="0">
                          <a:effectLst/>
                          <a:latin typeface="+mj-lt"/>
                          <a:ea typeface="Calibri"/>
                          <a:cs typeface="Times New Roman"/>
                        </a:rPr>
                        <a:t>Overordnet</a:t>
                      </a:r>
                      <a:r>
                        <a:rPr lang="da-DK" sz="1000" baseline="0" dirty="0">
                          <a:effectLst/>
                          <a:latin typeface="+mj-lt"/>
                          <a:ea typeface="Calibri"/>
                          <a:cs typeface="Times New Roman"/>
                        </a:rPr>
                        <a:t> tilfredshed</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0"/>
                  </a:ext>
                </a:extLst>
              </a:tr>
              <a:tr h="369041">
                <a:tc>
                  <a:txBody>
                    <a:bodyPr/>
                    <a:lstStyle/>
                    <a:p>
                      <a:pPr>
                        <a:lnSpc>
                          <a:spcPct val="107000"/>
                        </a:lnSpc>
                        <a:spcAft>
                          <a:spcPts val="0"/>
                        </a:spcAft>
                      </a:pPr>
                      <a:r>
                        <a:rPr lang="da-DK" sz="1000" dirty="0">
                          <a:effectLst/>
                          <a:latin typeface="+mj-lt"/>
                          <a:ea typeface="Calibri"/>
                          <a:cs typeface="Times New Roman"/>
                        </a:rPr>
                        <a:t>Synlighed og interessevaretagelse</a:t>
                      </a:r>
                    </a:p>
                  </a:txBody>
                  <a:tcPr marL="46693" marR="46693" marT="48955" marB="48955" anchor="ctr"/>
                </a:tc>
                <a:extLst>
                  <a:ext uri="{0D108BD9-81ED-4DB2-BD59-A6C34878D82A}">
                    <a16:rowId xmlns:a16="http://schemas.microsoft.com/office/drawing/2014/main" val="10001"/>
                  </a:ext>
                </a:extLst>
              </a:tr>
              <a:tr h="369041">
                <a:tc>
                  <a:txBody>
                    <a:bodyPr/>
                    <a:lstStyle/>
                    <a:p>
                      <a:pPr>
                        <a:lnSpc>
                          <a:spcPct val="107000"/>
                        </a:lnSpc>
                        <a:spcAft>
                          <a:spcPts val="0"/>
                        </a:spcAft>
                      </a:pPr>
                      <a:r>
                        <a:rPr lang="da-DK" sz="1000" dirty="0">
                          <a:effectLst/>
                          <a:latin typeface="+mj-lt"/>
                          <a:ea typeface="Calibri"/>
                          <a:cs typeface="Times New Roman"/>
                        </a:rPr>
                        <a:t>Faglige aktiviteter</a:t>
                      </a:r>
                    </a:p>
                  </a:txBody>
                  <a:tcPr marL="46693" marR="46693" marT="48955" marB="48955" anchor="ctr"/>
                </a:tc>
                <a:extLst>
                  <a:ext uri="{0D108BD9-81ED-4DB2-BD59-A6C34878D82A}">
                    <a16:rowId xmlns:a16="http://schemas.microsoft.com/office/drawing/2014/main" val="10002"/>
                  </a:ext>
                </a:extLst>
              </a:tr>
              <a:tr h="369041">
                <a:tc>
                  <a:txBody>
                    <a:bodyPr/>
                    <a:lstStyle/>
                    <a:p>
                      <a:pPr>
                        <a:lnSpc>
                          <a:spcPct val="107000"/>
                        </a:lnSpc>
                        <a:spcAft>
                          <a:spcPts val="0"/>
                        </a:spcAft>
                      </a:pPr>
                      <a:r>
                        <a:rPr lang="da-DK" sz="1000" dirty="0">
                          <a:effectLst/>
                          <a:latin typeface="+mj-lt"/>
                          <a:ea typeface="Calibri"/>
                          <a:cs typeface="Times New Roman"/>
                        </a:rPr>
                        <a:t>Netværksdannelse</a:t>
                      </a:r>
                    </a:p>
                  </a:txBody>
                  <a:tcPr marL="46693" marR="46693" marT="48955" marB="48955" anchor="ctr"/>
                </a:tc>
                <a:extLst>
                  <a:ext uri="{0D108BD9-81ED-4DB2-BD59-A6C34878D82A}">
                    <a16:rowId xmlns:a16="http://schemas.microsoft.com/office/drawing/2014/main" val="10003"/>
                  </a:ext>
                </a:extLst>
              </a:tr>
              <a:tr h="369041">
                <a:tc>
                  <a:txBody>
                    <a:bodyPr/>
                    <a:lstStyle/>
                    <a:p>
                      <a:pPr>
                        <a:lnSpc>
                          <a:spcPct val="107000"/>
                        </a:lnSpc>
                        <a:spcAft>
                          <a:spcPts val="0"/>
                        </a:spcAft>
                      </a:pPr>
                      <a:r>
                        <a:rPr lang="da-DK" sz="1000" dirty="0">
                          <a:effectLst/>
                          <a:latin typeface="+mj-lt"/>
                          <a:ea typeface="Calibri"/>
                          <a:cs typeface="Times New Roman"/>
                        </a:rPr>
                        <a:t>Rådgivning og vejledning</a:t>
                      </a:r>
                    </a:p>
                  </a:txBody>
                  <a:tcPr marL="46693" marR="46693" marT="48955" marB="48955" anchor="ctr"/>
                </a:tc>
                <a:extLst>
                  <a:ext uri="{0D108BD9-81ED-4DB2-BD59-A6C34878D82A}">
                    <a16:rowId xmlns:a16="http://schemas.microsoft.com/office/drawing/2014/main" val="10004"/>
                  </a:ext>
                </a:extLst>
              </a:tr>
              <a:tr h="369041">
                <a:tc>
                  <a:txBody>
                    <a:bodyPr/>
                    <a:lstStyle/>
                    <a:p>
                      <a:pPr>
                        <a:lnSpc>
                          <a:spcPct val="107000"/>
                        </a:lnSpc>
                        <a:spcAft>
                          <a:spcPts val="0"/>
                        </a:spcAft>
                      </a:pPr>
                      <a:r>
                        <a:rPr lang="da-DK" sz="1000" dirty="0">
                          <a:effectLst/>
                          <a:latin typeface="+mj-lt"/>
                          <a:ea typeface="Calibri"/>
                          <a:cs typeface="Times New Roman"/>
                        </a:rPr>
                        <a:t>Skriftlige vejledninger</a:t>
                      </a:r>
                      <a:r>
                        <a:rPr lang="da-DK" sz="1000" baseline="0" dirty="0">
                          <a:effectLst/>
                          <a:latin typeface="+mj-lt"/>
                          <a:ea typeface="Calibri"/>
                          <a:cs typeface="Times New Roman"/>
                        </a:rPr>
                        <a:t> og værktøjer</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5"/>
                  </a:ext>
                </a:extLst>
              </a:tr>
              <a:tr h="369041">
                <a:tc>
                  <a:txBody>
                    <a:bodyPr/>
                    <a:lstStyle/>
                    <a:p>
                      <a:pPr>
                        <a:lnSpc>
                          <a:spcPct val="107000"/>
                        </a:lnSpc>
                        <a:spcAft>
                          <a:spcPts val="0"/>
                        </a:spcAft>
                      </a:pPr>
                      <a:r>
                        <a:rPr lang="da-DK" sz="1000" dirty="0">
                          <a:effectLst/>
                          <a:latin typeface="+mj-lt"/>
                          <a:ea typeface="Calibri"/>
                          <a:cs typeface="Times New Roman"/>
                        </a:rPr>
                        <a:t>Alliancer og samarbejde</a:t>
                      </a:r>
                    </a:p>
                  </a:txBody>
                  <a:tcPr marL="46693" marR="46693" marT="48955" marB="48955" anchor="ctr"/>
                </a:tc>
                <a:extLst>
                  <a:ext uri="{0D108BD9-81ED-4DB2-BD59-A6C34878D82A}">
                    <a16:rowId xmlns:a16="http://schemas.microsoft.com/office/drawing/2014/main" val="10006"/>
                  </a:ext>
                </a:extLst>
              </a:tr>
              <a:tr h="369041">
                <a:tc>
                  <a:txBody>
                    <a:bodyPr/>
                    <a:lstStyle/>
                    <a:p>
                      <a:pPr>
                        <a:lnSpc>
                          <a:spcPct val="107000"/>
                        </a:lnSpc>
                        <a:spcAft>
                          <a:spcPts val="0"/>
                        </a:spcAft>
                      </a:pPr>
                      <a:r>
                        <a:rPr lang="da-DK" sz="1000" dirty="0">
                          <a:effectLst/>
                          <a:latin typeface="+mj-lt"/>
                          <a:ea typeface="Calibri"/>
                          <a:cs typeface="Times New Roman"/>
                        </a:rPr>
                        <a:t>Medlemskommunikation</a:t>
                      </a:r>
                    </a:p>
                  </a:txBody>
                  <a:tcPr marL="46693" marR="46693" marT="48955" marB="48955" anchor="ctr"/>
                </a:tc>
                <a:extLst>
                  <a:ext uri="{0D108BD9-81ED-4DB2-BD59-A6C34878D82A}">
                    <a16:rowId xmlns:a16="http://schemas.microsoft.com/office/drawing/2014/main" val="10007"/>
                  </a:ext>
                </a:extLst>
              </a:tr>
            </a:tbl>
          </a:graphicData>
        </a:graphic>
      </p:graphicFrame>
      <p:graphicFrame>
        <p:nvGraphicFramePr>
          <p:cNvPr id="17" name="Diagram 16">
            <a:extLst>
              <a:ext uri="{FF2B5EF4-FFF2-40B4-BE49-F238E27FC236}">
                <a16:creationId xmlns:a16="http://schemas.microsoft.com/office/drawing/2014/main" id="{E95200EB-EC10-4AE2-BF4C-0762A88C989F}"/>
              </a:ext>
            </a:extLst>
          </p:cNvPr>
          <p:cNvGraphicFramePr/>
          <p:nvPr>
            <p:extLst/>
          </p:nvPr>
        </p:nvGraphicFramePr>
        <p:xfrm>
          <a:off x="8011269" y="2686517"/>
          <a:ext cx="4352032" cy="35571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Diagram 17">
            <a:extLst>
              <a:ext uri="{FF2B5EF4-FFF2-40B4-BE49-F238E27FC236}">
                <a16:creationId xmlns:a16="http://schemas.microsoft.com/office/drawing/2014/main" id="{A21CBFF6-CE63-4A5B-AD96-A799BFCE10C4}"/>
              </a:ext>
            </a:extLst>
          </p:cNvPr>
          <p:cNvGraphicFramePr/>
          <p:nvPr>
            <p:extLst/>
          </p:nvPr>
        </p:nvGraphicFramePr>
        <p:xfrm>
          <a:off x="3546773" y="2663438"/>
          <a:ext cx="4464202" cy="3618282"/>
        </p:xfrm>
        <a:graphic>
          <a:graphicData uri="http://schemas.openxmlformats.org/drawingml/2006/chart">
            <c:chart xmlns:c="http://schemas.openxmlformats.org/drawingml/2006/chart" xmlns:r="http://schemas.openxmlformats.org/officeDocument/2006/relationships" r:id="rId4"/>
          </a:graphicData>
        </a:graphic>
      </p:graphicFrame>
      <p:sp>
        <p:nvSpPr>
          <p:cNvPr id="14" name="Pladsholder til diasnummer 5">
            <a:extLst>
              <a:ext uri="{FF2B5EF4-FFF2-40B4-BE49-F238E27FC236}">
                <a16:creationId xmlns:a16="http://schemas.microsoft.com/office/drawing/2014/main" id="{8F6DDC8B-0820-4255-AC52-6C7A2C0CCFEF}"/>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7</a:t>
            </a:fld>
            <a:endParaRPr lang="da-DK"/>
          </a:p>
        </p:txBody>
      </p:sp>
    </p:spTree>
    <p:extLst>
      <p:ext uri="{BB962C8B-B14F-4D97-AF65-F5344CB8AC3E}">
        <p14:creationId xmlns:p14="http://schemas.microsoft.com/office/powerpoint/2010/main" val="737528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3448" y="694604"/>
            <a:ext cx="11863354" cy="474463"/>
          </a:xfrm>
        </p:spPr>
        <p:txBody>
          <a:bodyPr>
            <a:noAutofit/>
          </a:bodyPr>
          <a:lstStyle/>
          <a:p>
            <a:r>
              <a:rPr lang="da-DK" sz="2400" dirty="0">
                <a:solidFill>
                  <a:srgbClr val="080808"/>
                </a:solidFill>
                <a:cs typeface="Helvetica" panose="020B0604020202020204" pitchFamily="34" charset="0"/>
              </a:rPr>
              <a:t>TILFREDSHED OG BETYDNING FOR OMRÅDER – KOMMUNALT EJEDE</a:t>
            </a:r>
          </a:p>
        </p:txBody>
      </p:sp>
      <p:sp>
        <p:nvSpPr>
          <p:cNvPr id="19" name="Pladsholder til indhold 3">
            <a:extLst>
              <a:ext uri="{FF2B5EF4-FFF2-40B4-BE49-F238E27FC236}">
                <a16:creationId xmlns:a16="http://schemas.microsoft.com/office/drawing/2014/main" id="{34D4E5D6-1B8C-4E03-86CC-CA06AA4F5839}"/>
              </a:ext>
            </a:extLst>
          </p:cNvPr>
          <p:cNvSpPr txBox="1">
            <a:spLocks/>
          </p:cNvSpPr>
          <p:nvPr/>
        </p:nvSpPr>
        <p:spPr>
          <a:xfrm>
            <a:off x="783448" y="1233262"/>
            <a:ext cx="11863648" cy="948741"/>
          </a:xfrm>
          <a:prstGeom prst="rect">
            <a:avLst/>
          </a:prstGeom>
          <a:noFill/>
        </p:spPr>
        <p:txBody>
          <a:bodyPr vert="horz" lIns="0" tIns="0" rIns="0" bIns="0" rtlCol="0">
            <a:noAutofit/>
          </a:bodyPr>
          <a:lstStyle>
            <a:lvl1pPr marL="195860" indent="-195860" algn="l" defTabSz="945631" rtl="0" eaLnBrk="1" latinLnBrk="0" hangingPunct="1">
              <a:lnSpc>
                <a:spcPts val="1451"/>
              </a:lnSpc>
              <a:spcBef>
                <a:spcPts val="0"/>
              </a:spcBef>
              <a:buClr>
                <a:schemeClr val="tx2"/>
              </a:buClr>
              <a:buFont typeface="Wingdings" panose="05000000000000000000" pitchFamily="2" charset="2"/>
              <a:buChar char="§"/>
              <a:defRPr sz="1088" kern="1200">
                <a:solidFill>
                  <a:schemeClr val="tx1"/>
                </a:solidFill>
                <a:latin typeface="Helvetica"/>
                <a:ea typeface="+mn-ea"/>
                <a:cs typeface="+mn-cs"/>
              </a:defRPr>
            </a:lvl1pPr>
            <a:lvl2pPr marL="326432" indent="-130573" algn="l" defTabSz="945631" rtl="0" eaLnBrk="1" latinLnBrk="0" hangingPunct="1">
              <a:lnSpc>
                <a:spcPts val="1451"/>
              </a:lnSpc>
              <a:spcBef>
                <a:spcPts val="181"/>
              </a:spcBef>
              <a:buClr>
                <a:schemeClr val="tx2"/>
              </a:buClr>
              <a:buFont typeface="Wingdings" charset="2"/>
              <a:buChar char="§"/>
              <a:defRPr sz="1088" kern="1200">
                <a:solidFill>
                  <a:schemeClr val="tx1"/>
                </a:solidFill>
                <a:latin typeface="Helvetica"/>
                <a:ea typeface="+mn-ea"/>
                <a:cs typeface="+mn-cs"/>
              </a:defRPr>
            </a:lvl2pPr>
            <a:lvl3pPr marL="424362" indent="-97929" algn="l" defTabSz="945631" rtl="0" eaLnBrk="1" latinLnBrk="0" hangingPunct="1">
              <a:lnSpc>
                <a:spcPts val="1451"/>
              </a:lnSpc>
              <a:spcBef>
                <a:spcPts val="181"/>
              </a:spcBef>
              <a:buClr>
                <a:schemeClr val="tx2"/>
              </a:buClr>
              <a:buFont typeface="Lucida Grande"/>
              <a:buChar char="∙"/>
              <a:defRPr sz="1088" kern="1200">
                <a:solidFill>
                  <a:schemeClr val="tx1"/>
                </a:solidFill>
                <a:latin typeface="Helvetica"/>
                <a:ea typeface="+mn-ea"/>
                <a:cs typeface="+mn-cs"/>
              </a:defRPr>
            </a:lvl3pPr>
            <a:lvl4pPr marL="522291"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4pPr>
            <a:lvl5pPr marL="620220" indent="-97929" algn="l" defTabSz="945631" rtl="0" eaLnBrk="1" latinLnBrk="0" hangingPunct="1">
              <a:lnSpc>
                <a:spcPts val="1451"/>
              </a:lnSpc>
              <a:spcBef>
                <a:spcPts val="181"/>
              </a:spcBef>
              <a:buClr>
                <a:schemeClr val="tx2"/>
              </a:buClr>
              <a:buFont typeface="Arial"/>
              <a:buChar char="∙"/>
              <a:defRPr sz="1088" kern="1200">
                <a:solidFill>
                  <a:schemeClr val="tx1"/>
                </a:solidFill>
                <a:latin typeface="Helvetica"/>
                <a:ea typeface="+mn-ea"/>
                <a:cs typeface="+mn-cs"/>
              </a:defRPr>
            </a:lvl5pPr>
            <a:lvl6pPr marL="2600486"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6pPr>
            <a:lvl7pPr marL="3073301"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7pPr>
            <a:lvl8pPr marL="3546118"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8pPr>
            <a:lvl9pPr marL="4018932" indent="-236407" algn="l" defTabSz="945631" rtl="0" eaLnBrk="1" latinLnBrk="0" hangingPunct="1">
              <a:spcBef>
                <a:spcPct val="20000"/>
              </a:spcBef>
              <a:buFont typeface="Arial" panose="020B0604020202020204" pitchFamily="34" charset="0"/>
              <a:buChar char="•"/>
              <a:defRPr sz="2086" kern="1200">
                <a:solidFill>
                  <a:schemeClr val="tx1"/>
                </a:solidFill>
                <a:latin typeface="+mn-lt"/>
                <a:ea typeface="+mn-ea"/>
                <a:cs typeface="+mn-cs"/>
              </a:defRPr>
            </a:lvl9pPr>
          </a:lstStyle>
          <a:p>
            <a:pPr marL="0" indent="0" algn="just">
              <a:buNone/>
            </a:pPr>
            <a:r>
              <a:rPr lang="da-DK" sz="1200" b="1" dirty="0">
                <a:solidFill>
                  <a:schemeClr val="accent1"/>
                </a:solidFill>
              </a:rPr>
              <a:t>De kommunalt ejede selskaber er generelt mere tilfredse og tillægger de forskellige områder større betydning.</a:t>
            </a:r>
          </a:p>
        </p:txBody>
      </p:sp>
      <p:sp>
        <p:nvSpPr>
          <p:cNvPr id="41" name="Rektangel 40">
            <a:extLst>
              <a:ext uri="{FF2B5EF4-FFF2-40B4-BE49-F238E27FC236}">
                <a16:creationId xmlns:a16="http://schemas.microsoft.com/office/drawing/2014/main" id="{13B4871E-5F6E-438D-9262-15F0FF822BEE}"/>
              </a:ext>
            </a:extLst>
          </p:cNvPr>
          <p:cNvSpPr/>
          <p:nvPr/>
        </p:nvSpPr>
        <p:spPr>
          <a:xfrm>
            <a:off x="783449" y="2182003"/>
            <a:ext cx="11863353" cy="4334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95" tIns="54347" rIns="108695" bIns="54347" rtlCol="0" anchor="ctr"/>
          <a:lstStyle/>
          <a:p>
            <a:pPr algn="ctr"/>
            <a:endParaRPr lang="da-DK" dirty="0"/>
          </a:p>
        </p:txBody>
      </p:sp>
      <p:sp>
        <p:nvSpPr>
          <p:cNvPr id="11" name="Tekstboks 10"/>
          <p:cNvSpPr txBox="1"/>
          <p:nvPr/>
        </p:nvSpPr>
        <p:spPr>
          <a:xfrm>
            <a:off x="8155285" y="2378740"/>
            <a:ext cx="3945703" cy="276999"/>
          </a:xfrm>
          <a:prstGeom prst="rect">
            <a:avLst/>
          </a:prstGeom>
          <a:noFill/>
        </p:spPr>
        <p:txBody>
          <a:bodyPr wrap="square" rtlCol="0">
            <a:spAutoFit/>
          </a:bodyPr>
          <a:lstStyle/>
          <a:p>
            <a:pPr algn="ctr"/>
            <a:r>
              <a:rPr lang="da-DK" sz="1200" dirty="0">
                <a:solidFill>
                  <a:schemeClr val="accent1"/>
                </a:solidFill>
                <a:latin typeface="+mj-lt"/>
              </a:rPr>
              <a:t>Betydning</a:t>
            </a:r>
            <a:endParaRPr lang="da-DK" sz="1400" dirty="0">
              <a:solidFill>
                <a:schemeClr val="accent1"/>
              </a:solidFill>
              <a:latin typeface="+mj-lt"/>
            </a:endParaRPr>
          </a:p>
        </p:txBody>
      </p:sp>
      <p:sp>
        <p:nvSpPr>
          <p:cNvPr id="13" name="Tekstboks 12"/>
          <p:cNvSpPr txBox="1"/>
          <p:nvPr/>
        </p:nvSpPr>
        <p:spPr>
          <a:xfrm>
            <a:off x="3747284" y="2373427"/>
            <a:ext cx="3945703" cy="276999"/>
          </a:xfrm>
          <a:prstGeom prst="rect">
            <a:avLst/>
          </a:prstGeom>
          <a:noFill/>
        </p:spPr>
        <p:txBody>
          <a:bodyPr wrap="square" rtlCol="0">
            <a:spAutoFit/>
          </a:bodyPr>
          <a:lstStyle/>
          <a:p>
            <a:pPr algn="ctr"/>
            <a:r>
              <a:rPr lang="da-DK" sz="1200" dirty="0">
                <a:solidFill>
                  <a:schemeClr val="accent1"/>
                </a:solidFill>
                <a:latin typeface="+mj-lt"/>
              </a:rPr>
              <a:t>Tilfredshed/utilfredshed</a:t>
            </a:r>
          </a:p>
        </p:txBody>
      </p:sp>
      <p:sp>
        <p:nvSpPr>
          <p:cNvPr id="15" name="Tekstboks 26">
            <a:extLst>
              <a:ext uri="{FF2B5EF4-FFF2-40B4-BE49-F238E27FC236}">
                <a16:creationId xmlns:a16="http://schemas.microsoft.com/office/drawing/2014/main" id="{CB214BD9-97D8-4B99-8FC8-AD3DA694E070}"/>
              </a:ext>
            </a:extLst>
          </p:cNvPr>
          <p:cNvSpPr txBox="1"/>
          <p:nvPr/>
        </p:nvSpPr>
        <p:spPr>
          <a:xfrm>
            <a:off x="783155" y="6319297"/>
            <a:ext cx="2108734" cy="193495"/>
          </a:xfrm>
          <a:prstGeom prst="rect">
            <a:avLst/>
          </a:prstGeom>
          <a:noFill/>
        </p:spPr>
        <p:txBody>
          <a:bodyPr wrap="square" lIns="69705" tIns="34852" rIns="69705" bIns="34852" rtlCol="0">
            <a:spAutoFit/>
          </a:bodyPr>
          <a:lstStyle/>
          <a:p>
            <a:r>
              <a:rPr lang="da-DK" sz="800" dirty="0"/>
              <a:t>N=51; 51; 50; 50; 50; 50; 50; 50</a:t>
            </a:r>
          </a:p>
        </p:txBody>
      </p:sp>
      <p:graphicFrame>
        <p:nvGraphicFramePr>
          <p:cNvPr id="16" name="Tabel 15">
            <a:extLst>
              <a:ext uri="{FF2B5EF4-FFF2-40B4-BE49-F238E27FC236}">
                <a16:creationId xmlns:a16="http://schemas.microsoft.com/office/drawing/2014/main" id="{4894E772-D68A-4094-AF5A-142AE062F39F}"/>
              </a:ext>
            </a:extLst>
          </p:cNvPr>
          <p:cNvGraphicFramePr>
            <a:graphicFrameLocks noGrp="1"/>
          </p:cNvGraphicFramePr>
          <p:nvPr>
            <p:extLst>
              <p:ext uri="{D42A27DB-BD31-4B8C-83A1-F6EECF244321}">
                <p14:modId xmlns:p14="http://schemas.microsoft.com/office/powerpoint/2010/main" val="667509265"/>
              </p:ext>
            </p:extLst>
          </p:nvPr>
        </p:nvGraphicFramePr>
        <p:xfrm>
          <a:off x="888327" y="2988543"/>
          <a:ext cx="2730454" cy="2952328"/>
        </p:xfrm>
        <a:graphic>
          <a:graphicData uri="http://schemas.openxmlformats.org/drawingml/2006/table">
            <a:tbl>
              <a:tblPr firstRow="1" bandRow="1">
                <a:tableStyleId>{2D5ABB26-0587-4C30-8999-92F81FD0307C}</a:tableStyleId>
              </a:tblPr>
              <a:tblGrid>
                <a:gridCol w="2730454">
                  <a:extLst>
                    <a:ext uri="{9D8B030D-6E8A-4147-A177-3AD203B41FA5}">
                      <a16:colId xmlns:a16="http://schemas.microsoft.com/office/drawing/2014/main" val="20000"/>
                    </a:ext>
                  </a:extLst>
                </a:gridCol>
              </a:tblGrid>
              <a:tr h="369041">
                <a:tc>
                  <a:txBody>
                    <a:bodyPr/>
                    <a:lstStyle/>
                    <a:p>
                      <a:pPr>
                        <a:lnSpc>
                          <a:spcPct val="107000"/>
                        </a:lnSpc>
                        <a:spcAft>
                          <a:spcPts val="0"/>
                        </a:spcAft>
                      </a:pPr>
                      <a:r>
                        <a:rPr lang="da-DK" sz="1000" dirty="0">
                          <a:effectLst/>
                          <a:latin typeface="+mj-lt"/>
                          <a:ea typeface="Calibri"/>
                          <a:cs typeface="Times New Roman"/>
                        </a:rPr>
                        <a:t>Overordnet</a:t>
                      </a:r>
                      <a:r>
                        <a:rPr lang="da-DK" sz="1000" baseline="0" dirty="0">
                          <a:effectLst/>
                          <a:latin typeface="+mj-lt"/>
                          <a:ea typeface="Calibri"/>
                          <a:cs typeface="Times New Roman"/>
                        </a:rPr>
                        <a:t> tilfredshed</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0"/>
                  </a:ext>
                </a:extLst>
              </a:tr>
              <a:tr h="369041">
                <a:tc>
                  <a:txBody>
                    <a:bodyPr/>
                    <a:lstStyle/>
                    <a:p>
                      <a:pPr>
                        <a:lnSpc>
                          <a:spcPct val="107000"/>
                        </a:lnSpc>
                        <a:spcAft>
                          <a:spcPts val="0"/>
                        </a:spcAft>
                      </a:pPr>
                      <a:r>
                        <a:rPr lang="da-DK" sz="1000" dirty="0">
                          <a:effectLst/>
                          <a:latin typeface="+mj-lt"/>
                          <a:ea typeface="Calibri"/>
                          <a:cs typeface="Times New Roman"/>
                        </a:rPr>
                        <a:t>Synlighed og interessevaretagelse</a:t>
                      </a:r>
                    </a:p>
                  </a:txBody>
                  <a:tcPr marL="46693" marR="46693" marT="48955" marB="48955" anchor="ctr"/>
                </a:tc>
                <a:extLst>
                  <a:ext uri="{0D108BD9-81ED-4DB2-BD59-A6C34878D82A}">
                    <a16:rowId xmlns:a16="http://schemas.microsoft.com/office/drawing/2014/main" val="10001"/>
                  </a:ext>
                </a:extLst>
              </a:tr>
              <a:tr h="369041">
                <a:tc>
                  <a:txBody>
                    <a:bodyPr/>
                    <a:lstStyle/>
                    <a:p>
                      <a:pPr>
                        <a:lnSpc>
                          <a:spcPct val="107000"/>
                        </a:lnSpc>
                        <a:spcAft>
                          <a:spcPts val="0"/>
                        </a:spcAft>
                      </a:pPr>
                      <a:r>
                        <a:rPr lang="da-DK" sz="1000" dirty="0">
                          <a:effectLst/>
                          <a:latin typeface="+mj-lt"/>
                          <a:ea typeface="Calibri"/>
                          <a:cs typeface="Times New Roman"/>
                        </a:rPr>
                        <a:t>Faglige aktiviteter</a:t>
                      </a:r>
                    </a:p>
                  </a:txBody>
                  <a:tcPr marL="46693" marR="46693" marT="48955" marB="48955" anchor="ctr"/>
                </a:tc>
                <a:extLst>
                  <a:ext uri="{0D108BD9-81ED-4DB2-BD59-A6C34878D82A}">
                    <a16:rowId xmlns:a16="http://schemas.microsoft.com/office/drawing/2014/main" val="10002"/>
                  </a:ext>
                </a:extLst>
              </a:tr>
              <a:tr h="369041">
                <a:tc>
                  <a:txBody>
                    <a:bodyPr/>
                    <a:lstStyle/>
                    <a:p>
                      <a:pPr>
                        <a:lnSpc>
                          <a:spcPct val="107000"/>
                        </a:lnSpc>
                        <a:spcAft>
                          <a:spcPts val="0"/>
                        </a:spcAft>
                      </a:pPr>
                      <a:r>
                        <a:rPr lang="da-DK" sz="1000" dirty="0">
                          <a:effectLst/>
                          <a:latin typeface="+mj-lt"/>
                          <a:ea typeface="Calibri"/>
                          <a:cs typeface="Times New Roman"/>
                        </a:rPr>
                        <a:t>Netværksdannelse</a:t>
                      </a:r>
                    </a:p>
                  </a:txBody>
                  <a:tcPr marL="46693" marR="46693" marT="48955" marB="48955" anchor="ctr"/>
                </a:tc>
                <a:extLst>
                  <a:ext uri="{0D108BD9-81ED-4DB2-BD59-A6C34878D82A}">
                    <a16:rowId xmlns:a16="http://schemas.microsoft.com/office/drawing/2014/main" val="10003"/>
                  </a:ext>
                </a:extLst>
              </a:tr>
              <a:tr h="369041">
                <a:tc>
                  <a:txBody>
                    <a:bodyPr/>
                    <a:lstStyle/>
                    <a:p>
                      <a:pPr>
                        <a:lnSpc>
                          <a:spcPct val="107000"/>
                        </a:lnSpc>
                        <a:spcAft>
                          <a:spcPts val="0"/>
                        </a:spcAft>
                      </a:pPr>
                      <a:r>
                        <a:rPr lang="da-DK" sz="1000" dirty="0">
                          <a:effectLst/>
                          <a:latin typeface="+mj-lt"/>
                          <a:ea typeface="Calibri"/>
                          <a:cs typeface="Times New Roman"/>
                        </a:rPr>
                        <a:t>Rådgivning og vejledning</a:t>
                      </a:r>
                    </a:p>
                  </a:txBody>
                  <a:tcPr marL="46693" marR="46693" marT="48955" marB="48955" anchor="ctr"/>
                </a:tc>
                <a:extLst>
                  <a:ext uri="{0D108BD9-81ED-4DB2-BD59-A6C34878D82A}">
                    <a16:rowId xmlns:a16="http://schemas.microsoft.com/office/drawing/2014/main" val="10004"/>
                  </a:ext>
                </a:extLst>
              </a:tr>
              <a:tr h="369041">
                <a:tc>
                  <a:txBody>
                    <a:bodyPr/>
                    <a:lstStyle/>
                    <a:p>
                      <a:pPr>
                        <a:lnSpc>
                          <a:spcPct val="107000"/>
                        </a:lnSpc>
                        <a:spcAft>
                          <a:spcPts val="0"/>
                        </a:spcAft>
                      </a:pPr>
                      <a:r>
                        <a:rPr lang="da-DK" sz="1000" dirty="0">
                          <a:effectLst/>
                          <a:latin typeface="+mj-lt"/>
                          <a:ea typeface="Calibri"/>
                          <a:cs typeface="Times New Roman"/>
                        </a:rPr>
                        <a:t>Skriftlige vejledninger</a:t>
                      </a:r>
                      <a:r>
                        <a:rPr lang="da-DK" sz="1000" baseline="0" dirty="0">
                          <a:effectLst/>
                          <a:latin typeface="+mj-lt"/>
                          <a:ea typeface="Calibri"/>
                          <a:cs typeface="Times New Roman"/>
                        </a:rPr>
                        <a:t> og værktøjer</a:t>
                      </a:r>
                      <a:endParaRPr lang="da-DK" sz="1000" dirty="0">
                        <a:effectLst/>
                        <a:latin typeface="+mj-lt"/>
                        <a:ea typeface="Calibri"/>
                        <a:cs typeface="Times New Roman"/>
                      </a:endParaRPr>
                    </a:p>
                  </a:txBody>
                  <a:tcPr marL="46693" marR="46693" marT="48955" marB="48955" anchor="ctr"/>
                </a:tc>
                <a:extLst>
                  <a:ext uri="{0D108BD9-81ED-4DB2-BD59-A6C34878D82A}">
                    <a16:rowId xmlns:a16="http://schemas.microsoft.com/office/drawing/2014/main" val="10005"/>
                  </a:ext>
                </a:extLst>
              </a:tr>
              <a:tr h="369041">
                <a:tc>
                  <a:txBody>
                    <a:bodyPr/>
                    <a:lstStyle/>
                    <a:p>
                      <a:pPr>
                        <a:lnSpc>
                          <a:spcPct val="107000"/>
                        </a:lnSpc>
                        <a:spcAft>
                          <a:spcPts val="0"/>
                        </a:spcAft>
                      </a:pPr>
                      <a:r>
                        <a:rPr lang="da-DK" sz="1000" dirty="0">
                          <a:effectLst/>
                          <a:latin typeface="+mj-lt"/>
                          <a:ea typeface="Calibri"/>
                          <a:cs typeface="Times New Roman"/>
                        </a:rPr>
                        <a:t>Alliancer og samarbejde</a:t>
                      </a:r>
                    </a:p>
                  </a:txBody>
                  <a:tcPr marL="46693" marR="46693" marT="48955" marB="48955" anchor="ctr"/>
                </a:tc>
                <a:extLst>
                  <a:ext uri="{0D108BD9-81ED-4DB2-BD59-A6C34878D82A}">
                    <a16:rowId xmlns:a16="http://schemas.microsoft.com/office/drawing/2014/main" val="10006"/>
                  </a:ext>
                </a:extLst>
              </a:tr>
              <a:tr h="369041">
                <a:tc>
                  <a:txBody>
                    <a:bodyPr/>
                    <a:lstStyle/>
                    <a:p>
                      <a:pPr>
                        <a:lnSpc>
                          <a:spcPct val="107000"/>
                        </a:lnSpc>
                        <a:spcAft>
                          <a:spcPts val="0"/>
                        </a:spcAft>
                      </a:pPr>
                      <a:r>
                        <a:rPr lang="da-DK" sz="1000" dirty="0">
                          <a:effectLst/>
                          <a:latin typeface="+mj-lt"/>
                          <a:ea typeface="Calibri"/>
                          <a:cs typeface="Times New Roman"/>
                        </a:rPr>
                        <a:t>Medlemskommunikation</a:t>
                      </a:r>
                    </a:p>
                  </a:txBody>
                  <a:tcPr marL="46693" marR="46693" marT="48955" marB="48955" anchor="ctr"/>
                </a:tc>
                <a:extLst>
                  <a:ext uri="{0D108BD9-81ED-4DB2-BD59-A6C34878D82A}">
                    <a16:rowId xmlns:a16="http://schemas.microsoft.com/office/drawing/2014/main" val="10007"/>
                  </a:ext>
                </a:extLst>
              </a:tr>
            </a:tbl>
          </a:graphicData>
        </a:graphic>
      </p:graphicFrame>
      <p:graphicFrame>
        <p:nvGraphicFramePr>
          <p:cNvPr id="17" name="Diagram 16">
            <a:extLst>
              <a:ext uri="{FF2B5EF4-FFF2-40B4-BE49-F238E27FC236}">
                <a16:creationId xmlns:a16="http://schemas.microsoft.com/office/drawing/2014/main" id="{E95200EB-EC10-4AE2-BF4C-0762A88C989F}"/>
              </a:ext>
            </a:extLst>
          </p:cNvPr>
          <p:cNvGraphicFramePr/>
          <p:nvPr>
            <p:extLst/>
          </p:nvPr>
        </p:nvGraphicFramePr>
        <p:xfrm>
          <a:off x="8011269" y="2686517"/>
          <a:ext cx="4352032" cy="35571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Diagram 17">
            <a:extLst>
              <a:ext uri="{FF2B5EF4-FFF2-40B4-BE49-F238E27FC236}">
                <a16:creationId xmlns:a16="http://schemas.microsoft.com/office/drawing/2014/main" id="{A21CBFF6-CE63-4A5B-AD96-A799BFCE10C4}"/>
              </a:ext>
            </a:extLst>
          </p:cNvPr>
          <p:cNvGraphicFramePr/>
          <p:nvPr>
            <p:extLst/>
          </p:nvPr>
        </p:nvGraphicFramePr>
        <p:xfrm>
          <a:off x="3546773" y="2663438"/>
          <a:ext cx="4464202" cy="3618282"/>
        </p:xfrm>
        <a:graphic>
          <a:graphicData uri="http://schemas.openxmlformats.org/drawingml/2006/chart">
            <c:chart xmlns:c="http://schemas.openxmlformats.org/drawingml/2006/chart" xmlns:r="http://schemas.openxmlformats.org/officeDocument/2006/relationships" r:id="rId4"/>
          </a:graphicData>
        </a:graphic>
      </p:graphicFrame>
      <p:sp>
        <p:nvSpPr>
          <p:cNvPr id="14" name="Pladsholder til diasnummer 5">
            <a:extLst>
              <a:ext uri="{FF2B5EF4-FFF2-40B4-BE49-F238E27FC236}">
                <a16:creationId xmlns:a16="http://schemas.microsoft.com/office/drawing/2014/main" id="{68A22D8C-7365-46FB-99A7-011C232E0BFF}"/>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pPr/>
              <a:t>8</a:t>
            </a:fld>
            <a:endParaRPr lang="da-DK"/>
          </a:p>
        </p:txBody>
      </p:sp>
    </p:spTree>
    <p:extLst>
      <p:ext uri="{BB962C8B-B14F-4D97-AF65-F5344CB8AC3E}">
        <p14:creationId xmlns:p14="http://schemas.microsoft.com/office/powerpoint/2010/main" val="2099674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nSpc>
                <a:spcPts val="6000"/>
              </a:lnSpc>
            </a:pPr>
            <a:r>
              <a:rPr lang="da-DK" sz="5200" dirty="0"/>
              <a:t>Synlighed og interessevaretagelse</a:t>
            </a:r>
          </a:p>
        </p:txBody>
      </p:sp>
      <p:sp>
        <p:nvSpPr>
          <p:cNvPr id="3" name="Pladsholder til diasnummer 5">
            <a:extLst>
              <a:ext uri="{FF2B5EF4-FFF2-40B4-BE49-F238E27FC236}">
                <a16:creationId xmlns:a16="http://schemas.microsoft.com/office/drawing/2014/main" id="{30805C74-1C04-460E-8E72-C9539C535F48}"/>
              </a:ext>
            </a:extLst>
          </p:cNvPr>
          <p:cNvSpPr txBox="1">
            <a:spLocks/>
          </p:cNvSpPr>
          <p:nvPr/>
        </p:nvSpPr>
        <p:spPr>
          <a:xfrm>
            <a:off x="10099501" y="7020991"/>
            <a:ext cx="3133729" cy="402568"/>
          </a:xfrm>
          <a:prstGeom prst="rect">
            <a:avLst/>
          </a:prstGeom>
        </p:spPr>
        <p:txBody>
          <a:bodyPr vert="horz" lIns="91434" tIns="45717" rIns="91434" bIns="45717" rtlCol="0" anchor="ctr"/>
          <a:lstStyle>
            <a:defPPr>
              <a:defRPr lang="da-DK"/>
            </a:defPPr>
            <a:lvl1pPr algn="r">
              <a:defRPr sz="1200">
                <a:solidFill>
                  <a:schemeClr val="tx1">
                    <a:tint val="75000"/>
                  </a:schemeClr>
                </a:solidFill>
              </a:defRPr>
            </a:lvl1pPr>
            <a:lvl2pPr marL="742904" indent="-285731"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2pPr>
            <a:lvl3pPr marL="1142929"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3pPr>
            <a:lvl4pPr marL="1600100"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4pPr>
            <a:lvl5pPr marL="2057271" indent="-228585" algn="l" defTabSz="914343" rtl="0" eaLnBrk="1" latinLnBrk="0" hangingPunct="1">
              <a:lnSpc>
                <a:spcPts val="3600"/>
              </a:lnSpc>
              <a:spcBef>
                <a:spcPct val="20000"/>
              </a:spcBef>
              <a:buFont typeface="Arial" panose="020B0604020202020204" pitchFamily="34" charset="0"/>
              <a:buChar char="»"/>
              <a:defRPr sz="2600" kern="1200">
                <a:solidFill>
                  <a:schemeClr val="tx1"/>
                </a:solidFill>
                <a:latin typeface="+mn-lt"/>
                <a:ea typeface="+mn-ea"/>
                <a:cs typeface="+mn-cs"/>
              </a:defRPr>
            </a:lvl5pPr>
            <a:lvl6pPr marL="2514443"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614"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785"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958" indent="-228585" algn="l" defTabSz="91434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fld id="{4855A268-E3A0-4BE9-8E43-1CD55431F392}" type="slidenum">
              <a:rPr lang="da-DK">
                <a:solidFill>
                  <a:schemeClr val="bg1"/>
                </a:solidFill>
              </a:rPr>
              <a:pPr/>
              <a:t>9</a:t>
            </a:fld>
            <a:endParaRPr lang="da-DK">
              <a:solidFill>
                <a:schemeClr val="bg1"/>
              </a:solidFill>
            </a:endParaRPr>
          </a:p>
        </p:txBody>
      </p:sp>
    </p:spTree>
    <p:extLst>
      <p:ext uri="{BB962C8B-B14F-4D97-AF65-F5344CB8AC3E}">
        <p14:creationId xmlns:p14="http://schemas.microsoft.com/office/powerpoint/2010/main" val="2252478956"/>
      </p:ext>
    </p:extLst>
  </p:cSld>
  <p:clrMapOvr>
    <a:masterClrMapping/>
  </p:clrMapOvr>
</p:sld>
</file>

<file path=ppt/theme/theme1.xml><?xml version="1.0" encoding="utf-8"?>
<a:theme xmlns:a="http://schemas.openxmlformats.org/drawingml/2006/main" name="Kontortema">
  <a:themeElements>
    <a:clrScheme name="Danva">
      <a:dk1>
        <a:sysClr val="windowText" lastClr="000000"/>
      </a:dk1>
      <a:lt1>
        <a:sysClr val="window" lastClr="FFFFFF"/>
      </a:lt1>
      <a:dk2>
        <a:srgbClr val="005A84"/>
      </a:dk2>
      <a:lt2>
        <a:srgbClr val="9B9C83"/>
      </a:lt2>
      <a:accent1>
        <a:srgbClr val="005A84"/>
      </a:accent1>
      <a:accent2>
        <a:srgbClr val="3F95B4"/>
      </a:accent2>
      <a:accent3>
        <a:srgbClr val="9B9C83"/>
      </a:accent3>
      <a:accent4>
        <a:srgbClr val="90BC38"/>
      </a:accent4>
      <a:accent5>
        <a:srgbClr val="DEB618"/>
      </a:accent5>
      <a:accent6>
        <a:srgbClr val="F79646"/>
      </a:accent6>
      <a:hlink>
        <a:srgbClr val="000000"/>
      </a:hlink>
      <a:folHlink>
        <a:srgbClr val="000000"/>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ANVA POWERPOINT SKABELON 2017.pptx" id="{0DFBA8A1-4F66-4830-9A88-C50C6E1D077C}" vid="{D9ED21CE-ADA5-443B-9E51-2C6C8B0F5958}"/>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BLA">
    <a:dk1>
      <a:srgbClr val="002F4F"/>
    </a:dk1>
    <a:lt1>
      <a:srgbClr val="FFFFFF"/>
    </a:lt1>
    <a:dk2>
      <a:srgbClr val="000000"/>
    </a:dk2>
    <a:lt2>
      <a:srgbClr val="D1D1D1"/>
    </a:lt2>
    <a:accent1>
      <a:srgbClr val="FFFFFF"/>
    </a:accent1>
    <a:accent2>
      <a:srgbClr val="002F4F"/>
    </a:accent2>
    <a:accent3>
      <a:srgbClr val="FCB131"/>
    </a:accent3>
    <a:accent4>
      <a:srgbClr val="8C8C8C"/>
    </a:accent4>
    <a:accent5>
      <a:srgbClr val="D1D1D1"/>
    </a:accent5>
    <a:accent6>
      <a:srgbClr val="000000"/>
    </a:accent6>
    <a:hlink>
      <a:srgbClr val="FCB131"/>
    </a:hlink>
    <a:folHlink>
      <a:srgbClr val="8C8C8C"/>
    </a:folHlink>
  </a:clrScheme>
  <a:fontScheme name="Basis presentation DK">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5673</TotalTime>
  <Words>2503</Words>
  <Application>Microsoft Office PowerPoint</Application>
  <PresentationFormat>Brugerdefineret</PresentationFormat>
  <Paragraphs>272</Paragraphs>
  <Slides>27</Slides>
  <Notes>18</Notes>
  <HiddenSlides>0</HiddenSlides>
  <MMClips>0</MMClips>
  <ScaleCrop>false</ScaleCrop>
  <HeadingPairs>
    <vt:vector size="6" baseType="variant">
      <vt:variant>
        <vt:lpstr>Benyttede skrifttyper</vt:lpstr>
      </vt:variant>
      <vt:variant>
        <vt:i4>8</vt:i4>
      </vt:variant>
      <vt:variant>
        <vt:lpstr>Tema</vt:lpstr>
      </vt:variant>
      <vt:variant>
        <vt:i4>1</vt:i4>
      </vt:variant>
      <vt:variant>
        <vt:lpstr>Slidetitler</vt:lpstr>
      </vt:variant>
      <vt:variant>
        <vt:i4>27</vt:i4>
      </vt:variant>
    </vt:vector>
  </HeadingPairs>
  <TitlesOfParts>
    <vt:vector size="36" baseType="lpstr">
      <vt:lpstr>MS PGothic</vt:lpstr>
      <vt:lpstr>Arial</vt:lpstr>
      <vt:lpstr>Calibri</vt:lpstr>
      <vt:lpstr>Helvetica</vt:lpstr>
      <vt:lpstr>Times New Roman</vt:lpstr>
      <vt:lpstr>Verdana</vt:lpstr>
      <vt:lpstr>Wingdings</vt:lpstr>
      <vt:lpstr>Wingdings 2</vt:lpstr>
      <vt:lpstr>Kontortema</vt:lpstr>
      <vt:lpstr>MEDLEMSTILFREDSHED</vt:lpstr>
      <vt:lpstr>PowerPoint-præsentation</vt:lpstr>
      <vt:lpstr>PowerPoint-præsentation</vt:lpstr>
      <vt:lpstr>Overordnet tilfredshed</vt:lpstr>
      <vt:lpstr>OVERORDNET TILFREDSHED</vt:lpstr>
      <vt:lpstr>TILFREDSHED OG BETYDNING FOR OMRÅDER</vt:lpstr>
      <vt:lpstr>TILFREDSHED OG BETYDNING FOR OMRÅDER – FORBRUGEREJEDE</vt:lpstr>
      <vt:lpstr>TILFREDSHED OG BETYDNING FOR OMRÅDER – KOMMUNALT EJEDE</vt:lpstr>
      <vt:lpstr>Synlighed og interessevaretagelse</vt:lpstr>
      <vt:lpstr>SYNLIGHED OG INTERESSEVARETAGELSE</vt:lpstr>
      <vt:lpstr>SYNLIGHED OG INTERESSEVARETAGELSE</vt:lpstr>
      <vt:lpstr>SYNLIGHED OG INTERESSEVARETAGELSE</vt:lpstr>
      <vt:lpstr>Faglige aktiviteter</vt:lpstr>
      <vt:lpstr>FAGLIGE AKTIVITETER</vt:lpstr>
      <vt:lpstr>FAGLIGE AKTIVITETER</vt:lpstr>
      <vt:lpstr>FAGLIGE AKTIVITETER</vt:lpstr>
      <vt:lpstr>Rådgivning og vejledning</vt:lpstr>
      <vt:lpstr>RÅDGIVNING OG VEJLEDNING</vt:lpstr>
      <vt:lpstr>RÅDGIVNING OG VEJLEDNING</vt:lpstr>
      <vt:lpstr>RÅDGIVNING OG VEJLEDNING</vt:lpstr>
      <vt:lpstr>RÅDGIVNING OG VEJLEDNING</vt:lpstr>
      <vt:lpstr>Alliancer og samarbejde</vt:lpstr>
      <vt:lpstr>ALLIANCER OG SAMARBEJDE</vt:lpstr>
      <vt:lpstr>ALLIANCER OG SAMARBEJDE</vt:lpstr>
      <vt:lpstr>Medlems-kommunikation</vt:lpstr>
      <vt:lpstr>MEDLEMSKOMMUNIKATION</vt:lpstr>
      <vt:lpstr>MEDLEMSKOMMUNIKATION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Martin Schulze</dc:creator>
  <cp:lastModifiedBy>Lars Fischer</cp:lastModifiedBy>
  <cp:revision>152</cp:revision>
  <dcterms:created xsi:type="dcterms:W3CDTF">2017-05-01T11:07:39Z</dcterms:created>
  <dcterms:modified xsi:type="dcterms:W3CDTF">2018-05-14T22:05:30Z</dcterms:modified>
</cp:coreProperties>
</file>