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7" r:id="rId3"/>
    <p:sldId id="259" r:id="rId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15" d="100"/>
          <a:sy n="115" d="100"/>
        </p:scale>
        <p:origin x="20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27D14-0574-452A-B812-5488A8846863}" type="datetimeFigureOut">
              <a:rPr lang="da-DK" smtClean="0"/>
              <a:t>27-11-2017</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D3F342-1A43-4C96-8FD3-37778100D203}" type="slidenum">
              <a:rPr lang="da-DK" smtClean="0"/>
              <a:t>‹nr.›</a:t>
            </a:fld>
            <a:endParaRPr lang="da-DK"/>
          </a:p>
        </p:txBody>
      </p:sp>
    </p:spTree>
    <p:extLst>
      <p:ext uri="{BB962C8B-B14F-4D97-AF65-F5344CB8AC3E}">
        <p14:creationId xmlns:p14="http://schemas.microsoft.com/office/powerpoint/2010/main" val="183560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Vi skal håndtere</a:t>
            </a:r>
            <a:r>
              <a:rPr lang="da-DK" baseline="0" dirty="0" smtClean="0"/>
              <a:t> risici udenfor skel, men også have øje på forbrugere med kritiske installationer der skal være </a:t>
            </a:r>
            <a:r>
              <a:rPr lang="da-DK" baseline="0" dirty="0" err="1" smtClean="0"/>
              <a:t>tilbagestrømssikringer</a:t>
            </a:r>
            <a:r>
              <a:rPr lang="da-DK" baseline="0" dirty="0" smtClean="0"/>
              <a:t> osv., men det er en anden historie tror jeg – skal det med her? Vurder</a:t>
            </a:r>
          </a:p>
          <a:p>
            <a:r>
              <a:rPr lang="da-DK" baseline="0" dirty="0" smtClean="0"/>
              <a:t>Når risikofaktorerne håndteres skal vi vide, hvor vores (og jeres) ansvars område er.</a:t>
            </a:r>
            <a:endParaRPr lang="da-DK" dirty="0"/>
          </a:p>
        </p:txBody>
      </p:sp>
      <p:sp>
        <p:nvSpPr>
          <p:cNvPr id="4" name="Pladsholder til diasnummer 3"/>
          <p:cNvSpPr>
            <a:spLocks noGrp="1"/>
          </p:cNvSpPr>
          <p:nvPr>
            <p:ph type="sldNum" sz="quarter" idx="10"/>
          </p:nvPr>
        </p:nvSpPr>
        <p:spPr/>
        <p:txBody>
          <a:bodyPr/>
          <a:lstStyle/>
          <a:p>
            <a:fld id="{E2809E48-588A-47AF-AB48-A46D9F3A2129}" type="slidenum">
              <a:rPr lang="da-DK" smtClean="0"/>
              <a:t>1</a:t>
            </a:fld>
            <a:endParaRPr lang="da-DK"/>
          </a:p>
        </p:txBody>
      </p:sp>
    </p:spTree>
    <p:extLst>
      <p:ext uri="{BB962C8B-B14F-4D97-AF65-F5344CB8AC3E}">
        <p14:creationId xmlns:p14="http://schemas.microsoft.com/office/powerpoint/2010/main" val="1603955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Oversigt over vandforsyningssystemet –</a:t>
            </a:r>
            <a:r>
              <a:rPr lang="da-DK" baseline="0" dirty="0" smtClean="0"/>
              <a:t> hovedanlægget er vandselskabets ejendom – her har vi ansvaret – og det har I også når I arbejder for os. Vandinstallationen er grundejerens installation – og som sådan ikke vandselskabets ansvar. Vi kommer der for at skifte vandmåler, måleren er nemlig vandforsyningens ejendom, men hvis installationen er indenfor skel er det jordledningen og dermed forbrugerens. Forsyningsledningen forsyner ejendommen via en stikledning, når stikledningen passerer skel, bliver det til en </a:t>
            </a:r>
            <a:r>
              <a:rPr lang="da-DK" baseline="0" dirty="0" err="1" smtClean="0"/>
              <a:t>jordlending</a:t>
            </a:r>
            <a:r>
              <a:rPr lang="da-DK" baseline="0" dirty="0" smtClean="0"/>
              <a:t> og ejes af forbrugeren-også selvom der disser en ventil før skel.</a:t>
            </a:r>
            <a:endParaRPr lang="da-DK" dirty="0"/>
          </a:p>
        </p:txBody>
      </p:sp>
      <p:sp>
        <p:nvSpPr>
          <p:cNvPr id="4" name="Pladsholder til diasnummer 3"/>
          <p:cNvSpPr>
            <a:spLocks noGrp="1"/>
          </p:cNvSpPr>
          <p:nvPr>
            <p:ph type="sldNum" sz="quarter" idx="10"/>
          </p:nvPr>
        </p:nvSpPr>
        <p:spPr/>
        <p:txBody>
          <a:bodyPr/>
          <a:lstStyle/>
          <a:p>
            <a:fld id="{E2809E48-588A-47AF-AB48-A46D9F3A2129}" type="slidenum">
              <a:rPr lang="da-DK" smtClean="0"/>
              <a:t>2</a:t>
            </a:fld>
            <a:endParaRPr lang="da-DK"/>
          </a:p>
        </p:txBody>
      </p:sp>
    </p:spTree>
    <p:extLst>
      <p:ext uri="{BB962C8B-B14F-4D97-AF65-F5344CB8AC3E}">
        <p14:creationId xmlns:p14="http://schemas.microsoft.com/office/powerpoint/2010/main" val="452075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xfrm>
            <a:off x="889631" y="4714953"/>
            <a:ext cx="4889826" cy="4467387"/>
          </a:xfrm>
          <a:noFill/>
        </p:spPr>
        <p:txBody>
          <a:bodyPr/>
          <a:lstStyle/>
          <a:p>
            <a:pPr eaLnBrk="1" hangingPunct="1"/>
            <a:r>
              <a:rPr lang="da-DK" dirty="0" smtClean="0"/>
              <a:t>Hvorfor står der ikke boringer og kildeplads?</a:t>
            </a:r>
          </a:p>
        </p:txBody>
      </p:sp>
    </p:spTree>
    <p:extLst>
      <p:ext uri="{BB962C8B-B14F-4D97-AF65-F5344CB8AC3E}">
        <p14:creationId xmlns:p14="http://schemas.microsoft.com/office/powerpoint/2010/main" val="1704736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94236806-80F7-41E7-8B9E-67241834A936}" type="datetimeFigureOut">
              <a:rPr lang="da-DK" smtClean="0"/>
              <a:t>27-11-2017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1253D20-42C6-43DC-97A6-3D2C9EE66297}" type="slidenum">
              <a:rPr lang="da-DK" smtClean="0"/>
              <a:t>‹nr.›</a:t>
            </a:fld>
            <a:endParaRPr lang="da-DK"/>
          </a:p>
        </p:txBody>
      </p:sp>
    </p:spTree>
    <p:extLst>
      <p:ext uri="{BB962C8B-B14F-4D97-AF65-F5344CB8AC3E}">
        <p14:creationId xmlns:p14="http://schemas.microsoft.com/office/powerpoint/2010/main" val="2357558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4236806-80F7-41E7-8B9E-67241834A936}" type="datetimeFigureOut">
              <a:rPr lang="da-DK" smtClean="0"/>
              <a:t>27-11-2017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1253D20-42C6-43DC-97A6-3D2C9EE66297}" type="slidenum">
              <a:rPr lang="da-DK" smtClean="0"/>
              <a:t>‹nr.›</a:t>
            </a:fld>
            <a:endParaRPr lang="da-DK"/>
          </a:p>
        </p:txBody>
      </p:sp>
    </p:spTree>
    <p:extLst>
      <p:ext uri="{BB962C8B-B14F-4D97-AF65-F5344CB8AC3E}">
        <p14:creationId xmlns:p14="http://schemas.microsoft.com/office/powerpoint/2010/main" val="53773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4236806-80F7-41E7-8B9E-67241834A936}" type="datetimeFigureOut">
              <a:rPr lang="da-DK" smtClean="0"/>
              <a:t>27-11-2017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1253D20-42C6-43DC-97A6-3D2C9EE66297}" type="slidenum">
              <a:rPr lang="da-DK" smtClean="0"/>
              <a:t>‹nr.›</a:t>
            </a:fld>
            <a:endParaRPr lang="da-DK"/>
          </a:p>
        </p:txBody>
      </p:sp>
    </p:spTree>
    <p:extLst>
      <p:ext uri="{BB962C8B-B14F-4D97-AF65-F5344CB8AC3E}">
        <p14:creationId xmlns:p14="http://schemas.microsoft.com/office/powerpoint/2010/main" val="2366766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4236806-80F7-41E7-8B9E-67241834A936}" type="datetimeFigureOut">
              <a:rPr lang="da-DK" smtClean="0"/>
              <a:t>27-11-2017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1253D20-42C6-43DC-97A6-3D2C9EE66297}" type="slidenum">
              <a:rPr lang="da-DK" smtClean="0"/>
              <a:t>‹nr.›</a:t>
            </a:fld>
            <a:endParaRPr lang="da-DK"/>
          </a:p>
        </p:txBody>
      </p:sp>
    </p:spTree>
    <p:extLst>
      <p:ext uri="{BB962C8B-B14F-4D97-AF65-F5344CB8AC3E}">
        <p14:creationId xmlns:p14="http://schemas.microsoft.com/office/powerpoint/2010/main" val="1679766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94236806-80F7-41E7-8B9E-67241834A936}" type="datetimeFigureOut">
              <a:rPr lang="da-DK" smtClean="0"/>
              <a:t>27-11-2017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D1253D20-42C6-43DC-97A6-3D2C9EE66297}" type="slidenum">
              <a:rPr lang="da-DK" smtClean="0"/>
              <a:t>‹nr.›</a:t>
            </a:fld>
            <a:endParaRPr lang="da-DK"/>
          </a:p>
        </p:txBody>
      </p:sp>
    </p:spTree>
    <p:extLst>
      <p:ext uri="{BB962C8B-B14F-4D97-AF65-F5344CB8AC3E}">
        <p14:creationId xmlns:p14="http://schemas.microsoft.com/office/powerpoint/2010/main" val="161682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94236806-80F7-41E7-8B9E-67241834A936}" type="datetimeFigureOut">
              <a:rPr lang="da-DK" smtClean="0"/>
              <a:t>27-11-2017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D1253D20-42C6-43DC-97A6-3D2C9EE66297}" type="slidenum">
              <a:rPr lang="da-DK" smtClean="0"/>
              <a:t>‹nr.›</a:t>
            </a:fld>
            <a:endParaRPr lang="da-DK"/>
          </a:p>
        </p:txBody>
      </p:sp>
    </p:spTree>
    <p:extLst>
      <p:ext uri="{BB962C8B-B14F-4D97-AF65-F5344CB8AC3E}">
        <p14:creationId xmlns:p14="http://schemas.microsoft.com/office/powerpoint/2010/main" val="3584080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94236806-80F7-41E7-8B9E-67241834A936}" type="datetimeFigureOut">
              <a:rPr lang="da-DK" smtClean="0"/>
              <a:t>27-11-2017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D1253D20-42C6-43DC-97A6-3D2C9EE66297}" type="slidenum">
              <a:rPr lang="da-DK" smtClean="0"/>
              <a:t>‹nr.›</a:t>
            </a:fld>
            <a:endParaRPr lang="da-DK"/>
          </a:p>
        </p:txBody>
      </p:sp>
    </p:spTree>
    <p:extLst>
      <p:ext uri="{BB962C8B-B14F-4D97-AF65-F5344CB8AC3E}">
        <p14:creationId xmlns:p14="http://schemas.microsoft.com/office/powerpoint/2010/main" val="2667809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94236806-80F7-41E7-8B9E-67241834A936}" type="datetimeFigureOut">
              <a:rPr lang="da-DK" smtClean="0"/>
              <a:t>27-11-2017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D1253D20-42C6-43DC-97A6-3D2C9EE66297}" type="slidenum">
              <a:rPr lang="da-DK" smtClean="0"/>
              <a:t>‹nr.›</a:t>
            </a:fld>
            <a:endParaRPr lang="da-DK"/>
          </a:p>
        </p:txBody>
      </p:sp>
    </p:spTree>
    <p:extLst>
      <p:ext uri="{BB962C8B-B14F-4D97-AF65-F5344CB8AC3E}">
        <p14:creationId xmlns:p14="http://schemas.microsoft.com/office/powerpoint/2010/main" val="2588149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4236806-80F7-41E7-8B9E-67241834A936}" type="datetimeFigureOut">
              <a:rPr lang="da-DK" smtClean="0"/>
              <a:t>27-11-2017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D1253D20-42C6-43DC-97A6-3D2C9EE66297}" type="slidenum">
              <a:rPr lang="da-DK" smtClean="0"/>
              <a:t>‹nr.›</a:t>
            </a:fld>
            <a:endParaRPr lang="da-DK"/>
          </a:p>
        </p:txBody>
      </p:sp>
    </p:spTree>
    <p:extLst>
      <p:ext uri="{BB962C8B-B14F-4D97-AF65-F5344CB8AC3E}">
        <p14:creationId xmlns:p14="http://schemas.microsoft.com/office/powerpoint/2010/main" val="327503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94236806-80F7-41E7-8B9E-67241834A936}" type="datetimeFigureOut">
              <a:rPr lang="da-DK" smtClean="0"/>
              <a:t>27-11-2017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D1253D20-42C6-43DC-97A6-3D2C9EE66297}" type="slidenum">
              <a:rPr lang="da-DK" smtClean="0"/>
              <a:t>‹nr.›</a:t>
            </a:fld>
            <a:endParaRPr lang="da-DK"/>
          </a:p>
        </p:txBody>
      </p:sp>
    </p:spTree>
    <p:extLst>
      <p:ext uri="{BB962C8B-B14F-4D97-AF65-F5344CB8AC3E}">
        <p14:creationId xmlns:p14="http://schemas.microsoft.com/office/powerpoint/2010/main" val="33801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94236806-80F7-41E7-8B9E-67241834A936}" type="datetimeFigureOut">
              <a:rPr lang="da-DK" smtClean="0"/>
              <a:t>27-11-2017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D1253D20-42C6-43DC-97A6-3D2C9EE66297}" type="slidenum">
              <a:rPr lang="da-DK" smtClean="0"/>
              <a:t>‹nr.›</a:t>
            </a:fld>
            <a:endParaRPr lang="da-DK"/>
          </a:p>
        </p:txBody>
      </p:sp>
    </p:spTree>
    <p:extLst>
      <p:ext uri="{BB962C8B-B14F-4D97-AF65-F5344CB8AC3E}">
        <p14:creationId xmlns:p14="http://schemas.microsoft.com/office/powerpoint/2010/main" val="337711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36806-80F7-41E7-8B9E-67241834A936}" type="datetimeFigureOut">
              <a:rPr lang="da-DK" smtClean="0"/>
              <a:t>27-11-2017</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53D20-42C6-43DC-97A6-3D2C9EE66297}" type="slidenum">
              <a:rPr lang="da-DK" smtClean="0"/>
              <a:t>‹nr.›</a:t>
            </a:fld>
            <a:endParaRPr lang="da-DK"/>
          </a:p>
        </p:txBody>
      </p:sp>
    </p:spTree>
    <p:extLst>
      <p:ext uri="{BB962C8B-B14F-4D97-AF65-F5344CB8AC3E}">
        <p14:creationId xmlns:p14="http://schemas.microsoft.com/office/powerpoint/2010/main" val="3429869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Ejergrænser</a:t>
            </a:r>
            <a:r>
              <a:rPr lang="da-DK" dirty="0" smtClean="0"/>
              <a:t>, ansvar og lovgivning (</a:t>
            </a:r>
            <a:r>
              <a:rPr lang="da-DK" dirty="0" err="1" smtClean="0"/>
              <a:t>fig</a:t>
            </a:r>
            <a:r>
              <a:rPr lang="da-DK" dirty="0" smtClean="0"/>
              <a:t> 1)</a:t>
            </a:r>
            <a:endParaRPr lang="da-DK" dirty="0"/>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76389" t="19611" b="26299"/>
          <a:stretch/>
        </p:blipFill>
        <p:spPr bwMode="auto">
          <a:xfrm>
            <a:off x="3649008" y="1556792"/>
            <a:ext cx="5327312"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Højrepil 3"/>
          <p:cNvSpPr/>
          <p:nvPr/>
        </p:nvSpPr>
        <p:spPr>
          <a:xfrm>
            <a:off x="1559496" y="1556793"/>
            <a:ext cx="2196000" cy="23768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00" dirty="0"/>
              <a:t>Husinstallation</a:t>
            </a:r>
          </a:p>
          <a:p>
            <a:pPr algn="ctr"/>
            <a:r>
              <a:rPr lang="da-DK" sz="1000" dirty="0"/>
              <a:t>Ejet af grundejeren</a:t>
            </a:r>
          </a:p>
          <a:p>
            <a:pPr algn="ctr"/>
            <a:r>
              <a:rPr lang="da-DK" sz="1000" dirty="0"/>
              <a:t> afgrænset af skel</a:t>
            </a:r>
          </a:p>
          <a:p>
            <a:pPr algn="ctr"/>
            <a:r>
              <a:rPr lang="da-DK" sz="1000" dirty="0"/>
              <a:t>Jordledning</a:t>
            </a:r>
          </a:p>
          <a:p>
            <a:pPr algn="ctr"/>
            <a:r>
              <a:rPr lang="da-DK" sz="1000" dirty="0"/>
              <a:t>Grundejers ansvar</a:t>
            </a:r>
            <a:endParaRPr lang="da-DK" sz="1000" dirty="0"/>
          </a:p>
        </p:txBody>
      </p:sp>
      <p:sp>
        <p:nvSpPr>
          <p:cNvPr id="7" name="Højrepil 6"/>
          <p:cNvSpPr/>
          <p:nvPr/>
        </p:nvSpPr>
        <p:spPr>
          <a:xfrm>
            <a:off x="1559496" y="4437026"/>
            <a:ext cx="2196000" cy="23763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00" dirty="0"/>
              <a:t>Udenfor skel</a:t>
            </a:r>
          </a:p>
          <a:p>
            <a:pPr algn="ctr"/>
            <a:r>
              <a:rPr lang="da-DK" sz="1000" dirty="0"/>
              <a:t>Ejet af vandselskabet</a:t>
            </a:r>
          </a:p>
          <a:p>
            <a:pPr algn="ctr"/>
            <a:r>
              <a:rPr lang="da-DK" sz="1000" dirty="0"/>
              <a:t>Stikledning</a:t>
            </a:r>
          </a:p>
          <a:p>
            <a:pPr algn="ctr"/>
            <a:r>
              <a:rPr lang="da-DK" sz="1000" dirty="0"/>
              <a:t>Forsyningsledning</a:t>
            </a:r>
          </a:p>
          <a:p>
            <a:pPr algn="ctr"/>
            <a:r>
              <a:rPr lang="da-DK" sz="1000" dirty="0"/>
              <a:t>Vandleverandørens ansvar</a:t>
            </a:r>
            <a:endParaRPr lang="da-DK" sz="1000" dirty="0"/>
          </a:p>
        </p:txBody>
      </p:sp>
      <p:sp>
        <p:nvSpPr>
          <p:cNvPr id="6" name="Højrepil 5"/>
          <p:cNvSpPr/>
          <p:nvPr/>
        </p:nvSpPr>
        <p:spPr>
          <a:xfrm rot="10800000" flipV="1">
            <a:off x="8472264" y="1503987"/>
            <a:ext cx="2195736" cy="2376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00" dirty="0"/>
              <a:t>Byggelovgivning /</a:t>
            </a:r>
          </a:p>
          <a:p>
            <a:pPr algn="ctr"/>
            <a:r>
              <a:rPr lang="da-DK" sz="1000" dirty="0"/>
              <a:t>Bygningsreglement</a:t>
            </a:r>
          </a:p>
          <a:p>
            <a:pPr algn="ctr"/>
            <a:r>
              <a:rPr lang="da-DK" sz="1000" dirty="0"/>
              <a:t>Autorisationsordning</a:t>
            </a:r>
          </a:p>
          <a:p>
            <a:pPr algn="ctr"/>
            <a:r>
              <a:rPr lang="da-DK" sz="1000" dirty="0"/>
              <a:t>GDV-ordningen</a:t>
            </a:r>
          </a:p>
          <a:p>
            <a:pPr algn="ctr"/>
            <a:r>
              <a:rPr lang="da-DK" sz="1000" dirty="0" err="1"/>
              <a:t>Vandkvalitetsbek</a:t>
            </a:r>
            <a:r>
              <a:rPr lang="da-DK" sz="1000" dirty="0"/>
              <a:t>. Kommunen håndhæver</a:t>
            </a:r>
            <a:endParaRPr lang="da-DK" sz="1000" dirty="0"/>
          </a:p>
        </p:txBody>
      </p:sp>
      <p:sp>
        <p:nvSpPr>
          <p:cNvPr id="8" name="Højrepil 7"/>
          <p:cNvSpPr/>
          <p:nvPr/>
        </p:nvSpPr>
        <p:spPr>
          <a:xfrm rot="10800000" flipV="1">
            <a:off x="8472264" y="4365367"/>
            <a:ext cx="2196000" cy="2376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00" dirty="0" err="1"/>
              <a:t>Vandkvalitetsbek</a:t>
            </a:r>
            <a:r>
              <a:rPr lang="da-DK" sz="1000" dirty="0"/>
              <a:t>.</a:t>
            </a:r>
          </a:p>
          <a:p>
            <a:pPr algn="ctr"/>
            <a:r>
              <a:rPr lang="da-DK" sz="1000" dirty="0"/>
              <a:t>Bek. om kvalitetssikring af almen vandforsyning</a:t>
            </a:r>
          </a:p>
          <a:p>
            <a:pPr algn="ctr"/>
            <a:r>
              <a:rPr lang="da-DK" sz="1000" dirty="0"/>
              <a:t>Vandforsyningsloven</a:t>
            </a:r>
          </a:p>
        </p:txBody>
      </p:sp>
    </p:spTree>
    <p:extLst>
      <p:ext uri="{BB962C8B-B14F-4D97-AF65-F5344CB8AC3E}">
        <p14:creationId xmlns:p14="http://schemas.microsoft.com/office/powerpoint/2010/main" val="1466128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2"/>
          <p:cNvSpPr>
            <a:spLocks noGrp="1"/>
          </p:cNvSpPr>
          <p:nvPr>
            <p:ph type="sldNum" sz="quarter" idx="4294967295"/>
          </p:nvPr>
        </p:nvSpPr>
        <p:spPr>
          <a:xfrm>
            <a:off x="10012364" y="4764"/>
            <a:ext cx="655637" cy="365125"/>
          </a:xfrm>
          <a:prstGeom prst="rect">
            <a:avLst/>
          </a:prstGeom>
        </p:spPr>
        <p:txBody>
          <a:bodyPr/>
          <a:lstStyle/>
          <a:p>
            <a:fld id="{8620993C-2016-094B-A62C-C3055F10BD21}" type="slidenum">
              <a:rPr lang="en-US" smtClean="0"/>
              <a:pPr/>
              <a:t>2</a:t>
            </a:fld>
            <a:endParaRPr 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5576"/>
          <a:stretch/>
        </p:blipFill>
        <p:spPr bwMode="auto">
          <a:xfrm>
            <a:off x="897775" y="1980446"/>
            <a:ext cx="9933709" cy="4877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ktangel 4"/>
          <p:cNvSpPr/>
          <p:nvPr/>
        </p:nvSpPr>
        <p:spPr>
          <a:xfrm>
            <a:off x="1803828" y="908720"/>
            <a:ext cx="6812453"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00" b="1" dirty="0"/>
              <a:t>EJER: VANDFORSYNINGEN</a:t>
            </a:r>
            <a:endParaRPr lang="da-DK" sz="1000" b="1" dirty="0"/>
          </a:p>
        </p:txBody>
      </p:sp>
      <p:sp>
        <p:nvSpPr>
          <p:cNvPr id="8" name="Rektangel 7"/>
          <p:cNvSpPr/>
          <p:nvPr/>
        </p:nvSpPr>
        <p:spPr>
          <a:xfrm>
            <a:off x="8616280" y="908720"/>
            <a:ext cx="199963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00" b="1" dirty="0"/>
              <a:t>EJER: GRUNDEJER</a:t>
            </a:r>
            <a:endParaRPr lang="da-DK" sz="1000" b="1" dirty="0"/>
          </a:p>
        </p:txBody>
      </p:sp>
      <p:sp>
        <p:nvSpPr>
          <p:cNvPr id="7" name="Rektangel 6"/>
          <p:cNvSpPr/>
          <p:nvPr/>
        </p:nvSpPr>
        <p:spPr>
          <a:xfrm>
            <a:off x="2731548" y="1268760"/>
            <a:ext cx="5884733"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b="1" dirty="0"/>
              <a:t>Dokumentation: Driftsprogram</a:t>
            </a:r>
            <a:endParaRPr lang="da-DK" sz="800" b="1" dirty="0"/>
          </a:p>
        </p:txBody>
      </p:sp>
      <p:sp>
        <p:nvSpPr>
          <p:cNvPr id="10" name="Rektangel 9"/>
          <p:cNvSpPr/>
          <p:nvPr/>
        </p:nvSpPr>
        <p:spPr>
          <a:xfrm>
            <a:off x="8616280" y="1268760"/>
            <a:ext cx="199963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b="1" dirty="0"/>
              <a:t>Dokumentation</a:t>
            </a:r>
            <a:r>
              <a:rPr lang="da-DK" sz="1000" b="1" dirty="0"/>
              <a:t>: </a:t>
            </a:r>
            <a:r>
              <a:rPr lang="da-DK" sz="800" b="1" dirty="0"/>
              <a:t>Lovpligtigt analyseprogram</a:t>
            </a:r>
            <a:endParaRPr lang="da-DK" sz="800" b="1" dirty="0"/>
          </a:p>
        </p:txBody>
      </p:sp>
      <p:sp>
        <p:nvSpPr>
          <p:cNvPr id="11" name="Rektangel 10"/>
          <p:cNvSpPr/>
          <p:nvPr/>
        </p:nvSpPr>
        <p:spPr>
          <a:xfrm>
            <a:off x="1803827" y="1268760"/>
            <a:ext cx="92772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a-DK" sz="800" b="1" dirty="0"/>
              <a:t>Lovpligtigt analyseprogram</a:t>
            </a:r>
            <a:endParaRPr lang="da-DK" sz="800" b="1" dirty="0"/>
          </a:p>
        </p:txBody>
      </p:sp>
      <p:sp>
        <p:nvSpPr>
          <p:cNvPr id="23" name="Rektangel 22"/>
          <p:cNvSpPr/>
          <p:nvPr/>
        </p:nvSpPr>
        <p:spPr>
          <a:xfrm>
            <a:off x="2703241" y="1628800"/>
            <a:ext cx="5913039"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b="1" dirty="0"/>
              <a:t>Tilgængelig for tilsynsmyndigheden </a:t>
            </a:r>
            <a:r>
              <a:rPr lang="da-DK" sz="800" b="1" dirty="0" err="1"/>
              <a:t>opevares</a:t>
            </a:r>
            <a:r>
              <a:rPr lang="da-DK" sz="800" b="1" dirty="0"/>
              <a:t> af vandforsyningen</a:t>
            </a:r>
            <a:endParaRPr lang="da-DK" sz="800" b="1" dirty="0"/>
          </a:p>
        </p:txBody>
      </p:sp>
      <p:sp>
        <p:nvSpPr>
          <p:cNvPr id="24" name="Rektangel 23"/>
          <p:cNvSpPr/>
          <p:nvPr/>
        </p:nvSpPr>
        <p:spPr>
          <a:xfrm>
            <a:off x="8616280" y="1628800"/>
            <a:ext cx="199963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b="1" dirty="0"/>
              <a:t>Indberettes</a:t>
            </a:r>
            <a:endParaRPr lang="da-DK" sz="800" b="1" dirty="0"/>
          </a:p>
        </p:txBody>
      </p:sp>
      <p:sp>
        <p:nvSpPr>
          <p:cNvPr id="25" name="Rektangel 24"/>
          <p:cNvSpPr/>
          <p:nvPr/>
        </p:nvSpPr>
        <p:spPr>
          <a:xfrm>
            <a:off x="1775520" y="1628800"/>
            <a:ext cx="92772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a-DK" sz="800" b="1" dirty="0"/>
              <a:t>Indberettes</a:t>
            </a:r>
            <a:endParaRPr lang="da-DK" sz="800" b="1" dirty="0"/>
          </a:p>
        </p:txBody>
      </p:sp>
      <p:cxnSp>
        <p:nvCxnSpPr>
          <p:cNvPr id="15" name="Lige forbindelse 14"/>
          <p:cNvCxnSpPr/>
          <p:nvPr/>
        </p:nvCxnSpPr>
        <p:spPr>
          <a:xfrm>
            <a:off x="8616279" y="692696"/>
            <a:ext cx="0" cy="1728192"/>
          </a:xfrm>
          <a:prstGeom prst="line">
            <a:avLst/>
          </a:prstGeom>
          <a:ln w="28575">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49062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ladsholder til diasnummer 3"/>
          <p:cNvSpPr txBox="1">
            <a:spLocks noGrp="1"/>
          </p:cNvSpPr>
          <p:nvPr/>
        </p:nvSpPr>
        <p:spPr bwMode="auto">
          <a:xfrm>
            <a:off x="8382000" y="4278285"/>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388DD12F-378D-4B31-B860-2E4A8C37B003}" type="slidenum">
              <a:rPr lang="da-DK" sz="1400">
                <a:latin typeface="Times New Roman" pitchFamily="18" charset="0"/>
              </a:rPr>
              <a:pPr algn="r" eaLnBrk="1" hangingPunct="1"/>
              <a:t>3</a:t>
            </a:fld>
            <a:endParaRPr lang="da-DK" sz="1400">
              <a:latin typeface="Times New Roman" pitchFamily="18" charset="0"/>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7489" y="2178965"/>
            <a:ext cx="9144001" cy="2708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Ellipse 9"/>
          <p:cNvSpPr/>
          <p:nvPr/>
        </p:nvSpPr>
        <p:spPr>
          <a:xfrm>
            <a:off x="1690218" y="3749449"/>
            <a:ext cx="432048" cy="432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L</a:t>
            </a:r>
            <a:endParaRPr lang="da-DK" dirty="0"/>
          </a:p>
        </p:txBody>
      </p:sp>
      <p:sp>
        <p:nvSpPr>
          <p:cNvPr id="12" name="Ellipse 11"/>
          <p:cNvSpPr/>
          <p:nvPr/>
        </p:nvSpPr>
        <p:spPr>
          <a:xfrm>
            <a:off x="3359696" y="3414189"/>
            <a:ext cx="432048" cy="43204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D</a:t>
            </a:r>
            <a:endParaRPr lang="da-DK" dirty="0"/>
          </a:p>
        </p:txBody>
      </p:sp>
      <p:sp>
        <p:nvSpPr>
          <p:cNvPr id="13" name="Ellipse 12"/>
          <p:cNvSpPr/>
          <p:nvPr/>
        </p:nvSpPr>
        <p:spPr>
          <a:xfrm>
            <a:off x="4583832" y="3101377"/>
            <a:ext cx="432048" cy="43204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D</a:t>
            </a:r>
            <a:endParaRPr lang="da-DK" dirty="0"/>
          </a:p>
        </p:txBody>
      </p:sp>
      <p:sp>
        <p:nvSpPr>
          <p:cNvPr id="14" name="Ellipse 13"/>
          <p:cNvSpPr/>
          <p:nvPr/>
        </p:nvSpPr>
        <p:spPr>
          <a:xfrm>
            <a:off x="6816080" y="2813345"/>
            <a:ext cx="432048" cy="43204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D</a:t>
            </a:r>
            <a:endParaRPr lang="da-DK" dirty="0"/>
          </a:p>
        </p:txBody>
      </p:sp>
      <p:sp>
        <p:nvSpPr>
          <p:cNvPr id="15" name="Ellipse 14"/>
          <p:cNvSpPr/>
          <p:nvPr/>
        </p:nvSpPr>
        <p:spPr>
          <a:xfrm>
            <a:off x="4799856" y="3965473"/>
            <a:ext cx="432048" cy="43204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D</a:t>
            </a:r>
            <a:endParaRPr lang="da-DK" dirty="0"/>
          </a:p>
        </p:txBody>
      </p:sp>
      <p:sp>
        <p:nvSpPr>
          <p:cNvPr id="16" name="Ellipse 15"/>
          <p:cNvSpPr/>
          <p:nvPr/>
        </p:nvSpPr>
        <p:spPr>
          <a:xfrm>
            <a:off x="8111877" y="3685825"/>
            <a:ext cx="432048" cy="44006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D</a:t>
            </a:r>
            <a:endParaRPr lang="da-DK" dirty="0"/>
          </a:p>
        </p:txBody>
      </p:sp>
      <p:sp>
        <p:nvSpPr>
          <p:cNvPr id="18" name="Ellipse 17"/>
          <p:cNvSpPr/>
          <p:nvPr/>
        </p:nvSpPr>
        <p:spPr>
          <a:xfrm>
            <a:off x="9552384" y="2899045"/>
            <a:ext cx="432048" cy="432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L</a:t>
            </a:r>
            <a:endParaRPr lang="da-DK" dirty="0"/>
          </a:p>
        </p:txBody>
      </p:sp>
    </p:spTree>
    <p:extLst>
      <p:ext uri="{BB962C8B-B14F-4D97-AF65-F5344CB8AC3E}">
        <p14:creationId xmlns:p14="http://schemas.microsoft.com/office/powerpoint/2010/main" val="356075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237</Words>
  <Application>Microsoft Office PowerPoint</Application>
  <PresentationFormat>Widescreen</PresentationFormat>
  <Paragraphs>42</Paragraphs>
  <Slides>3</Slides>
  <Notes>3</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3</vt:i4>
      </vt:variant>
    </vt:vector>
  </HeadingPairs>
  <TitlesOfParts>
    <vt:vector size="9" baseType="lpstr">
      <vt:lpstr>ＭＳ Ｐゴシック</vt:lpstr>
      <vt:lpstr>Arial</vt:lpstr>
      <vt:lpstr>Calibri</vt:lpstr>
      <vt:lpstr>Calibri Light</vt:lpstr>
      <vt:lpstr>Times New Roman</vt:lpstr>
      <vt:lpstr>Office-tema</vt:lpstr>
      <vt:lpstr>Ejergrænser, ansvar og lovgivning (fig 1)</vt:lpstr>
      <vt:lpstr>PowerPoint-præsentation</vt:lpstr>
      <vt:lpstr>PowerPoint-præsentation</vt:lpstr>
    </vt:vector>
  </TitlesOfParts>
  <Company>ITAH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Ejergrænser, ansvar og lovgivning (fig 1)</dc:title>
  <dc:creator>Dorte Skræm</dc:creator>
  <cp:lastModifiedBy>Dorte Skræm</cp:lastModifiedBy>
  <cp:revision>1</cp:revision>
  <dcterms:created xsi:type="dcterms:W3CDTF">2017-11-27T14:23:36Z</dcterms:created>
  <dcterms:modified xsi:type="dcterms:W3CDTF">2017-11-27T14:23:55Z</dcterms:modified>
</cp:coreProperties>
</file>