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8" r:id="rId5"/>
    <p:sldId id="318" r:id="rId6"/>
    <p:sldId id="287" r:id="rId7"/>
    <p:sldId id="340" r:id="rId8"/>
    <p:sldId id="319" r:id="rId9"/>
    <p:sldId id="337" r:id="rId10"/>
    <p:sldId id="338" r:id="rId11"/>
    <p:sldId id="339" r:id="rId12"/>
    <p:sldId id="329" r:id="rId13"/>
    <p:sldId id="336" r:id="rId14"/>
    <p:sldId id="334" r:id="rId15"/>
    <p:sldId id="308" r:id="rId16"/>
    <p:sldId id="331" r:id="rId17"/>
  </p:sldIdLst>
  <p:sldSz cx="12192000" cy="6858000"/>
  <p:notesSz cx="6805613" cy="9944100"/>
  <p:embeddedFontLst>
    <p:embeddedFont>
      <p:font typeface="Access Book" panose="020B0500050000020004" charset="0"/>
      <p:regular r:id="rId20"/>
      <p:italic r:id="rId21"/>
    </p:embeddedFont>
    <p:embeddedFont>
      <p:font typeface="Access Heavy" panose="020C05000500000200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41E469-E748-B426-5B11-249F17AF4997}" name="Søren Brunsgaard" initials="SB" userId="S-1-5-21-2100284113-1573851820-878952375-616028" providerId="AD"/>
  <p188:author id="{3DD99D91-5898-4BF0-FDE5-E99FCB6D93FD}" name="Gitte Møller Larsen" initials="GML" userId="S-1-5-21-2100284113-1573851820-878952375-428176" providerId="AD"/>
  <p188:author id="{1EC128C8-FEF8-6D66-A959-116FF60E6BB7}" name="Thomas Faurby Madsen" initials="TFM" userId="S-1-5-21-2100284113-1573851820-878952375-3787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29" autoAdjust="0"/>
    <p:restoredTop sz="92415" autoAdjust="0"/>
  </p:normalViewPr>
  <p:slideViewPr>
    <p:cSldViewPr snapToGrid="0" showGuides="1">
      <p:cViewPr varScale="1">
        <p:scale>
          <a:sx n="119" d="100"/>
          <a:sy n="119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E445A25C-D260-4C89-838F-08531FC6E47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24171" y="9518132"/>
            <a:ext cx="1580429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15 April 2026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28C39D3B-7DD7-41F7-8290-F8D145455F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24171" y="9320408"/>
            <a:ext cx="1580429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315EA739-26A5-482B-BAC8-7FD786E1D7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2956" y="9518132"/>
            <a:ext cx="4275626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C67DD944-267B-4EC8-8C3F-F2A2F83949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2956" y="9320408"/>
            <a:ext cx="4275626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56BF6C73-D1B2-4669-9452-2E71DEDD9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7250" y="5779244"/>
            <a:ext cx="6091113" cy="33831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E6710C80-24BD-4FB8-8B7E-9D6AABEA13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1609725"/>
            <a:ext cx="6672263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BA20134B-8820-4287-90F9-D6E3FB4888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24171" y="9518132"/>
            <a:ext cx="1724193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15 April 2026</a:t>
            </a:fld>
            <a:endParaRPr lang="en-GB" sz="800" dirty="0"/>
          </a:p>
        </p:txBody>
      </p:sp>
      <p:sp>
        <p:nvSpPr>
          <p:cNvPr id="17" name="Slide Number Placeholder 9">
            <a:extLst>
              <a:ext uri="{FF2B5EF4-FFF2-40B4-BE49-F238E27FC236}">
                <a16:creationId xmlns:a16="http://schemas.microsoft.com/office/drawing/2014/main" id="{47CFEB5A-E3B0-46E3-AC63-A2EAF7BCF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24171" y="9320408"/>
            <a:ext cx="1724193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sz="800"/>
          </a:p>
        </p:txBody>
      </p:sp>
      <p:sp>
        <p:nvSpPr>
          <p:cNvPr id="18" name="Footer Placeholder 10">
            <a:extLst>
              <a:ext uri="{FF2B5EF4-FFF2-40B4-BE49-F238E27FC236}">
                <a16:creationId xmlns:a16="http://schemas.microsoft.com/office/drawing/2014/main" id="{C06FBA78-DA80-4AD5-B361-2AF08DDA64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0954" y="9518132"/>
            <a:ext cx="4367628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9" name="Header Placeholder 12">
            <a:extLst>
              <a:ext uri="{FF2B5EF4-FFF2-40B4-BE49-F238E27FC236}">
                <a16:creationId xmlns:a16="http://schemas.microsoft.com/office/drawing/2014/main" id="{6221039F-34A6-44D4-AA2A-55CC6D710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0954" y="9320408"/>
            <a:ext cx="4367628" cy="1660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trk@slks.dk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ej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Vejledning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1673-4574-4979-9ED3-34E4D907C9D7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3A219-078A-4E28-A616-53B2918A6AFF}"/>
              </a:ext>
            </a:extLst>
          </p:cNvPr>
          <p:cNvSpPr/>
          <p:nvPr userDrawn="1"/>
        </p:nvSpPr>
        <p:spPr>
          <a:xfrm>
            <a:off x="0" y="1690938"/>
            <a:ext cx="12192000" cy="5167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A17B4-5072-4422-A49E-D7BB0C890396}"/>
              </a:ext>
            </a:extLst>
          </p:cNvPr>
          <p:cNvSpPr txBox="1"/>
          <p:nvPr userDrawn="1"/>
        </p:nvSpPr>
        <p:spPr>
          <a:xfrm>
            <a:off x="719137" y="1986980"/>
            <a:ext cx="3150000" cy="317779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ess Heavy"/>
                <a:ea typeface="+mn-ea"/>
                <a:cs typeface="+mn-cs"/>
              </a:rPr>
              <a:t>SLIDES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da-DK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 styrelsens PowerPoint-skabelon finder du forskellige typer af slides med og uden billeder. </a:t>
            </a:r>
          </a:p>
          <a:p>
            <a:endParaRPr lang="da-DK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Farve og skrifttype er valgt for dig og må ændres. </a:t>
            </a:r>
          </a:p>
          <a:p>
            <a:endParaRPr lang="da-DK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0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Du kan se og tilføje tomme slides ved at trykke ”Ny slide” under fanen ”Hjem”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ess Heavy"/>
                <a:ea typeface="+mn-ea"/>
                <a:cs typeface="+mn-cs"/>
              </a:rPr>
              <a:t>SKRIFTTYPER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skal kun bruge skriften ”Access”, som er en integreret del af skabelonen: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Overskrifter skrives i ”Access heavy” med store bogstaver.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Brødtekst skrives i ”Access book”.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1BC6D-9A9C-47B7-9CCA-87A3B7F7EAED}"/>
              </a:ext>
            </a:extLst>
          </p:cNvPr>
          <p:cNvSpPr txBox="1"/>
          <p:nvPr userDrawn="1"/>
        </p:nvSpPr>
        <p:spPr>
          <a:xfrm>
            <a:off x="4512377" y="1986980"/>
            <a:ext cx="3150000" cy="25853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ess Heavy"/>
                <a:ea typeface="+mn-ea"/>
                <a:cs typeface="+mn-cs"/>
              </a:rPr>
              <a:t>BILLEDER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ændrer billederne i din præsentation ved at </a:t>
            </a:r>
            <a:r>
              <a:rPr kumimoji="0" lang="da-DK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højreklikke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på billedet og vælge ”skift billede”.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 kan frit benytte billeder fra denne mappe: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I:\Billedbank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Hvis du har brug for andre billeder, er du velkommen til at kontakte Thomas Rahbek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på 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trk@slks.dk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Husk altid at kreditere fotografen.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9011B-0DF0-4AD4-8F4A-95CC4FB59DAD}"/>
              </a:ext>
            </a:extLst>
          </p:cNvPr>
          <p:cNvSpPr txBox="1"/>
          <p:nvPr userDrawn="1"/>
        </p:nvSpPr>
        <p:spPr>
          <a:xfrm>
            <a:off x="8305617" y="1986980"/>
            <a:ext cx="3150000" cy="104644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cess Heavy"/>
                <a:ea typeface="+mn-ea"/>
                <a:cs typeface="+mn-cs"/>
              </a:rPr>
              <a:t>TILGÆNGELIGHED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Hvis din præsentation skal offentliggøres på slks.dk eller en anden myndigheds hjemmeside, er der krav om at filen skal gøres tilgængelig for synshandicappede og laves til en PDF.</a:t>
            </a:r>
          </a:p>
        </p:txBody>
      </p:sp>
    </p:spTree>
    <p:extLst>
      <p:ext uri="{BB962C8B-B14F-4D97-AF65-F5344CB8AC3E}">
        <p14:creationId xmlns:p14="http://schemas.microsoft.com/office/powerpoint/2010/main" val="257487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72EE02-99DD-43C6-9EC4-500EA9C7C850}"/>
              </a:ext>
            </a:extLst>
          </p:cNvPr>
          <p:cNvSpPr/>
          <p:nvPr userDrawn="1"/>
        </p:nvSpPr>
        <p:spPr>
          <a:xfrm>
            <a:off x="0" y="1690938"/>
            <a:ext cx="12192000" cy="516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2464067"/>
            <a:ext cx="10752137" cy="104589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3602038"/>
            <a:ext cx="10752137" cy="767831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628DFD-266F-4130-A160-03FD0D8DE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37" y="4847489"/>
            <a:ext cx="10752137" cy="95654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Statement/citat-tekst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FA16A03-C6BA-46E6-8407-F2A3CE6DA885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teks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72EE02-99DD-43C6-9EC4-500EA9C7C850}"/>
              </a:ext>
            </a:extLst>
          </p:cNvPr>
          <p:cNvSpPr/>
          <p:nvPr userDrawn="1"/>
        </p:nvSpPr>
        <p:spPr>
          <a:xfrm>
            <a:off x="0" y="1690938"/>
            <a:ext cx="12192000" cy="516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3158033"/>
            <a:ext cx="10752137" cy="104589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4296004"/>
            <a:ext cx="10752137" cy="767831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628DFD-266F-4130-A160-03FD0D8DE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37" y="5541455"/>
            <a:ext cx="10752137" cy="95654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Statement/citat-tekst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56000" y="1884486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B23EFEF-D87C-4348-819D-8A8DCDB719F6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895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-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8" y="4516438"/>
            <a:ext cx="3132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0000" y="4516438"/>
            <a:ext cx="3132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9275" y="4516438"/>
            <a:ext cx="3132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313138" y="2211745"/>
            <a:ext cx="1944000" cy="18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24000" y="2193925"/>
            <a:ext cx="1944000" cy="18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32931" y="2193925"/>
            <a:ext cx="1944687" cy="18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AAAD00A-0762-45F3-B562-E2089D108AEF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477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koner -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281F9C-BCE8-490E-AF18-F79B53F5DBAC}"/>
              </a:ext>
            </a:extLst>
          </p:cNvPr>
          <p:cNvSpPr/>
          <p:nvPr userDrawn="1"/>
        </p:nvSpPr>
        <p:spPr>
          <a:xfrm>
            <a:off x="0" y="1690938"/>
            <a:ext cx="12192000" cy="516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8" y="4516438"/>
            <a:ext cx="3132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30000" y="4516438"/>
            <a:ext cx="3132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39275" y="4516438"/>
            <a:ext cx="3132000" cy="16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313138" y="2211745"/>
            <a:ext cx="1944000" cy="18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24000" y="2193925"/>
            <a:ext cx="1944000" cy="18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932931" y="2193925"/>
            <a:ext cx="1944687" cy="18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725B3E-FDED-417E-9264-71D53989ED0E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41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koner -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1541" y="2936874"/>
            <a:ext cx="1896178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2138" y="2936874"/>
            <a:ext cx="1896179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62736" y="2936874"/>
            <a:ext cx="1896180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0E8CFCA-B33B-4B8E-94C5-F0977B63EB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1541" y="5222374"/>
            <a:ext cx="1896178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DBD1D54D-6E65-4715-A13E-687FD044B1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138" y="5222374"/>
            <a:ext cx="1896179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7B63068-5981-47A7-881E-9F5785BBBD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62736" y="5222374"/>
            <a:ext cx="1896180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48406" y="178212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56000" y="178212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63594" y="178212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CB8E112-ADA2-4D17-9B68-0E5CC7F4436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948406" y="406956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AC668EA5-B88B-47A3-B590-3D0FAA84BC0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56000" y="406956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E3722742-D40B-4253-910D-757BDBE1107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63594" y="406956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9228F79-7777-4C53-A4A4-4CE4DCF3D9EF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946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ikoner -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281F9C-BCE8-490E-AF18-F79B53F5DBAC}"/>
              </a:ext>
            </a:extLst>
          </p:cNvPr>
          <p:cNvSpPr/>
          <p:nvPr userDrawn="1"/>
        </p:nvSpPr>
        <p:spPr>
          <a:xfrm>
            <a:off x="0" y="1690938"/>
            <a:ext cx="12192000" cy="516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01541" y="2936874"/>
            <a:ext cx="1896178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2138" y="2936874"/>
            <a:ext cx="1896179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62736" y="2936874"/>
            <a:ext cx="1896180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0E8CFCA-B33B-4B8E-94C5-F0977B63EB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1541" y="5222374"/>
            <a:ext cx="1896178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DBD1D54D-6E65-4715-A13E-687FD044B1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138" y="5222374"/>
            <a:ext cx="1896179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7B63068-5981-47A7-881E-9F5785BBBD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62736" y="5222374"/>
            <a:ext cx="1896180" cy="915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948406" y="178212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56000" y="178212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63594" y="178212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CB8E112-ADA2-4D17-9B68-0E5CC7F4436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948406" y="406956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AC668EA5-B88B-47A3-B590-3D0FAA84BC0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56000" y="406956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E3722742-D40B-4253-910D-757BDBE1107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63594" y="406956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ED12E7B-DA32-4364-839D-3524542F461D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597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 med grøn baggrund og tekst på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27B229-9F65-4F47-A77B-F953F27DB9EA}"/>
              </a:ext>
            </a:extLst>
          </p:cNvPr>
          <p:cNvSpPr/>
          <p:nvPr userDrawn="1"/>
        </p:nvSpPr>
        <p:spPr>
          <a:xfrm>
            <a:off x="0" y="0"/>
            <a:ext cx="41148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FABA-300E-44A1-BAB1-0931A5B70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2774" y="1484672"/>
            <a:ext cx="6358501" cy="46526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(</a:t>
            </a:r>
            <a:r>
              <a:rPr lang="da-DK" noProof="0" dirty="0"/>
              <a:t>Enter+TAB for næste tekst niveau, SHIFT+TAB for at gå tilbage i niveauer)</a:t>
            </a:r>
            <a:endParaRPr lang="da-DK" dirty="0"/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270F36-7933-48F1-B707-3F7759DEFAD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84816" y="2456999"/>
            <a:ext cx="1945169" cy="1944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81AF-FA1C-4BDD-AC84-33A379DFBEAF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7" y="232523"/>
            <a:ext cx="2005588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5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ndret billede med tekst på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27B229-9F65-4F47-A77B-F953F27DB9EA}"/>
              </a:ext>
            </a:extLst>
          </p:cNvPr>
          <p:cNvSpPr/>
          <p:nvPr userDrawn="1"/>
        </p:nvSpPr>
        <p:spPr>
          <a:xfrm>
            <a:off x="8077200" y="0"/>
            <a:ext cx="41148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8186FAA-685E-4283-B095-2840A5750D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37824" y="2008799"/>
            <a:ext cx="2933451" cy="372951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FABA-300E-44A1-BAB1-0931A5B70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5738317"/>
            <a:ext cx="6799957" cy="398957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a-DK" dirty="0"/>
              <a:t>[Foto: fotografensnavn, evt. andre informationer]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270F36-7933-48F1-B707-3F7759DEFAD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20725" y="1079500"/>
            <a:ext cx="6799957" cy="4478818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58AB-50F6-499B-96BB-B57116E092D2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4A769C-F8C2-4C6D-B1FB-4186705F8C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7824" y="899999"/>
            <a:ext cx="2933451" cy="97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7" y="232523"/>
            <a:ext cx="2005588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dret billede til kant med tekst på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27B229-9F65-4F47-A77B-F953F27DB9EA}"/>
              </a:ext>
            </a:extLst>
          </p:cNvPr>
          <p:cNvSpPr/>
          <p:nvPr userDrawn="1"/>
        </p:nvSpPr>
        <p:spPr>
          <a:xfrm>
            <a:off x="4685016" y="0"/>
            <a:ext cx="75069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8186FAA-685E-4283-B095-2840A5750D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7846" y="2059492"/>
            <a:ext cx="6333429" cy="36818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FABA-300E-44A1-BAB1-0931A5B70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7846" y="5738318"/>
            <a:ext cx="6333430" cy="398957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da-DK" dirty="0"/>
              <a:t>[Foto: fotografensnavn, evt. andre informationer]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270F36-7933-48F1-B707-3F7759DEFAD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" y="0"/>
            <a:ext cx="4685015" cy="6857998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4C46-078E-4493-BCB6-3C553F2AA9E3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0EA0-8830-4DEF-8156-F44E8060D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7845" y="903067"/>
            <a:ext cx="6333430" cy="970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Klik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7" y="232523"/>
            <a:ext cx="2005588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03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dretbillede med kant og tekst på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27B229-9F65-4F47-A77B-F953F27DB9EA}"/>
              </a:ext>
            </a:extLst>
          </p:cNvPr>
          <p:cNvSpPr/>
          <p:nvPr userDrawn="1"/>
        </p:nvSpPr>
        <p:spPr>
          <a:xfrm>
            <a:off x="4685016" y="0"/>
            <a:ext cx="7506984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8186FAA-685E-4283-B095-2840A5750D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7846" y="2023375"/>
            <a:ext cx="6333429" cy="37210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FABA-300E-44A1-BAB1-0931A5B70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7677" y="6498001"/>
            <a:ext cx="4114800" cy="359998"/>
          </a:xfrm>
        </p:spPr>
        <p:txBody>
          <a:bodyPr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da-DK" dirty="0"/>
              <a:t>[Foto: fotografensnavn, evt. andre informationer]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270F36-7933-48F1-B707-3F7759DEFAD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87677" y="416305"/>
            <a:ext cx="4114800" cy="6025390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D866-4394-4A53-8C8E-E339E01F44C3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DC1EC4-7358-4910-B8C0-E21F638A8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7846" y="906132"/>
            <a:ext cx="6333429" cy="97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7" y="232523"/>
            <a:ext cx="2005588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7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lturministerie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Vejledning (egnet hvis meget tekst)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CDAC-88F7-477B-AB85-5E1ABFFBA4E2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53A219-078A-4E28-A616-53B2918A6AFF}"/>
              </a:ext>
            </a:extLst>
          </p:cNvPr>
          <p:cNvSpPr/>
          <p:nvPr userDrawn="1"/>
        </p:nvSpPr>
        <p:spPr>
          <a:xfrm>
            <a:off x="0" y="1690938"/>
            <a:ext cx="12192000" cy="5167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A17B4-5072-4422-A49E-D7BB0C890396}"/>
              </a:ext>
            </a:extLst>
          </p:cNvPr>
          <p:cNvSpPr txBox="1"/>
          <p:nvPr userDrawn="1"/>
        </p:nvSpPr>
        <p:spPr>
          <a:xfrm>
            <a:off x="719136" y="1913484"/>
            <a:ext cx="3400579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Farvekombination 1 gør brug af farver tættest på kernen i Kulturministeriets farveidentitet og anvendes når du ønsker at skabe tydelighed omkring afsenderen.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9011B-0DF0-4AD4-8F4A-95CC4FB59DAD}"/>
              </a:ext>
            </a:extLst>
          </p:cNvPr>
          <p:cNvSpPr txBox="1"/>
          <p:nvPr userDrawn="1"/>
        </p:nvSpPr>
        <p:spPr>
          <a:xfrm>
            <a:off x="6912077" y="1768964"/>
            <a:ext cx="3973341" cy="15081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Farvekombination 2 befinder sig længere væk fra kernen i Kulturministeriets farveidentitet og anvendes oplagt i en sammenhæng hvor du ønsker at fremstå mindre formelt, eller en sammenhæng hvor det er passende med en mere kulørt præsentation. </a:t>
            </a:r>
            <a:br>
              <a:rPr lang="da-DK" sz="1400" dirty="0">
                <a:solidFill>
                  <a:schemeClr val="bg1"/>
                </a:solidFill>
              </a:rPr>
            </a:b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11" name="Billede 1">
            <a:extLst>
              <a:ext uri="{FF2B5EF4-FFF2-40B4-BE49-F238E27FC236}">
                <a16:creationId xmlns:a16="http://schemas.microsoft.com/office/drawing/2014/main" id="{39294DEB-CD04-40DF-965B-98A4EC31E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03" y="3429000"/>
            <a:ext cx="3750716" cy="2813037"/>
          </a:xfrm>
          <a:prstGeom prst="rect">
            <a:avLst/>
          </a:prstGeom>
        </p:spPr>
      </p:pic>
      <p:pic>
        <p:nvPicPr>
          <p:cNvPr id="13" name="Billede 9">
            <a:extLst>
              <a:ext uri="{FF2B5EF4-FFF2-40B4-BE49-F238E27FC236}">
                <a16:creationId xmlns:a16="http://schemas.microsoft.com/office/drawing/2014/main" id="{5592951A-FC76-4D7B-B5BF-E2771D260B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7" y="3428999"/>
            <a:ext cx="3750716" cy="281303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7176725" y="868964"/>
            <a:ext cx="10751275" cy="9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Lav Hvid udgave! (egnet med mange billeder)</a:t>
            </a:r>
          </a:p>
        </p:txBody>
      </p:sp>
    </p:spTree>
    <p:extLst>
      <p:ext uri="{BB962C8B-B14F-4D97-AF65-F5344CB8AC3E}">
        <p14:creationId xmlns:p14="http://schemas.microsoft.com/office/powerpoint/2010/main" val="2959915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 på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AD1E-152F-49E8-952C-6C69B9687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0000"/>
            <a:ext cx="5375275" cy="97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8186FAA-685E-4283-B095-2840A5750D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837244"/>
            <a:ext cx="5375275" cy="43007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FABA-300E-44A1-BAB1-0931A5B70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6" y="5989835"/>
            <a:ext cx="4448763" cy="421239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a-DK" dirty="0"/>
              <a:t>[Foto: fotografensnavn, evt. andre informationer]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270F36-7933-48F1-B707-3F7759DEFAD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9137" y="1"/>
            <a:ext cx="4448763" cy="5887092"/>
          </a:xfrm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billede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834-4DFE-492C-9DC8-EA63CADBE137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1485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ét stort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noProof="0" dirty="0"/>
              <a:t>Klik for at tilføje tekst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A51D51C-0A75-4759-A1DC-E03EA19B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C292-0439-46DC-A38B-226562E7B6EA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C21B955-D3EA-48BD-A3E1-CDAC17A5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C405B7-FAC3-49D3-B550-60A333DE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- to objekt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00" y="1806575"/>
            <a:ext cx="5288348" cy="629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00" y="2505075"/>
            <a:ext cx="5288348" cy="3632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6000" y="1806575"/>
            <a:ext cx="5285275" cy="629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6000" y="2505075"/>
            <a:ext cx="5285275" cy="3632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F499-459D-4014-AEFB-4A310C27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E459-19B3-451A-8E4A-CB0C8C459B6C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BB5AB91-5CB4-478F-B87B-5C403F68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067B84D-C6E8-433C-B99E-152A847C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okse i farver med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281F9C-BCE8-490E-AF18-F79B53F5DBAC}"/>
              </a:ext>
            </a:extLst>
          </p:cNvPr>
          <p:cNvSpPr/>
          <p:nvPr userDrawn="1"/>
        </p:nvSpPr>
        <p:spPr>
          <a:xfrm>
            <a:off x="0" y="1112059"/>
            <a:ext cx="6094800" cy="2664000"/>
          </a:xfrm>
          <a:prstGeom prst="rect">
            <a:avLst/>
          </a:prstGeom>
          <a:solidFill>
            <a:srgbClr val="E3E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AA9B84-388F-45E7-8725-581764A88BE7}"/>
              </a:ext>
            </a:extLst>
          </p:cNvPr>
          <p:cNvSpPr/>
          <p:nvPr userDrawn="1"/>
        </p:nvSpPr>
        <p:spPr>
          <a:xfrm>
            <a:off x="6097200" y="1112059"/>
            <a:ext cx="6094800" cy="2664000"/>
          </a:xfrm>
          <a:prstGeom prst="rect">
            <a:avLst/>
          </a:prstGeom>
          <a:solidFill>
            <a:srgbClr val="ECEC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CF6E3A-65E0-4820-B739-1FF61873AF24}"/>
              </a:ext>
            </a:extLst>
          </p:cNvPr>
          <p:cNvSpPr/>
          <p:nvPr userDrawn="1"/>
        </p:nvSpPr>
        <p:spPr>
          <a:xfrm>
            <a:off x="0" y="3773785"/>
            <a:ext cx="6094800" cy="2664000"/>
          </a:xfrm>
          <a:prstGeom prst="rect">
            <a:avLst/>
          </a:prstGeom>
          <a:solidFill>
            <a:srgbClr val="F6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82910B-EC87-4965-97B7-B984814708D8}"/>
              </a:ext>
            </a:extLst>
          </p:cNvPr>
          <p:cNvSpPr/>
          <p:nvPr userDrawn="1"/>
        </p:nvSpPr>
        <p:spPr>
          <a:xfrm>
            <a:off x="6097200" y="3773785"/>
            <a:ext cx="6094800" cy="2664000"/>
          </a:xfrm>
          <a:prstGeom prst="rect">
            <a:avLst/>
          </a:prstGeom>
          <a:solidFill>
            <a:srgbClr val="D0D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33669"/>
            <a:ext cx="6094801" cy="80240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8" y="2595144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3939" y="2595144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9136" y="5269258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0E8CFCA-B33B-4B8E-94C5-F0977B63EB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13937" y="5269258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60538" y="1469402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55339" y="1469402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60536" y="4133402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CB8E112-ADA2-4D17-9B68-0E5CC7F4436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55337" y="4133402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3EA8858-CA68-4CC8-B472-8966EAB1872F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7" y="232523"/>
            <a:ext cx="2005588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77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okse i flere farver med ikon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281F9C-BCE8-490E-AF18-F79B53F5DBAC}"/>
              </a:ext>
            </a:extLst>
          </p:cNvPr>
          <p:cNvSpPr/>
          <p:nvPr userDrawn="1"/>
        </p:nvSpPr>
        <p:spPr>
          <a:xfrm>
            <a:off x="0" y="1112059"/>
            <a:ext cx="6094800" cy="2664000"/>
          </a:xfrm>
          <a:prstGeom prst="rect">
            <a:avLst/>
          </a:prstGeom>
          <a:solidFill>
            <a:srgbClr val="B9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AA9B84-388F-45E7-8725-581764A88BE7}"/>
              </a:ext>
            </a:extLst>
          </p:cNvPr>
          <p:cNvSpPr/>
          <p:nvPr userDrawn="1"/>
        </p:nvSpPr>
        <p:spPr>
          <a:xfrm>
            <a:off x="6097200" y="1112059"/>
            <a:ext cx="6094800" cy="2664000"/>
          </a:xfrm>
          <a:prstGeom prst="rect">
            <a:avLst/>
          </a:prstGeom>
          <a:solidFill>
            <a:srgbClr val="EFE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CF6E3A-65E0-4820-B739-1FF61873AF24}"/>
              </a:ext>
            </a:extLst>
          </p:cNvPr>
          <p:cNvSpPr/>
          <p:nvPr userDrawn="1"/>
        </p:nvSpPr>
        <p:spPr>
          <a:xfrm>
            <a:off x="0" y="3773785"/>
            <a:ext cx="6094800" cy="2664000"/>
          </a:xfrm>
          <a:prstGeom prst="rect">
            <a:avLst/>
          </a:prstGeom>
          <a:solidFill>
            <a:srgbClr val="D0D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82910B-EC87-4965-97B7-B984814708D8}"/>
              </a:ext>
            </a:extLst>
          </p:cNvPr>
          <p:cNvSpPr/>
          <p:nvPr userDrawn="1"/>
        </p:nvSpPr>
        <p:spPr>
          <a:xfrm>
            <a:off x="6097200" y="3773785"/>
            <a:ext cx="6094800" cy="2664000"/>
          </a:xfrm>
          <a:prstGeom prst="rect">
            <a:avLst/>
          </a:prstGeom>
          <a:solidFill>
            <a:srgbClr val="00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33669"/>
            <a:ext cx="6094801" cy="80240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8" y="2595144"/>
            <a:ext cx="4654800" cy="9156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3939" y="2595144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9136" y="5269258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0E8CFCA-B33B-4B8E-94C5-F0977B63EB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13937" y="5269258"/>
            <a:ext cx="4654800" cy="9156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60538" y="1469402"/>
            <a:ext cx="972000" cy="90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55339" y="1469402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60536" y="4133402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CB8E112-ADA2-4D17-9B68-0E5CC7F4436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55337" y="4133402"/>
            <a:ext cx="972000" cy="90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7702A30-F4DE-4100-A9F3-92EFDE2AF500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7" y="232523"/>
            <a:ext cx="2005588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1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bokse til kant - med ikon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281F9C-BCE8-490E-AF18-F79B53F5DBAC}"/>
              </a:ext>
            </a:extLst>
          </p:cNvPr>
          <p:cNvSpPr/>
          <p:nvPr userDrawn="1"/>
        </p:nvSpPr>
        <p:spPr>
          <a:xfrm>
            <a:off x="0" y="-1"/>
            <a:ext cx="6094800" cy="3429000"/>
          </a:xfrm>
          <a:prstGeom prst="rect">
            <a:avLst/>
          </a:prstGeom>
          <a:solidFill>
            <a:srgbClr val="B9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AA9B84-388F-45E7-8725-581764A88BE7}"/>
              </a:ext>
            </a:extLst>
          </p:cNvPr>
          <p:cNvSpPr/>
          <p:nvPr userDrawn="1"/>
        </p:nvSpPr>
        <p:spPr>
          <a:xfrm>
            <a:off x="6097200" y="-1"/>
            <a:ext cx="6094800" cy="3429000"/>
          </a:xfrm>
          <a:prstGeom prst="rect">
            <a:avLst/>
          </a:prstGeom>
          <a:solidFill>
            <a:srgbClr val="EFE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CF6E3A-65E0-4820-B739-1FF61873AF24}"/>
              </a:ext>
            </a:extLst>
          </p:cNvPr>
          <p:cNvSpPr/>
          <p:nvPr userDrawn="1"/>
        </p:nvSpPr>
        <p:spPr>
          <a:xfrm>
            <a:off x="0" y="3429000"/>
            <a:ext cx="6094800" cy="3429000"/>
          </a:xfrm>
          <a:prstGeom prst="rect">
            <a:avLst/>
          </a:prstGeom>
          <a:solidFill>
            <a:srgbClr val="D0D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82910B-EC87-4965-97B7-B984814708D8}"/>
              </a:ext>
            </a:extLst>
          </p:cNvPr>
          <p:cNvSpPr/>
          <p:nvPr userDrawn="1"/>
        </p:nvSpPr>
        <p:spPr>
          <a:xfrm>
            <a:off x="6097200" y="3429000"/>
            <a:ext cx="6094800" cy="3429000"/>
          </a:xfrm>
          <a:prstGeom prst="rect">
            <a:avLst/>
          </a:prstGeom>
          <a:solidFill>
            <a:srgbClr val="002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8" y="1844880"/>
            <a:ext cx="4654800" cy="9156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3939" y="1844880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9136" y="5221649"/>
            <a:ext cx="4654800" cy="9156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0E8CFCA-B33B-4B8E-94C5-F0977B63EB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13937" y="5221649"/>
            <a:ext cx="4654800" cy="9156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60538" y="719138"/>
            <a:ext cx="972000" cy="90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55339" y="719138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60536" y="4085793"/>
            <a:ext cx="972000" cy="9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CB8E112-ADA2-4D17-9B68-0E5CC7F4436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655337" y="4085793"/>
            <a:ext cx="972000" cy="90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0328E64-4421-40AC-BF25-9E45BB4379A2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1251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bokse med tekst på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281F9C-BCE8-490E-AF18-F79B53F5DBAC}"/>
              </a:ext>
            </a:extLst>
          </p:cNvPr>
          <p:cNvSpPr/>
          <p:nvPr userDrawn="1"/>
        </p:nvSpPr>
        <p:spPr>
          <a:xfrm>
            <a:off x="0" y="1690938"/>
            <a:ext cx="12192000" cy="516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8204" y="2140937"/>
            <a:ext cx="2304715" cy="2361437"/>
          </a:xfrm>
          <a:solidFill>
            <a:srgbClr val="EFEFE9"/>
          </a:solidFill>
        </p:spPr>
        <p:txBody>
          <a:bodyPr lIns="72000" tIns="72000" rIns="72000" bIns="7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#1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5700" y="2140937"/>
            <a:ext cx="2304717" cy="2361437"/>
          </a:xfrm>
          <a:solidFill>
            <a:srgbClr val="EFEFE9"/>
          </a:solidFill>
        </p:spPr>
        <p:txBody>
          <a:bodyPr lIns="72000" tIns="72000" rIns="72000" bIns="7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#2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64682" y="2140937"/>
            <a:ext cx="2304718" cy="2361437"/>
          </a:xfrm>
          <a:solidFill>
            <a:srgbClr val="EFEFE9"/>
          </a:solidFill>
        </p:spPr>
        <p:txBody>
          <a:bodyPr lIns="72000" tIns="72000" rIns="72000" bIns="7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#3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0E8CFCA-B33B-4B8E-94C5-F0977B63EB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058205" y="4775200"/>
            <a:ext cx="2304714" cy="136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DBD1D54D-6E65-4715-A13E-687FD044B1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65700" y="4775200"/>
            <a:ext cx="2304715" cy="136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07B63068-5981-47A7-881E-9F5785BBBD1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64682" y="4775200"/>
            <a:ext cx="2304716" cy="136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ikontekst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ADD640B-E564-4D7C-B415-DADCCF1CB79C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3590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okse på ræk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1D74BFC-707C-4E9F-AA65-B98C32A683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2700" y="2410938"/>
            <a:ext cx="2160000" cy="2232000"/>
          </a:xfrm>
          <a:solidFill>
            <a:srgbClr val="D0D0C7"/>
          </a:solidFill>
        </p:spPr>
        <p:txBody>
          <a:bodyPr lIns="72000" tIns="72000" rIns="72000" bIns="7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#1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9017A4A-786F-4FED-A132-CD4AE9D883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90769" y="2410938"/>
            <a:ext cx="2160000" cy="2232000"/>
          </a:xfrm>
          <a:solidFill>
            <a:srgbClr val="D0D0C7"/>
          </a:solidFill>
        </p:spPr>
        <p:txBody>
          <a:bodyPr lIns="72000" tIns="72000" rIns="72000" bIns="7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#2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A26031-478A-4FE5-AB71-8D75E035DB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48838" y="2410938"/>
            <a:ext cx="2160000" cy="2232000"/>
          </a:xfrm>
          <a:solidFill>
            <a:srgbClr val="D0D0C7"/>
          </a:solidFill>
        </p:spPr>
        <p:txBody>
          <a:bodyPr lIns="72000" tIns="72000" rIns="72000" bIns="7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#3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BB37114-B598-4FAF-BD1C-06274F7C8A9A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D0E8CFCA-B33B-4B8E-94C5-F0977B63EB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06907" y="2410938"/>
            <a:ext cx="2160000" cy="2232000"/>
          </a:xfrm>
          <a:solidFill>
            <a:srgbClr val="D0D0C7"/>
          </a:solidFill>
        </p:spPr>
        <p:txBody>
          <a:bodyPr lIns="72000" tIns="72000" rIns="72000" bIns="7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da-DK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2883020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-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72EE02-99DD-43C6-9EC4-500EA9C7C850}"/>
              </a:ext>
            </a:extLst>
          </p:cNvPr>
          <p:cNvSpPr/>
          <p:nvPr userDrawn="1"/>
        </p:nvSpPr>
        <p:spPr>
          <a:xfrm>
            <a:off x="0" y="1690938"/>
            <a:ext cx="12192000" cy="51670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2690467"/>
            <a:ext cx="10752137" cy="104589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da-DK" dirty="0"/>
              <a:t>Tak for opmærksomheden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3828438"/>
            <a:ext cx="10752137" cy="767831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4CDB0378-5BCA-4E36-BFFA-D4C2F8BABE0C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86816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-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7" y="2690467"/>
            <a:ext cx="10752137" cy="104589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da-DK" dirty="0"/>
              <a:t>Tak for opmærksomheden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7" y="3828438"/>
            <a:ext cx="10752137" cy="767831"/>
          </a:xfrm>
        </p:spPr>
        <p:txBody>
          <a:bodyPr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3FF45B1-7F40-4116-AD97-879E7685C5C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62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F5BE0A0-F22D-4E88-8217-98FAB2CF0BDE}"/>
              </a:ext>
            </a:extLst>
          </p:cNvPr>
          <p:cNvSpPr/>
          <p:nvPr userDrawn="1"/>
        </p:nvSpPr>
        <p:spPr>
          <a:xfrm>
            <a:off x="0" y="3509963"/>
            <a:ext cx="12192000" cy="2627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6F1AF4-2CC1-4E5F-9501-84A1528561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137275 h 6858000"/>
              <a:gd name="connsiteX1" fmla="*/ 12192000 w 12192000"/>
              <a:gd name="connsiteY1" fmla="*/ 6137275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3509963 h 6858000"/>
              <a:gd name="connsiteX7" fmla="*/ 0 w 12192000"/>
              <a:gd name="connsiteY7" fmla="*/ 35099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6137275"/>
                </a:moveTo>
                <a:lnTo>
                  <a:pt x="12192000" y="6137275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509963"/>
                </a:lnTo>
                <a:lnTo>
                  <a:pt x="0" y="3509963"/>
                </a:lnTo>
                <a:close/>
              </a:path>
            </a:pathLst>
          </a:custGeom>
        </p:spPr>
        <p:txBody>
          <a:bodyPr wrap="square" lIns="72000" tIns="72000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061861"/>
            <a:ext cx="10752138" cy="1145406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284269"/>
            <a:ext cx="10752137" cy="61329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6219148-464A-4B89-BD6D-4A7F61E1F379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84" y="3375210"/>
            <a:ext cx="2840291" cy="9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pak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F4B17EF-6ED8-41AA-8C7B-5987738C7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ikonoversigt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A0FF01-741C-4F8B-9DA9-B7A8D9BAA7C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40542" y="1919643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420AB0-8B06-4900-AD56-39408CFF48C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119218" y="1929166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6092BC0-84E2-49AA-A2C7-12AA748683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97894" y="1929166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86A809C-1FB8-4D12-B7FA-8C81C9BF4AF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76570" y="1919643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4590447-6251-49E6-A335-471C0F09817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55246" y="1929166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DEB7050-9BA3-4337-9FDA-FE625B1F20E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633922" y="1929166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D7F53A6C-5C69-402B-9285-1B3CC9FD29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012598" y="1929166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40CC2E4F-A015-4313-94AF-2CC067E2ACB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391275" y="1929166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8C1AAB0E-29F2-4AF0-936D-1D583765C72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42" y="3247394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0ED6887-69E6-48D1-A74F-7A2417F4088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19218" y="3256917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07779D65-C6BC-46DE-B83E-BFB704164CC8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97894" y="3256917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5DBAE8D-34BE-4530-8A8B-C79DC92C00F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76570" y="3247394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B7A2E0A7-B042-491B-B67D-1C46BD9E93C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255246" y="3256917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DE07EB7-F3F3-4CE8-97AC-7661442E910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33922" y="3256917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F275A98A-7E3B-42F8-85E7-E2394DC7E8A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12598" y="3256917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95A7E38-6700-4BBD-AD11-FD3DE85F01C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391275" y="3256917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1B4BC89-3A7B-46E1-A6EF-FCC9D365895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40542" y="457768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ACB9C931-93C9-46A4-BFD2-B4B14166FAA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119218" y="458720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91003B5A-6872-4F2C-975F-699F69A4C8C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497894" y="458720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92BD9D1-84A8-445C-A153-11E0D77660B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876570" y="4577685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ED6F140C-E543-42EA-925D-CA385F524F8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55246" y="458720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30CEA77E-309C-4DD8-B93A-C02F744A7A6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33922" y="458720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3A248942-20AB-4460-97EE-05604CD4B7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12598" y="458720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53F4CC39-6E97-43A6-BB46-0BF9B312355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91275" y="4587208"/>
            <a:ext cx="1080000" cy="108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CA935B1-F5B2-47E3-A339-B9D513A6C7D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624CB76-F04E-4099-B33B-988D3AD52CB6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7EA826C-57C3-46E5-A8D2-FE0A29B2A50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D7843D6-838C-4115-816A-E25AF4E658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751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10100400" cy="9709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00AD7D4-C684-4603-966A-B6DB729C56A5}"/>
              </a:ext>
            </a:extLst>
          </p:cNvPr>
          <p:cNvSpPr>
            <a:spLocks noGrp="1"/>
          </p:cNvSpPr>
          <p:nvPr>
            <p:ph type="body" orient="vert" sz="quarter" idx="19" hasCustomPrompt="1"/>
          </p:nvPr>
        </p:nvSpPr>
        <p:spPr>
          <a:xfrm>
            <a:off x="719139" y="1870938"/>
            <a:ext cx="10752136" cy="426633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429E5F2-0255-4760-9B2A-22AD360D02D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69E5ABB-771B-44D5-9DE7-E4A6F42792F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8D70AA-4CBD-4E0A-BDA8-1D9034F36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BDBDE96-D710-4CFC-A030-3FC341BF5A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880948-2A0C-49C1-AC17-F49B55ED18F9}"/>
              </a:ext>
            </a:extLst>
          </p:cNvPr>
          <p:cNvSpPr/>
          <p:nvPr userDrawn="1"/>
        </p:nvSpPr>
        <p:spPr>
          <a:xfrm>
            <a:off x="0" y="6429600"/>
            <a:ext cx="121932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3939F-FFA7-4F9F-8472-F48893B5EC48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131" y="831747"/>
            <a:ext cx="1421089" cy="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8882368" y="3548368"/>
            <a:ext cx="4206875" cy="9709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429E5F2-0255-4760-9B2A-22AD360D02D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3BBBEF7-1551-4461-9AA4-90DAC2476400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8D70AA-4CBD-4E0A-BDA8-1D9034F361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BDBDE96-D710-4CFC-A030-3FC341BF5A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Vertical Text Placeholder 5">
            <a:extLst>
              <a:ext uri="{FF2B5EF4-FFF2-40B4-BE49-F238E27FC236}">
                <a16:creationId xmlns:a16="http://schemas.microsoft.com/office/drawing/2014/main" id="{E00AD7D4-C684-4603-966A-B6DB729C56A5}"/>
              </a:ext>
            </a:extLst>
          </p:cNvPr>
          <p:cNvSpPr>
            <a:spLocks noGrp="1"/>
          </p:cNvSpPr>
          <p:nvPr>
            <p:ph type="body" orient="vert" sz="quarter" idx="19" hasCustomPrompt="1"/>
          </p:nvPr>
        </p:nvSpPr>
        <p:spPr>
          <a:xfrm>
            <a:off x="719139" y="719138"/>
            <a:ext cx="9601197" cy="541813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880948-2A0C-49C1-AC17-F49B55ED18F9}"/>
              </a:ext>
            </a:extLst>
          </p:cNvPr>
          <p:cNvSpPr/>
          <p:nvPr userDrawn="1"/>
        </p:nvSpPr>
        <p:spPr>
          <a:xfrm>
            <a:off x="0" y="6429600"/>
            <a:ext cx="121932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33939F-FFA7-4F9F-8472-F48893B5EC48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2131" y="831747"/>
            <a:ext cx="1421089" cy="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85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740096" y="602080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0096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05673" y="161498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586" y="1614980"/>
            <a:ext cx="2770998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8550" y="3506940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985888" y="2863199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3997" y="452537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7058302" y="1975028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62032" y="3541344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89091" y="2748899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94971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11709" y="2144296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5A6D61F-63B8-417F-B2E3-6D31D45F4913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940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719138" y="5425814"/>
            <a:ext cx="10752137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600" b="0" noProof="0" dirty="0">
                <a:solidFill>
                  <a:schemeClr val="bg1"/>
                </a:solidFill>
              </a:rPr>
            </a:br>
            <a:endParaRPr lang="da-DK" sz="16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9C1CD54-359D-4EDA-BC0C-13D5548DE114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d hvi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F5BE0A0-F22D-4E88-8217-98FAB2CF0BDE}"/>
              </a:ext>
            </a:extLst>
          </p:cNvPr>
          <p:cNvSpPr/>
          <p:nvPr userDrawn="1"/>
        </p:nvSpPr>
        <p:spPr>
          <a:xfrm>
            <a:off x="0" y="3509963"/>
            <a:ext cx="12192000" cy="2627312"/>
          </a:xfrm>
          <a:prstGeom prst="rect">
            <a:avLst/>
          </a:prstGeom>
          <a:solidFill>
            <a:srgbClr val="D0D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061861"/>
            <a:ext cx="10752138" cy="1145406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284269"/>
            <a:ext cx="10752137" cy="61329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EA91AA7-F24E-4375-827F-E650D87AE4AE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84" y="3375210"/>
            <a:ext cx="2840291" cy="9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d 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127C13-D473-4993-A041-927D3276C2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5BE0A0-F22D-4E88-8217-98FAB2CF0BDE}"/>
              </a:ext>
            </a:extLst>
          </p:cNvPr>
          <p:cNvSpPr/>
          <p:nvPr userDrawn="1"/>
        </p:nvSpPr>
        <p:spPr>
          <a:xfrm>
            <a:off x="0" y="3509963"/>
            <a:ext cx="12192000" cy="2627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138" y="4061861"/>
            <a:ext cx="10752138" cy="1145406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138" y="5284269"/>
            <a:ext cx="10752137" cy="61329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0" indent="0" algn="l">
              <a:buFont typeface="Arial" panose="020B0604020202020204" pitchFamily="34" charset="0"/>
              <a:buChar char="​"/>
              <a:defRPr sz="2000"/>
            </a:lvl2pPr>
            <a:lvl3pPr marL="0" indent="0" algn="l">
              <a:buFont typeface="Arial" panose="020B0604020202020204" pitchFamily="34" charset="0"/>
              <a:buChar char="​"/>
              <a:defRPr sz="2000"/>
            </a:lvl3pPr>
            <a:lvl4pPr marL="0" indent="0" algn="l">
              <a:buFont typeface="Arial" panose="020B0604020202020204" pitchFamily="34" charset="0"/>
              <a:buChar char="​"/>
              <a:defRPr sz="2000"/>
            </a:lvl4pPr>
            <a:lvl5pPr marL="0" indent="0" algn="l">
              <a:buFont typeface="Arial" panose="020B0604020202020204" pitchFamily="34" charset="0"/>
              <a:buChar char="​"/>
              <a:defRPr sz="2000"/>
            </a:lvl5pPr>
            <a:lvl6pPr marL="0" indent="0" algn="l">
              <a:buFont typeface="Arial" panose="020B0604020202020204" pitchFamily="34" charset="0"/>
              <a:buChar char="​"/>
              <a:defRPr sz="2000"/>
            </a:lvl6pPr>
            <a:lvl7pPr marL="0" indent="0" algn="l">
              <a:buFont typeface="Arial" panose="020B0604020202020204" pitchFamily="34" charset="0"/>
              <a:buChar char="​"/>
              <a:defRPr sz="2000"/>
            </a:lvl7pPr>
            <a:lvl8pPr marL="0" indent="0" algn="l">
              <a:buFont typeface="Arial" panose="020B0604020202020204" pitchFamily="34" charset="0"/>
              <a:buChar char="​"/>
              <a:defRPr sz="2000"/>
            </a:lvl8pPr>
            <a:lvl9pPr marL="0" indent="0" algn="l"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C78685-2AE8-4790-9E15-2028753F5FF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B5B53883-AF4B-4B56-BE08-1A4A112B20BA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84" y="3375210"/>
            <a:ext cx="2840291" cy="9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7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BC8A-81E0-4FA0-B6C3-201418434FDA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er i to spl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EFABA-300E-44A1-BAB1-0931A5B70E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870938"/>
            <a:ext cx="5286000" cy="4266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(</a:t>
            </a:r>
            <a:r>
              <a:rPr lang="da-DK" noProof="0" dirty="0"/>
              <a:t>Enter+TAB for næste tekst niveau, SHIFT+TAB for at gå tilbage i niveauer)</a:t>
            </a:r>
            <a:endParaRPr lang="da-DK" dirty="0"/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B027E4-D3EC-4736-B161-3E5B8B134E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000" y="1870938"/>
            <a:ext cx="5272874" cy="4266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 (</a:t>
            </a:r>
            <a:r>
              <a:rPr lang="da-DK" noProof="0" dirty="0"/>
              <a:t>Enter+TAB for næste tekst niveau, SHIFT+TAB for at gå tilbage i niveauer)</a:t>
            </a:r>
            <a:endParaRPr lang="da-DK" dirty="0"/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1E5F53-8FFE-46B4-AF41-E8014329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282A-E3F4-4195-B9C0-78AA4EB1CE0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1EA393-E2B1-4B66-9017-983E786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3DF23-4636-4FE6-88BB-890F3BD5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02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1870938"/>
            <a:ext cx="5283928" cy="4267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8074" y="1870938"/>
            <a:ext cx="5283201" cy="4266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F14-407B-42AA-99D3-99BCCD814199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objekter -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D8E87DC-3909-40BB-B418-51A9013138C3}"/>
              </a:ext>
            </a:extLst>
          </p:cNvPr>
          <p:cNvSpPr/>
          <p:nvPr userDrawn="1"/>
        </p:nvSpPr>
        <p:spPr>
          <a:xfrm>
            <a:off x="0" y="1690938"/>
            <a:ext cx="12192000" cy="5167061"/>
          </a:xfrm>
          <a:prstGeom prst="rect">
            <a:avLst/>
          </a:prstGeom>
          <a:solidFill>
            <a:srgbClr val="D0D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1870938"/>
            <a:ext cx="5283928" cy="42670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8074" y="1870938"/>
            <a:ext cx="5283201" cy="4266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</a:t>
            </a:r>
          </a:p>
          <a:p>
            <a:pPr lvl="6"/>
            <a:r>
              <a:rPr lang="da-DK" noProof="0" dirty="0"/>
              <a:t>7</a:t>
            </a:r>
          </a:p>
          <a:p>
            <a:pPr lvl="7"/>
            <a:r>
              <a:rPr lang="da-DK" noProof="0" dirty="0"/>
              <a:t>8</a:t>
            </a:r>
          </a:p>
          <a:p>
            <a:pPr lvl="8"/>
            <a:r>
              <a:rPr lang="da-DK" noProof="0" dirty="0"/>
              <a:t>9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221374-0C34-4A57-955A-4ED27451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FD0D-BBED-4115-B1CE-84F7B9B3C000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08F187-8F12-40F7-BF6C-97747D60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2BFB58-C09F-4656-B9F7-C2B94CEF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08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0BAE68-01BB-497C-9B74-9B876B8A9EAB}"/>
              </a:ext>
            </a:extLst>
          </p:cNvPr>
          <p:cNvSpPr/>
          <p:nvPr userDrawn="1"/>
        </p:nvSpPr>
        <p:spPr>
          <a:xfrm>
            <a:off x="0" y="6429600"/>
            <a:ext cx="12193200" cy="7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274573-5F82-48C4-8301-F0A36F36FDAE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1870938"/>
            <a:ext cx="10751278" cy="4267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(</a:t>
            </a:r>
            <a:r>
              <a:rPr lang="da-DK" noProof="0" dirty="0" err="1"/>
              <a:t>Enter+TAB</a:t>
            </a:r>
            <a:r>
              <a:rPr lang="da-DK" noProof="0" dirty="0"/>
              <a:t> for næste tekst niveau, SHIFT+TAB for at gå tilbage i niveauer)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</a:t>
            </a:r>
          </a:p>
          <a:p>
            <a:pPr lvl="4"/>
            <a:r>
              <a:rPr lang="da-DK" noProof="0" dirty="0"/>
              <a:t>Niveau 5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</a:t>
            </a:r>
          </a:p>
          <a:p>
            <a:pPr lvl="7"/>
            <a:r>
              <a:rPr lang="da-DK" noProof="0" dirty="0"/>
              <a:t>Niveau 8</a:t>
            </a:r>
          </a:p>
          <a:p>
            <a:pPr lvl="8"/>
            <a:r>
              <a:rPr lang="da-DK" noProof="0" dirty="0"/>
              <a:t>Niveau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6355" y="6588000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51275" cy="90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69400" y="6588000"/>
            <a:ext cx="180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ABEE-5CC6-41E7-8015-A2F6FFCF1532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88000"/>
            <a:ext cx="41148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7" y="232523"/>
            <a:ext cx="2005588" cy="6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29" r:id="rId3"/>
    <p:sldLayoutId id="2147483777" r:id="rId4"/>
    <p:sldLayoutId id="2147483799" r:id="rId5"/>
    <p:sldLayoutId id="2147483743" r:id="rId6"/>
    <p:sldLayoutId id="2147483778" r:id="rId7"/>
    <p:sldLayoutId id="2147483755" r:id="rId8"/>
    <p:sldLayoutId id="2147483779" r:id="rId9"/>
    <p:sldLayoutId id="2147483730" r:id="rId10"/>
    <p:sldLayoutId id="2147483780" r:id="rId11"/>
    <p:sldLayoutId id="2147483781" r:id="rId12"/>
    <p:sldLayoutId id="2147483782" r:id="rId13"/>
    <p:sldLayoutId id="2147483784" r:id="rId14"/>
    <p:sldLayoutId id="2147483783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32" r:id="rId21"/>
    <p:sldLayoutId id="2147483735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37" r:id="rId31"/>
    <p:sldLayoutId id="2147483798" r:id="rId32"/>
    <p:sldLayoutId id="2147483769" r:id="rId33"/>
    <p:sldLayoutId id="2147483753" r:id="rId34"/>
  </p:sldLayoutIdLst>
  <p:hf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53" userDrawn="1">
          <p15:clr>
            <a:srgbClr val="F26B43"/>
          </p15:clr>
        </p15:guide>
        <p15:guide id="5" pos="7226" userDrawn="1">
          <p15:clr>
            <a:srgbClr val="F26B43"/>
          </p15:clr>
        </p15:guide>
        <p15:guide id="7" orient="horz" pos="453" userDrawn="1">
          <p15:clr>
            <a:srgbClr val="F26B43"/>
          </p15:clr>
        </p15:guide>
        <p15:guide id="8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ks.dk/omraader/medier/den-europaeiske-forordning-om-mediefrihed" TargetMode="External"/><Relationship Id="rId2" Type="http://schemas.openxmlformats.org/officeDocument/2006/relationships/hyperlink" Target="https://blanket.virk.dk/blanketafvikler/orbeon/fr/public_v/47_2583846d408f3cdb9e3f1dc412fb3fda76848ce3/new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8A31C-F7B3-46ED-B3DD-C0075FC56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7" y="4754996"/>
            <a:ext cx="10752138" cy="1145406"/>
          </a:xfrm>
        </p:spPr>
        <p:txBody>
          <a:bodyPr/>
          <a:lstStyle/>
          <a:p>
            <a:pPr algn="ctr"/>
            <a:r>
              <a:rPr lang="da-DK" dirty="0"/>
              <a:t>informationsmøde 16. april 2026</a:t>
            </a:r>
            <a:br>
              <a:rPr lang="da-DK" dirty="0"/>
            </a:br>
            <a:r>
              <a:rPr lang="da-DK" dirty="0"/>
              <a:t>for </a:t>
            </a:r>
            <a:r>
              <a:rPr lang="da-DK" dirty="0" err="1"/>
              <a:t>kl</a:t>
            </a:r>
            <a:r>
              <a:rPr lang="da-DK" dirty="0"/>
              <a:t> og kommunerne</a:t>
            </a:r>
            <a:br>
              <a:rPr lang="da-DK" dirty="0"/>
            </a:br>
            <a:r>
              <a:rPr lang="da-DK" dirty="0"/>
              <a:t>vedr. reglerne om offentlig reklame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73188-ACB9-4E66-A480-726F0B098D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5FE874-99BA-47D5-8CD5-1D7E4C8E9547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119FB-3F3D-4133-B30F-72D0E8B7FB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169CB4-C637-4EFD-AE70-5BACEF223D6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30984" y="3348037"/>
            <a:ext cx="2840291" cy="71382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8421701" y="6445905"/>
            <a:ext cx="3590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da-DK" sz="1000" dirty="0">
              <a:solidFill>
                <a:schemeClr val="bg1"/>
              </a:solidFill>
            </a:endParaRPr>
          </a:p>
          <a:p>
            <a:pPr algn="r"/>
            <a:r>
              <a:rPr lang="da-DK" sz="1000" dirty="0">
                <a:solidFill>
                  <a:schemeClr val="bg1"/>
                </a:solidFill>
              </a:rPr>
              <a:t>Frederiksborg Slotshave. Foto: Thomas Rahbek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84" y="3375210"/>
            <a:ext cx="2840291" cy="953957"/>
          </a:xfrm>
          <a:prstGeom prst="rect">
            <a:avLst/>
          </a:prstGeom>
        </p:spPr>
      </p:pic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BB7A84FD-F6B2-45E4-8A0D-0A9B2D5DAC8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r="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326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B513E596-7110-C8F5-AE2A-23F213B39BE5}"/>
              </a:ext>
            </a:extLst>
          </p:cNvPr>
          <p:cNvSpPr txBox="1">
            <a:spLocks/>
          </p:cNvSpPr>
          <p:nvPr/>
        </p:nvSpPr>
        <p:spPr>
          <a:xfrm>
            <a:off x="635432" y="5190911"/>
            <a:ext cx="10835843" cy="617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u="sng" dirty="0">
                <a:solidFill>
                  <a:srgbClr val="212529"/>
                </a:solidFill>
              </a:rPr>
              <a:t>Fristen</a:t>
            </a:r>
            <a:r>
              <a:rPr lang="da-DK" dirty="0">
                <a:solidFill>
                  <a:srgbClr val="212529"/>
                </a:solidFill>
              </a:rPr>
              <a:t> for at indgive oplysninger og indberette udgifter til offentlig reklame afholdt det seneste kalender år er 4 måneder efter udløbet af kalenderåret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a-DK" dirty="0"/>
              <a:t>Dvs. første indberetningsfrist er: </a:t>
            </a:r>
            <a:r>
              <a:rPr lang="da-DK" sz="2400" b="1" dirty="0"/>
              <a:t>30. april 2026 </a:t>
            </a:r>
            <a:r>
              <a:rPr lang="da-DK" sz="1800" dirty="0"/>
              <a:t>(for perioden 8. august – 31. december 2025)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32079-1B74-48A2-8506-DCB6407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9999"/>
            <a:ext cx="10751275" cy="900000"/>
          </a:xfrm>
        </p:spPr>
        <p:txBody>
          <a:bodyPr/>
          <a:lstStyle/>
          <a:p>
            <a:r>
              <a:rPr lang="da-DK" dirty="0"/>
              <a:t>OPLYSNINGER der skal Indberettes til Radio- og tv-nævnet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F2786-06CA-4574-AE9F-EF36B1B0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7D0E-BDB1-47D5-BCD2-13709ED7080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614E8-BA9C-4AE9-A081-FDF5210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5ECAE7-7BAE-4F6E-9E17-B33C9A18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15" y="1870938"/>
            <a:ext cx="10835843" cy="2970651"/>
          </a:xfrm>
        </p:spPr>
        <p:txBody>
          <a:bodyPr/>
          <a:lstStyle/>
          <a:p>
            <a:pPr marL="522900" indent="-342900">
              <a:lnSpc>
                <a:spcPct val="150000"/>
              </a:lnSpc>
            </a:pPr>
            <a:r>
              <a:rPr lang="da-DK" sz="1400" b="0" i="0" dirty="0">
                <a:solidFill>
                  <a:srgbClr val="212529"/>
                </a:solidFill>
                <a:effectLst/>
              </a:rPr>
              <a:t>Navn og kontaktoplysninger på den offentlige myndighed eller enhed.</a:t>
            </a:r>
          </a:p>
          <a:p>
            <a:pPr marL="522900" indent="-342900">
              <a:lnSpc>
                <a:spcPct val="150000"/>
              </a:lnSpc>
            </a:pPr>
            <a:r>
              <a:rPr lang="da-DK" sz="1400" b="0" i="0" dirty="0">
                <a:solidFill>
                  <a:srgbClr val="212529"/>
                </a:solidFill>
                <a:effectLst/>
              </a:rPr>
              <a:t>Navn(e) på de(n) medietjenesteudbyder(e), der er købt reklameplads eller leverings- eller tjenesteydelser hos.</a:t>
            </a:r>
          </a:p>
          <a:p>
            <a:pPr marL="522900" indent="-342900">
              <a:lnSpc>
                <a:spcPct val="150000"/>
              </a:lnSpc>
            </a:pPr>
            <a:r>
              <a:rPr lang="da-DK" sz="1400" b="0" i="0" dirty="0">
                <a:solidFill>
                  <a:srgbClr val="212529"/>
                </a:solidFill>
                <a:effectLst/>
              </a:rPr>
              <a:t>Navnet på den mediekoncern, medietjenesteudbyderen indgår i, såfremt medietjenesteudbyderen hører til en mediekoncern.</a:t>
            </a:r>
          </a:p>
          <a:p>
            <a:pPr marL="522900" indent="-342900">
              <a:lnSpc>
                <a:spcPct val="150000"/>
              </a:lnSpc>
            </a:pPr>
            <a:r>
              <a:rPr lang="da-DK" sz="1400" b="0" i="0" dirty="0">
                <a:solidFill>
                  <a:srgbClr val="212529"/>
                </a:solidFill>
                <a:effectLst/>
              </a:rPr>
              <a:t>Det samlede beløb, der årligt er </a:t>
            </a:r>
            <a:r>
              <a:rPr lang="da-DK" sz="1400" dirty="0"/>
              <a:t>anvendt</a:t>
            </a:r>
            <a:r>
              <a:rPr lang="da-DK" sz="1400" b="0" i="0" dirty="0">
                <a:solidFill>
                  <a:srgbClr val="212529"/>
                </a:solidFill>
                <a:effectLst/>
              </a:rPr>
              <a:t> på offentlige reklamer, herunder udgifter i forbindelse med køb af medietjenesteudbydernes varer eller tjenester.</a:t>
            </a:r>
          </a:p>
          <a:p>
            <a:pPr marL="522900" indent="-342900">
              <a:lnSpc>
                <a:spcPct val="150000"/>
              </a:lnSpc>
            </a:pPr>
            <a:r>
              <a:rPr lang="da-DK" sz="1400" b="0" i="0" dirty="0">
                <a:solidFill>
                  <a:srgbClr val="212529"/>
                </a:solidFill>
                <a:effectLst/>
              </a:rPr>
              <a:t>Det samlede beløb der er </a:t>
            </a:r>
            <a:r>
              <a:rPr lang="da-DK" sz="1400" b="0" i="0" dirty="0">
                <a:effectLst/>
              </a:rPr>
              <a:t>anvendt</a:t>
            </a:r>
            <a:r>
              <a:rPr lang="da-DK" sz="1400" b="0" i="0" dirty="0">
                <a:solidFill>
                  <a:srgbClr val="212529"/>
                </a:solidFill>
                <a:effectLst/>
              </a:rPr>
              <a:t> pr. medietjenesteudbyder.</a:t>
            </a:r>
          </a:p>
          <a:p>
            <a:pPr marL="522900" indent="-342900">
              <a:lnSpc>
                <a:spcPct val="150000"/>
              </a:lnSpc>
            </a:pPr>
            <a:r>
              <a:rPr lang="da-DK" sz="1400" b="0" i="0" dirty="0">
                <a:solidFill>
                  <a:srgbClr val="212529"/>
                </a:solidFill>
                <a:effectLst/>
              </a:rPr>
              <a:t>Samtlige offentlige udgifter </a:t>
            </a:r>
            <a:r>
              <a:rPr lang="da-DK" sz="1400" i="0" dirty="0">
                <a:effectLst/>
              </a:rPr>
              <a:t>årligt</a:t>
            </a:r>
            <a:r>
              <a:rPr lang="da-DK" sz="1400" b="0" i="0" dirty="0">
                <a:solidFill>
                  <a:srgbClr val="FF0000"/>
                </a:solidFill>
                <a:effectLst/>
              </a:rPr>
              <a:t> </a:t>
            </a:r>
            <a:r>
              <a:rPr lang="da-DK" sz="1400" b="0" i="0" dirty="0">
                <a:solidFill>
                  <a:srgbClr val="212529"/>
                </a:solidFill>
                <a:effectLst/>
              </a:rPr>
              <a:t>fordelt på medietyper.</a:t>
            </a:r>
          </a:p>
          <a:p>
            <a:pPr marL="522900" indent="-342900">
              <a:lnSpc>
                <a:spcPct val="150000"/>
              </a:lnSpc>
            </a:pPr>
            <a:r>
              <a:rPr lang="da-DK" sz="1400" b="0" i="0" dirty="0">
                <a:solidFill>
                  <a:srgbClr val="212529"/>
                </a:solidFill>
                <a:effectLst/>
              </a:rPr>
              <a:t>Formål og målgruppen for den offentlige reklameaktivitet.</a:t>
            </a:r>
            <a:endParaRPr lang="da-DK" sz="1400" dirty="0">
              <a:solidFill>
                <a:srgbClr val="212529"/>
              </a:solidFill>
            </a:endParaRPr>
          </a:p>
          <a:p>
            <a:pPr marL="0" indent="0">
              <a:buNone/>
            </a:pP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90683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857D4CB5-1E0C-4219-EE73-FFB2ACB04161}"/>
              </a:ext>
            </a:extLst>
          </p:cNvPr>
          <p:cNvSpPr/>
          <p:nvPr/>
        </p:nvSpPr>
        <p:spPr>
          <a:xfrm>
            <a:off x="5823284" y="1713799"/>
            <a:ext cx="5510460" cy="35068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CFB584-C0A9-CE7D-73A6-3214266D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INDBERETNINGSSKEMAET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953742F-497D-F654-14CC-07451F7A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F14-407B-42AA-99D3-99BCCD814199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AE3499-DC79-0C4F-E99E-93B54B5F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C096FE7-2AE8-89B0-8FF7-55E9456147FE}"/>
              </a:ext>
            </a:extLst>
          </p:cNvPr>
          <p:cNvSpPr txBox="1"/>
          <p:nvPr/>
        </p:nvSpPr>
        <p:spPr>
          <a:xfrm>
            <a:off x="5823284" y="1026416"/>
            <a:ext cx="5996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200" dirty="0">
              <a:hlinkClick r:id="rId2"/>
            </a:endParaRPr>
          </a:p>
          <a:p>
            <a:endParaRPr lang="da-DK" sz="1200" dirty="0">
              <a:hlinkClick r:id="rId2"/>
            </a:endParaRPr>
          </a:p>
          <a:p>
            <a:r>
              <a:rPr lang="da-DK" sz="1200" dirty="0">
                <a:hlinkClick r:id="rId3"/>
              </a:rPr>
              <a:t>https://slks.dk/omraader/medier/den-europaeiske-forordning-om-mediefrihed</a:t>
            </a:r>
            <a:r>
              <a:rPr lang="da-DK" sz="1200" dirty="0"/>
              <a:t>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9825240-A7B5-9A02-D1F9-001D46657336}"/>
              </a:ext>
            </a:extLst>
          </p:cNvPr>
          <p:cNvSpPr txBox="1">
            <a:spLocks/>
          </p:cNvSpPr>
          <p:nvPr/>
        </p:nvSpPr>
        <p:spPr>
          <a:xfrm>
            <a:off x="2172394" y="5562611"/>
            <a:ext cx="7846485" cy="6834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800" dirty="0"/>
              <a:t>SLKS.DK &gt; MEDIER &gt; DEN EUROPÆISKE FORORDNING OM MEDIEFRIHED 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45349B5-7E58-6AAB-33B8-6EB7FB661827}"/>
              </a:ext>
            </a:extLst>
          </p:cNvPr>
          <p:cNvSpPr txBox="1"/>
          <p:nvPr/>
        </p:nvSpPr>
        <p:spPr>
          <a:xfrm>
            <a:off x="596014" y="1987540"/>
            <a:ext cx="50376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dirty="0">
              <a:hlinkClick r:id="rId2"/>
            </a:endParaRPr>
          </a:p>
          <a:p>
            <a:r>
              <a:rPr lang="da-DK" dirty="0"/>
              <a:t>Radio- og TV-nævnet har etableret et indberetningsskema, hvor udgifter til offentlig reklame indberettes</a:t>
            </a:r>
          </a:p>
          <a:p>
            <a:endParaRPr lang="da-DK" dirty="0"/>
          </a:p>
          <a:p>
            <a:r>
              <a:rPr lang="da-DK" dirty="0"/>
              <a:t>Radio- og TV-Nævnet tilgængeliggør oplysningerne i en offentlig database på Radio- og TV-nævnets hjemmeside</a:t>
            </a:r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endParaRPr lang="da-DK" dirty="0">
              <a:hlinkClick r:id="rId2"/>
            </a:endParaRPr>
          </a:p>
          <a:p>
            <a:endParaRPr lang="da-DK" dirty="0"/>
          </a:p>
        </p:txBody>
      </p:sp>
      <p:pic>
        <p:nvPicPr>
          <p:cNvPr id="9" name="Billede 8" descr="Et billede, der indeholder tekst, skærmbillede, Webside, software&#10;&#10;Indhold genereret af kunstig intelligens kan være forkert.">
            <a:extLst>
              <a:ext uri="{FF2B5EF4-FFF2-40B4-BE49-F238E27FC236}">
                <a16:creationId xmlns:a16="http://schemas.microsoft.com/office/drawing/2014/main" id="{94D0D0A5-54CF-0964-12EB-B4FE9B3FE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1795903"/>
            <a:ext cx="5365297" cy="33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B875-C867-478F-A23E-DE74E88C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INDBERETNING AF INDTÆGTER ELLER UDGIFTER TIL OFFENTLIG REKLAME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603B5-742F-42FF-8077-1A1E854E30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56464" y="3286592"/>
            <a:ext cx="2160000" cy="2232000"/>
          </a:xfrm>
        </p:spPr>
        <p:txBody>
          <a:bodyPr/>
          <a:lstStyle/>
          <a:p>
            <a:r>
              <a:rPr lang="da-DK" dirty="0"/>
              <a:t>Medietjeneste-udbydere m.fl.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3D771-2EB1-4207-831B-542712F808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946870" y="3286592"/>
            <a:ext cx="2160000" cy="2232000"/>
          </a:xfrm>
        </p:spPr>
        <p:txBody>
          <a:bodyPr/>
          <a:lstStyle/>
          <a:p>
            <a:r>
              <a:rPr lang="da-DK" dirty="0"/>
              <a:t>Radio- og TV-nævnet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1C5F-B78E-471D-B161-863A228084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37276" y="3286592"/>
            <a:ext cx="2160000" cy="2232000"/>
          </a:xfrm>
        </p:spPr>
        <p:txBody>
          <a:bodyPr/>
          <a:lstStyle/>
          <a:p>
            <a:r>
              <a:rPr lang="da-DK" dirty="0"/>
              <a:t>Offentlige myndigheder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F409DF-1120-44B4-8C6C-7E279116605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7FBFB7E-82E4-45E8-B543-51143D563CA4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1AB13B-ADD2-4D61-A640-4B19EC8A06C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12" name="Højrepil 6">
            <a:extLst>
              <a:ext uri="{FF2B5EF4-FFF2-40B4-BE49-F238E27FC236}">
                <a16:creationId xmlns:a16="http://schemas.microsoft.com/office/drawing/2014/main" id="{A78F801E-F25A-454A-888A-FBE46D2E109A}"/>
              </a:ext>
            </a:extLst>
          </p:cNvPr>
          <p:cNvSpPr/>
          <p:nvPr/>
        </p:nvSpPr>
        <p:spPr>
          <a:xfrm>
            <a:off x="3946445" y="4171352"/>
            <a:ext cx="512982" cy="462479"/>
          </a:xfrm>
          <a:prstGeom prst="rightArrow">
            <a:avLst/>
          </a:prstGeom>
          <a:solidFill>
            <a:srgbClr val="3B3A3D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Højrepil 7">
            <a:extLst>
              <a:ext uri="{FF2B5EF4-FFF2-40B4-BE49-F238E27FC236}">
                <a16:creationId xmlns:a16="http://schemas.microsoft.com/office/drawing/2014/main" id="{40811741-5138-44CD-9360-F513EA4E4248}"/>
              </a:ext>
            </a:extLst>
          </p:cNvPr>
          <p:cNvSpPr/>
          <p:nvPr/>
        </p:nvSpPr>
        <p:spPr>
          <a:xfrm rot="10800000">
            <a:off x="7541917" y="4171352"/>
            <a:ext cx="512982" cy="462479"/>
          </a:xfrm>
          <a:prstGeom prst="rightArrow">
            <a:avLst/>
          </a:prstGeom>
          <a:solidFill>
            <a:srgbClr val="3B3A3D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E1567-69F4-7503-C3D5-B8FC5A5CD56B}"/>
              </a:ext>
            </a:extLst>
          </p:cNvPr>
          <p:cNvSpPr txBox="1">
            <a:spLocks/>
          </p:cNvSpPr>
          <p:nvPr/>
        </p:nvSpPr>
        <p:spPr>
          <a:xfrm>
            <a:off x="4942032" y="5717243"/>
            <a:ext cx="2160000" cy="607017"/>
          </a:xfrm>
          <a:prstGeom prst="rect">
            <a:avLst/>
          </a:prstGeom>
          <a:solidFill>
            <a:srgbClr val="D0D0C7"/>
          </a:solidFill>
        </p:spPr>
        <p:txBody>
          <a:bodyPr vert="horz" lIns="72000" tIns="72000" rIns="72000" bIns="72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Offentlig database</a:t>
            </a:r>
          </a:p>
        </p:txBody>
      </p:sp>
      <p:sp>
        <p:nvSpPr>
          <p:cNvPr id="16" name="Højrepil 6">
            <a:extLst>
              <a:ext uri="{FF2B5EF4-FFF2-40B4-BE49-F238E27FC236}">
                <a16:creationId xmlns:a16="http://schemas.microsoft.com/office/drawing/2014/main" id="{9EC3A861-E6A9-C13F-D23F-ABA5B30F651F}"/>
              </a:ext>
            </a:extLst>
          </p:cNvPr>
          <p:cNvSpPr/>
          <p:nvPr/>
        </p:nvSpPr>
        <p:spPr>
          <a:xfrm rot="5400000">
            <a:off x="5920151" y="5515328"/>
            <a:ext cx="203760" cy="200071"/>
          </a:xfrm>
          <a:prstGeom prst="rightArrow">
            <a:avLst/>
          </a:prstGeom>
          <a:solidFill>
            <a:srgbClr val="3B3A3D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5250ECD-37FE-2175-CB3F-4EF8A4767A25}"/>
              </a:ext>
            </a:extLst>
          </p:cNvPr>
          <p:cNvSpPr txBox="1"/>
          <p:nvPr/>
        </p:nvSpPr>
        <p:spPr>
          <a:xfrm>
            <a:off x="720000" y="1777751"/>
            <a:ext cx="11381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Radio- og TV-nævnet indhenter oplysninger fra såvel de offentlige myndigheder samt fra medietjenesteudbydere, der modtager offentlige reklameindtægter og sammenholder disse.</a:t>
            </a:r>
          </a:p>
        </p:txBody>
      </p:sp>
    </p:spTree>
    <p:extLst>
      <p:ext uri="{BB962C8B-B14F-4D97-AF65-F5344CB8AC3E}">
        <p14:creationId xmlns:p14="http://schemas.microsoft.com/office/powerpoint/2010/main" val="99441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3FF45B1-7F40-4116-AD97-879E7685C5C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012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2079-1B74-48A2-8506-DCB6407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9999"/>
            <a:ext cx="10751275" cy="900000"/>
          </a:xfrm>
        </p:spPr>
        <p:txBody>
          <a:bodyPr/>
          <a:lstStyle/>
          <a:p>
            <a:r>
              <a:rPr lang="da-DK" dirty="0"/>
              <a:t>Formål med mødet i DAG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F2786-06CA-4574-AE9F-EF36B1B0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7D0E-BDB1-47D5-BCD2-13709ED7080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614E8-BA9C-4AE9-A081-FDF5210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5ECAE7-7BAE-4F6E-9E17-B33C9A18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1870938"/>
            <a:ext cx="10751275" cy="4267062"/>
          </a:xfrm>
        </p:spPr>
        <p:txBody>
          <a:bodyPr/>
          <a:lstStyle/>
          <a:p>
            <a:r>
              <a:rPr lang="da-DK" dirty="0"/>
              <a:t>At orientere om reglerne om offentlig reklame gældende for offentlige myndigheder i forordningen om europæisk mediefrihed samt bekendtgørelsen om tilsyn og sanktioner, der trådte i kraft den </a:t>
            </a:r>
            <a:r>
              <a:rPr lang="da-DK" b="1" dirty="0"/>
              <a:t>8. august 2025.</a:t>
            </a:r>
          </a:p>
          <a:p>
            <a:r>
              <a:rPr lang="da-DK" dirty="0"/>
              <a:t>At give mulighed for at stille spørgsmål til reglerne og praktikken vedrørende indberetningspligten.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Program for mødet:</a:t>
            </a:r>
          </a:p>
          <a:p>
            <a:r>
              <a:rPr lang="da-DK" dirty="0"/>
              <a:t>Præsentation af hovedlinjerne i reglerne, herunder hvordan Radio- og tv-nævnets tilsyn udmøntes</a:t>
            </a:r>
            <a:r>
              <a:rPr lang="da-DK" dirty="0">
                <a:solidFill>
                  <a:srgbClr val="FF0000"/>
                </a:solidFill>
              </a:rPr>
              <a:t> </a:t>
            </a:r>
            <a:r>
              <a:rPr lang="da-DK" dirty="0"/>
              <a:t>og hvordan reglerne håndhæves. </a:t>
            </a:r>
            <a:endParaRPr lang="da-DK" strike="sngStrike" dirty="0"/>
          </a:p>
          <a:p>
            <a:r>
              <a:rPr lang="da-DK" dirty="0"/>
              <a:t>Herefter er der tid til spørgsmål.</a:t>
            </a:r>
          </a:p>
          <a:p>
            <a:pPr marL="0" indent="0">
              <a:buNone/>
            </a:pP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23035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2079-1B74-48A2-8506-DCB6407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9999"/>
            <a:ext cx="10751275" cy="900000"/>
          </a:xfrm>
        </p:spPr>
        <p:txBody>
          <a:bodyPr/>
          <a:lstStyle/>
          <a:p>
            <a:r>
              <a:rPr lang="da-DK" dirty="0"/>
              <a:t>Forordningen om EUROPÆISK MEDIEFRIHED (EMFA)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F2786-06CA-4574-AE9F-EF36B1B0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7D0E-BDB1-47D5-BCD2-13709ED7080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614E8-BA9C-4AE9-A081-FDF5210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AE4E4E62-8938-6246-98D9-EBAE700139C5}"/>
              </a:ext>
            </a:extLst>
          </p:cNvPr>
          <p:cNvSpPr txBox="1">
            <a:spLocks/>
          </p:cNvSpPr>
          <p:nvPr/>
        </p:nvSpPr>
        <p:spPr>
          <a:xfrm>
            <a:off x="720000" y="2095821"/>
            <a:ext cx="3658271" cy="347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da-DK" sz="2400" b="1" dirty="0"/>
              <a:t>Formål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8201826-5E68-BA56-5FD7-1D7EE9CDF69D}"/>
              </a:ext>
            </a:extLst>
          </p:cNvPr>
          <p:cNvSpPr txBox="1"/>
          <p:nvPr/>
        </p:nvSpPr>
        <p:spPr>
          <a:xfrm>
            <a:off x="665756" y="2522612"/>
            <a:ext cx="835358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Beskytte journalister og medieudbydere mod politisk indblanding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Styrke og beskytte mediepluralismen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Sikre fælles spilleregler i hele EU omkring mediefrihed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/>
              <a:t>Ø</a:t>
            </a:r>
            <a:r>
              <a:rPr lang="da-DK" sz="1800" dirty="0"/>
              <a:t>ge transparensen af og bevågenheden omkring mediers ejerforhold og offentlig finansiering </a:t>
            </a:r>
            <a:r>
              <a:rPr lang="da-DK" dirty="0"/>
              <a:t>af reklamer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/>
              <a:t>Sikre en gennemsigtig og retfærdig fordeling af offentlige ressourcer til medieudbyderne</a:t>
            </a:r>
            <a:endParaRPr lang="da-DK" sz="18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sz="1800" dirty="0"/>
              <a:t>Etablering af European Board for Media Services (EBMS) og tildeling af tilsynskompetencer til Radio- og </a:t>
            </a:r>
            <a:r>
              <a:rPr lang="da-DK" sz="1800" dirty="0" err="1"/>
              <a:t>TV-nævnet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62067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E50EE-1D83-11B3-5211-D764B24F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Gennemførsel af forordningen i dansk ret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7F391F-44CE-CDB4-C2EC-0AAC2C81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870938"/>
            <a:ext cx="10751274" cy="4267062"/>
          </a:xfrm>
        </p:spPr>
        <p:txBody>
          <a:bodyPr/>
          <a:lstStyle/>
          <a:p>
            <a:r>
              <a:rPr lang="da-DK" dirty="0"/>
              <a:t>Forordningen er gennemført ved lov nr. 741 af 20. juni 2025, der trådte i kraft den 1. juli 2025</a:t>
            </a:r>
          </a:p>
          <a:p>
            <a:endParaRPr lang="da-DK" dirty="0"/>
          </a:p>
          <a:p>
            <a:r>
              <a:rPr lang="da-DK" dirty="0"/>
              <a:t>Bekendtgørelse nr. 1026 af 16. juli 2025, der trådte i kraft den 8. august 2025</a:t>
            </a:r>
          </a:p>
          <a:p>
            <a:pPr lvl="1"/>
            <a:r>
              <a:rPr lang="da-DK" dirty="0"/>
              <a:t>Fastsætter regler for Radio- og </a:t>
            </a:r>
            <a:r>
              <a:rPr lang="da-DK" dirty="0" err="1"/>
              <a:t>tv-nævnets</a:t>
            </a:r>
            <a:r>
              <a:rPr lang="da-DK" dirty="0"/>
              <a:t> opgaver som national tilsynsmyndighed</a:t>
            </a:r>
          </a:p>
          <a:p>
            <a:pPr lvl="1"/>
            <a:r>
              <a:rPr lang="da-DK" dirty="0"/>
              <a:t>Fastsætter forpligtigelser for medietjenesteudbydere og offentlige myndigheder i henhold til forordningen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9C1467-23E9-7A44-3B35-5926EE75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F14-407B-42AA-99D3-99BCCD814199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67DFCF-14A8-89DD-063A-B42D92CD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566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F2786-06CA-4574-AE9F-EF36B1B0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7D0E-BDB1-47D5-BCD2-13709ED7080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614E8-BA9C-4AE9-A081-FDF5210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5ECAE7-7BAE-4F6E-9E17-B33C9A18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30251"/>
            <a:ext cx="10751275" cy="407808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a-DK" sz="2400" b="1" dirty="0"/>
              <a:t>Præambel, betragtning 72:</a:t>
            </a:r>
          </a:p>
          <a:p>
            <a:pPr>
              <a:spcAft>
                <a:spcPts val="1200"/>
              </a:spcAft>
            </a:pPr>
            <a:r>
              <a:rPr lang="da-DK" dirty="0"/>
              <a:t>Offentlige reklameudgifter skal fordeles på en ikke-diskriminerende måde</a:t>
            </a:r>
          </a:p>
          <a:p>
            <a:pPr>
              <a:spcAft>
                <a:spcPts val="1200"/>
              </a:spcAft>
            </a:pPr>
            <a:r>
              <a:rPr lang="da-DK" dirty="0"/>
              <a:t>Partisk og uigennemsigtig fordeling…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… hæmmer mediepluralismen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… hæmmer frie udveksling af tjenesteydelser og de grundlæggende rettigheder.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… hæmmer konkurrencen og skaber ulige vilkår i det indre marked for medietjenester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a-DK" dirty="0"/>
              <a:t>…gør medier sårbare for politisk indflydelse</a:t>
            </a:r>
          </a:p>
          <a:p>
            <a:pPr marL="0" indent="0">
              <a:spcAft>
                <a:spcPts val="1200"/>
              </a:spcAft>
              <a:buNone/>
            </a:pPr>
            <a:endParaRPr lang="da-DK" dirty="0"/>
          </a:p>
          <a:p>
            <a:pPr marL="0" indent="0">
              <a:spcAft>
                <a:spcPts val="1200"/>
              </a:spcAft>
              <a:buNone/>
            </a:pPr>
            <a:endParaRPr lang="da-DK" sz="24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629A782-185A-35B0-9694-5DE96A79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NÆRMERE OM OFFENTLIG REKLAME</a:t>
            </a:r>
          </a:p>
        </p:txBody>
      </p:sp>
    </p:spTree>
    <p:extLst>
      <p:ext uri="{BB962C8B-B14F-4D97-AF65-F5344CB8AC3E}">
        <p14:creationId xmlns:p14="http://schemas.microsoft.com/office/powerpoint/2010/main" val="366269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77959-800C-BFE0-9691-0FD6ABC1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Indberetning af udgifter til offentlig reklame - artikel 25, stk.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DF126D-E4EF-52ED-BA84-2196B8E9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1870938"/>
            <a:ext cx="10653855" cy="4267062"/>
          </a:xfrm>
        </p:spPr>
        <p:txBody>
          <a:bodyPr/>
          <a:lstStyle/>
          <a:p>
            <a:r>
              <a:rPr lang="da-DK" dirty="0"/>
              <a:t>Forordningen om europæisk mediefrihed artikel 25, stk. 2:</a:t>
            </a:r>
          </a:p>
          <a:p>
            <a:pPr marL="0" indent="0">
              <a:buNone/>
            </a:pPr>
            <a:r>
              <a:rPr lang="da-DK" i="1" u="sng" dirty="0"/>
              <a:t>Offentlige myndigheder </a:t>
            </a:r>
            <a:r>
              <a:rPr lang="da-DK" i="1" dirty="0"/>
              <a:t>eller </a:t>
            </a:r>
            <a:r>
              <a:rPr lang="da-DK" i="1" u="sng" dirty="0"/>
              <a:t>enheder</a:t>
            </a:r>
            <a:r>
              <a:rPr lang="da-DK" i="1" dirty="0"/>
              <a:t> offentliggør ved hjælp af elektroniske og brugervenlige midler årligt oplysninger om deres </a:t>
            </a:r>
            <a:r>
              <a:rPr lang="da-DK" i="1" u="sng" dirty="0"/>
              <a:t>offentlige udgifter til statslig reklame</a:t>
            </a:r>
            <a:r>
              <a:rPr lang="da-DK" i="1" dirty="0"/>
              <a:t>.</a:t>
            </a:r>
          </a:p>
          <a:p>
            <a:pPr marL="0" indent="0">
              <a:buNone/>
            </a:pPr>
            <a:endParaRPr lang="da-DK" i="1" dirty="0"/>
          </a:p>
          <a:p>
            <a:r>
              <a:rPr lang="da-DK" dirty="0"/>
              <a:t>Kun offentlige myndigheder eller enheder skal indberette udgifterne </a:t>
            </a:r>
          </a:p>
          <a:p>
            <a:r>
              <a:rPr lang="da-DK" dirty="0"/>
              <a:t>Kun udgifter betalt til medietjenesteudbydere eller udbydere af onlineplatforme</a:t>
            </a:r>
          </a:p>
          <a:p>
            <a:r>
              <a:rPr lang="da-DK" dirty="0"/>
              <a:t>Kun udgifter til offentlig reklame og leverings- eller tjenestekontrakter</a:t>
            </a: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11FEC66-4F05-FE0D-27AE-68D4B1CD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F14-407B-42AA-99D3-99BCCD814199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8F00F9-F0EB-45A7-2CD8-4A62EA87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561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EB28A-B93A-2C1C-3AD6-B798C028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Myndigheder omfattet af reglerne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EED59D-40D7-2B2D-EC95-37B059A8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1870938"/>
            <a:ext cx="10581665" cy="4267062"/>
          </a:xfrm>
        </p:spPr>
        <p:txBody>
          <a:bodyPr/>
          <a:lstStyle/>
          <a:p>
            <a:r>
              <a:rPr lang="da-DK" dirty="0"/>
              <a:t>En offentlig myndighed eller enhed defineres i forordningen, som en national eller subnational regering, en tilsynsmyndighed eller et tilsynsorgan eller en enhed, der direkte eller indirekte kontrolleres af en national eller subnational regering.</a:t>
            </a:r>
          </a:p>
          <a:p>
            <a:endParaRPr lang="da-DK" dirty="0"/>
          </a:p>
          <a:p>
            <a:r>
              <a:rPr lang="da-DK" dirty="0"/>
              <a:t>Derfor er bl.a. ministerier, styrelser, kommuner, regioner, statslige aktieselskaber og selvstændige offentlige virksomheder omfattet af reglerne for indberetning.</a:t>
            </a:r>
          </a:p>
          <a:p>
            <a:endParaRPr lang="da-DK" dirty="0"/>
          </a:p>
          <a:p>
            <a:r>
              <a:rPr lang="da-DK" dirty="0"/>
              <a:t>Omfattet er bl.a. ikke:</a:t>
            </a:r>
          </a:p>
          <a:p>
            <a:pPr lvl="1"/>
            <a:r>
              <a:rPr lang="da-DK" dirty="0"/>
              <a:t>Kommunes underliggende institutioner f.eks. biblioteker, biografer og spillesteder</a:t>
            </a:r>
          </a:p>
          <a:p>
            <a:pPr lvl="1"/>
            <a:r>
              <a:rPr lang="da-DK" dirty="0"/>
              <a:t>Daginstitutioner og uddannelsesinstitutioner</a:t>
            </a:r>
          </a:p>
          <a:p>
            <a:pPr lvl="1"/>
            <a:r>
              <a:rPr lang="da-DK" dirty="0"/>
              <a:t>Enheder der modtager offentligt tilskud, men ikke er underlagt offentlig kontrol</a:t>
            </a:r>
          </a:p>
          <a:p>
            <a:pPr lvl="1"/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9217F1-2512-DE92-925C-C3C5E1DB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F14-407B-42AA-99D3-99BCCD814199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7635C-AEC7-7CCE-98A9-87B513E5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279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85E80-9EAB-868B-385B-EA5A5F84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Udgifter til medietjenesteudbydere eller udbydere af onlineplatforme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32C26B-8903-32F1-428C-3F18139F0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7" y="1870938"/>
            <a:ext cx="10156549" cy="4267062"/>
          </a:xfrm>
        </p:spPr>
        <p:txBody>
          <a:bodyPr/>
          <a:lstStyle/>
          <a:p>
            <a:r>
              <a:rPr lang="da-DK" dirty="0"/>
              <a:t>Kun udgifter til offentlig reklame hos medietjenesteudbydere eller udbydere af onlineplatforme er omfattet af reglerne.</a:t>
            </a:r>
          </a:p>
          <a:p>
            <a:endParaRPr lang="da-DK" dirty="0"/>
          </a:p>
          <a:p>
            <a:r>
              <a:rPr lang="da-DK" dirty="0"/>
              <a:t>En medietjenesteudbyder er den enhed, der udbyder en medietjeneste.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En medietjeneste er en tjeneste, hvis hovedformål er at udbyde programmer eller pressepublikationer til offentligheden for at informere, underholde eller uddanne. Dette kunne f.eks. være aviser, ugeblade, tidsskrifter, tv-stationer og radiokanaler.</a:t>
            </a:r>
          </a:p>
          <a:p>
            <a:endParaRPr lang="da-DK" dirty="0"/>
          </a:p>
          <a:p>
            <a:r>
              <a:rPr lang="da-DK" dirty="0"/>
              <a:t>En onlineplatform er en </a:t>
            </a:r>
            <a:r>
              <a:rPr lang="da-DK" dirty="0" err="1"/>
              <a:t>hostingtjeneste</a:t>
            </a:r>
            <a:r>
              <a:rPr lang="da-DK" dirty="0"/>
              <a:t>, som på anmodning af en tjenestemodtager lagrer og udbreder information til offentligheden. Dette kunne f.eks. være sociale medier.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259EE31-C522-F55A-715D-693A71E5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AF14-407B-42AA-99D3-99BCCD814199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C09301-F796-9491-6838-3FFC68D0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911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2079-1B74-48A2-8506-DCB6407F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99999"/>
            <a:ext cx="10751275" cy="900000"/>
          </a:xfrm>
        </p:spPr>
        <p:txBody>
          <a:bodyPr/>
          <a:lstStyle/>
          <a:p>
            <a:r>
              <a:rPr lang="da-DK" dirty="0"/>
              <a:t>Offentlige midler til reklame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F2786-06CA-4574-AE9F-EF36B1B0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7D0E-BDB1-47D5-BCD2-13709ED70801}" type="datetime1">
              <a:rPr lang="da-DK" smtClean="0"/>
              <a:t>15-04-2026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614E8-BA9C-4AE9-A081-FDF5210C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55ECAE7-7BAE-4F6E-9E17-B33C9A180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70938"/>
            <a:ext cx="10751275" cy="4267062"/>
          </a:xfrm>
        </p:spPr>
        <p:txBody>
          <a:bodyPr/>
          <a:lstStyle/>
          <a:p>
            <a:pPr indent="0">
              <a:buNone/>
            </a:pPr>
            <a:r>
              <a:rPr lang="da-DK" b="1" i="0" dirty="0">
                <a:solidFill>
                  <a:srgbClr val="212529"/>
                </a:solidFill>
                <a:effectLst/>
              </a:rPr>
              <a:t>Udgifter til offentlig reklame omfatter:</a:t>
            </a:r>
          </a:p>
          <a:p>
            <a:pPr marL="522900" indent="-342900"/>
            <a:r>
              <a:rPr lang="da-DK" dirty="0">
                <a:solidFill>
                  <a:srgbClr val="212529"/>
                </a:solidFill>
              </a:rPr>
              <a:t>O</a:t>
            </a:r>
            <a:r>
              <a:rPr lang="da-DK" b="0" i="0" dirty="0">
                <a:solidFill>
                  <a:srgbClr val="212529"/>
                </a:solidFill>
                <a:effectLst/>
              </a:rPr>
              <a:t>ffentlige meddelelser og oplysningskampagner udbredt mod betaling, fx en kampagne med information om vacciner eller affaldssortering. </a:t>
            </a:r>
            <a:endParaRPr lang="da-DK" dirty="0">
              <a:solidFill>
                <a:srgbClr val="212529"/>
              </a:solidFill>
            </a:endParaRPr>
          </a:p>
          <a:p>
            <a:pPr marL="522900" indent="-342900"/>
            <a:r>
              <a:rPr lang="da-DK" b="0" i="0" dirty="0">
                <a:solidFill>
                  <a:srgbClr val="212529"/>
                </a:solidFill>
                <a:effectLst/>
              </a:rPr>
              <a:t>Leverings- eller tjenestekontrakter, dvs. udgifter i forbindelse med køb af medietjenesteudbydernes varer eller tjenester, der ikke er offentlig reklame, fx. audiovisuelle produktioner, markedsdata og konsulent- eller uddannelsestjenester.</a:t>
            </a:r>
          </a:p>
          <a:p>
            <a:pPr indent="0" algn="l">
              <a:buNone/>
            </a:pPr>
            <a:endParaRPr lang="da-DK" dirty="0">
              <a:solidFill>
                <a:srgbClr val="212529"/>
              </a:solidFill>
            </a:endParaRPr>
          </a:p>
          <a:p>
            <a:pPr indent="0">
              <a:buNone/>
            </a:pPr>
            <a:r>
              <a:rPr lang="da-DK" b="1" dirty="0">
                <a:solidFill>
                  <a:srgbClr val="212529"/>
                </a:solidFill>
              </a:rPr>
              <a:t>Omfattet er ikke: </a:t>
            </a:r>
          </a:p>
          <a:p>
            <a:pPr marL="522900" indent="-342900"/>
            <a:r>
              <a:rPr lang="da-DK" dirty="0"/>
              <a:t>Udgifter til </a:t>
            </a:r>
            <a:r>
              <a:rPr lang="da-DK" dirty="0">
                <a:solidFill>
                  <a:srgbClr val="212529"/>
                </a:solidFill>
              </a:rPr>
              <a:t>officielle meddelelser, der er begrundet i et tvingende alment hensyn, såsom beredskabsmeddelelser om fx naturkatastrofer eller sundhedskriser.</a:t>
            </a:r>
          </a:p>
          <a:p>
            <a:pPr marL="522900" indent="-342900"/>
            <a:r>
              <a:rPr lang="da-DK" dirty="0">
                <a:solidFill>
                  <a:srgbClr val="212529"/>
                </a:solidFill>
              </a:rPr>
              <a:t>Jobopslag og promovering af disse, da dette anses som rekruttering </a:t>
            </a:r>
            <a:r>
              <a:rPr lang="da-DK" dirty="0"/>
              <a:t>og en del af den alm. drift i myndigheden eller enheden.</a:t>
            </a:r>
          </a:p>
          <a:p>
            <a:pPr marL="522900" indent="-342900"/>
            <a:endParaRPr lang="da-DK" dirty="0">
              <a:solidFill>
                <a:srgbClr val="212529"/>
              </a:solidFill>
            </a:endParaRPr>
          </a:p>
          <a:p>
            <a:pPr indent="0" algn="l">
              <a:buNone/>
            </a:pPr>
            <a:endParaRPr lang="da-DK" b="0" i="0" dirty="0">
              <a:solidFill>
                <a:srgbClr val="212529"/>
              </a:solidFill>
              <a:effectLst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720180"/>
      </p:ext>
    </p:extLst>
  </p:cSld>
  <p:clrMapOvr>
    <a:masterClrMapping/>
  </p:clrMapOvr>
</p:sld>
</file>

<file path=ppt/theme/theme1.xml><?xml version="1.0" encoding="utf-8"?>
<a:theme xmlns:a="http://schemas.openxmlformats.org/drawingml/2006/main" name="KUM - grå">
  <a:themeElements>
    <a:clrScheme name="KUM">
      <a:dk1>
        <a:srgbClr val="212125"/>
      </a:dk1>
      <a:lt1>
        <a:srgbClr val="FFFFFF"/>
      </a:lt1>
      <a:dk2>
        <a:srgbClr val="3B3A3D"/>
      </a:dk2>
      <a:lt2>
        <a:srgbClr val="D0D0C7"/>
      </a:lt2>
      <a:accent1>
        <a:srgbClr val="002D5E"/>
      </a:accent1>
      <a:accent2>
        <a:srgbClr val="86B5DE"/>
      </a:accent2>
      <a:accent3>
        <a:srgbClr val="CBCBCB"/>
      </a:accent3>
      <a:accent4>
        <a:srgbClr val="5F5F5F"/>
      </a:accent4>
      <a:accent5>
        <a:srgbClr val="B6E2C1"/>
      </a:accent5>
      <a:accent6>
        <a:srgbClr val="2F5A3B"/>
      </a:accent6>
      <a:hlink>
        <a:srgbClr val="44546A"/>
      </a:hlink>
      <a:folHlink>
        <a:srgbClr val="4472C4"/>
      </a:folHlink>
    </a:clrScheme>
    <a:fontScheme name="SLKS">
      <a:majorFont>
        <a:latin typeface="Access Heavy"/>
        <a:ea typeface=""/>
        <a:cs typeface=""/>
      </a:majorFont>
      <a:minorFont>
        <a:latin typeface="Acces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KS_PPT skabelon.potx" id="{A746F5F2-8FFD-4E07-829B-F91388D99CD4}" vid="{664B91B6-A366-483F-B98B-B54813D8C3DF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24" ma:contentTypeDescription="Create a new document." ma:contentTypeScope="" ma:versionID="7c79165e721dacf92d87dfe17b7b4e9a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fd17e7feb7504d3020626d53967afbf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Picture" minOccurs="0"/>
                <xsd:element ref="ns3:Hyperlink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5e6fd2e-4630-419c-b64a-3467c503b8ee}" ma:internalName="TaxCatchAll" ma:showField="CatchAllData" ma:web="adc6f7d2-2fd4-4c58-add3-50ea831b73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icture" ma:index="18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" ma:index="19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82721a9-3f3d-4779-b4f8-53221ef4f4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e0e463f-46c1-4b5a-aeae-2e65b5901510" xsi:nil="true"/>
    <Picture xmlns="fe0e463f-46c1-4b5a-aeae-2e65b5901510">
      <Url xsi:nil="true"/>
      <Description xsi:nil="true"/>
    </Picture>
    <Hyperlink xmlns="fe0e463f-46c1-4b5a-aeae-2e65b5901510">
      <Url xsi:nil="true"/>
      <Description xsi:nil="true"/>
    </Hyperlink>
    <lcf76f155ced4ddcb4097134ff3c332f xmlns="fe0e463f-46c1-4b5a-aeae-2e65b5901510">
      <Terms xmlns="http://schemas.microsoft.com/office/infopath/2007/PartnerControls"/>
    </lcf76f155ced4ddcb4097134ff3c332f>
    <TaxCatchAll xmlns="adc6f7d2-2fd4-4c58-add3-50ea831b733c" xsi:nil="true"/>
  </documentManagement>
</p:properties>
</file>

<file path=customXml/itemProps1.xml><?xml version="1.0" encoding="utf-8"?>
<ds:datastoreItem xmlns:ds="http://schemas.openxmlformats.org/officeDocument/2006/customXml" ds:itemID="{C2565185-B631-46AE-AFD4-71A65D2FB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C9577-5F51-4FE1-89F7-87F6C5C96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8A28E1-281B-4595-A6FB-1CBAB17C9BFE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fe0e463f-46c1-4b5a-aeae-2e65b5901510"/>
    <ds:schemaRef ds:uri="http://schemas.microsoft.com/office/infopath/2007/PartnerControls"/>
    <ds:schemaRef ds:uri="http://schemas.openxmlformats.org/package/2006/metadata/core-properties"/>
    <ds:schemaRef ds:uri="adc6f7d2-2fd4-4c58-add3-50ea831b733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962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Access Heavy</vt:lpstr>
      <vt:lpstr>Access Book</vt:lpstr>
      <vt:lpstr>KUM - grå</vt:lpstr>
      <vt:lpstr>informationsmøde 16. april 2026 for kl og kommunerne vedr. reglerne om offentlig reklame</vt:lpstr>
      <vt:lpstr>Formål med mødet i DAG</vt:lpstr>
      <vt:lpstr>Forordningen om EUROPÆISK MEDIEFRIHED (EMFA)</vt:lpstr>
      <vt:lpstr>Gennemførsel af forordningen i dansk ret</vt:lpstr>
      <vt:lpstr>NÆRMERE OM OFFENTLIG REKLAME</vt:lpstr>
      <vt:lpstr>Indberetning af udgifter til offentlig reklame - artikel 25, stk. 2</vt:lpstr>
      <vt:lpstr>Myndigheder omfattet af reglerne</vt:lpstr>
      <vt:lpstr>Udgifter til medietjenesteudbydere eller udbydere af onlineplatforme</vt:lpstr>
      <vt:lpstr>Offentlige midler til reklame</vt:lpstr>
      <vt:lpstr>OPLYSNINGER der skal Indberettes til Radio- og tv-nævnet</vt:lpstr>
      <vt:lpstr>INDBERETNINGSSKEMAET</vt:lpstr>
      <vt:lpstr>INDBERETNING AF INDTÆGTER ELLER UDGIFTER TIL OFFENTLIG REKLAME</vt:lpstr>
      <vt:lpstr>SPØRGSMÅL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SLKS</dc:creator>
  <cp:lastModifiedBy>Laura Sofia Bøgegaard Hansen-Hoeck</cp:lastModifiedBy>
  <cp:revision>68</cp:revision>
  <cp:lastPrinted>2026-04-14T10:04:45Z</cp:lastPrinted>
  <dcterms:created xsi:type="dcterms:W3CDTF">2023-03-23T15:42:50Z</dcterms:created>
  <dcterms:modified xsi:type="dcterms:W3CDTF">2026-04-15T06:55:16Z</dcterms:modified>
</cp:coreProperties>
</file>