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147481901" r:id="rId5"/>
    <p:sldId id="2147481906" r:id="rId6"/>
    <p:sldId id="2147481902" r:id="rId7"/>
    <p:sldId id="256" r:id="rId8"/>
    <p:sldId id="2147481905" r:id="rId9"/>
    <p:sldId id="2147481903" r:id="rId10"/>
    <p:sldId id="258" r:id="rId11"/>
    <p:sldId id="259" r:id="rId12"/>
    <p:sldId id="2147481904" r:id="rId13"/>
    <p:sldId id="260" r:id="rId14"/>
    <p:sldId id="2147481907" r:id="rId15"/>
  </p:sldIdLst>
  <p:sldSz cx="10160000" cy="5715000"/>
  <p:notesSz cx="6858000" cy="9144000"/>
  <p:embeddedFontLst>
    <p:embeddedFont>
      <p:font typeface="NeuzeitGro" panose="00000500000000000000" pitchFamily="50" charset="0"/>
      <p:regular r:id="rId18"/>
      <p:bold r:id="rId19"/>
    </p:embeddedFont>
    <p:embeddedFont>
      <p:font typeface="NeuzeitGroBla" panose="00000A00000000000000" charset="0"/>
      <p:bold r:id="rId20"/>
    </p:embeddedFont>
    <p:embeddedFont>
      <p:font typeface="NeuzeitGroExtBla" panose="00000A00000000000000" charset="0"/>
      <p:regular r:id="rId21"/>
      <p:bold r:id="rId22"/>
      <p:italic r:id="rId23"/>
      <p:boldItalic r:id="rId24"/>
    </p:embeddedFont>
    <p:embeddedFont>
      <p:font typeface="NeuzeitGroLig" panose="00000400000000000000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E4F9179-2ADC-492D-ADFB-4CF370A9122A}">
          <p14:sldIdLst>
            <p14:sldId id="2147481901"/>
            <p14:sldId id="2147481906"/>
            <p14:sldId id="2147481902"/>
            <p14:sldId id="256"/>
            <p14:sldId id="2147481905"/>
            <p14:sldId id="2147481903"/>
            <p14:sldId id="258"/>
            <p14:sldId id="259"/>
            <p14:sldId id="2147481904"/>
            <p14:sldId id="260"/>
            <p14:sldId id="21474819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666" userDrawn="1">
          <p15:clr>
            <a:srgbClr val="A4A3A4"/>
          </p15:clr>
        </p15:guide>
        <p15:guide id="3" orient="horz" pos="3297" userDrawn="1">
          <p15:clr>
            <a:srgbClr val="A4A3A4"/>
          </p15:clr>
        </p15:guide>
        <p15:guide id="4" orient="horz" pos="303" userDrawn="1">
          <p15:clr>
            <a:srgbClr val="A4A3A4"/>
          </p15:clr>
        </p15:guide>
        <p15:guide id="5" pos="3200" userDrawn="1">
          <p15:clr>
            <a:srgbClr val="A4A3A4"/>
          </p15:clr>
        </p15:guide>
        <p15:guide id="6" pos="328" userDrawn="1">
          <p15:clr>
            <a:srgbClr val="A4A3A4"/>
          </p15:clr>
        </p15:guide>
        <p15:guide id="7" pos="6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A41424-8317-32FF-DC9A-E51C67470E76}" name="Emma Metellus" initials="EM" userId="S::eme@wilke.dk::f35ae0d0-9d0b-4da7-a5ad-3e62d5941631" providerId="AD"/>
  <p188:author id="{D10ADF27-EA3F-E13E-9319-7AD26278B190}" name="Anna Høg Mikkelsen" initials="AM" userId="S::ami@wilke.dk::1b03781f-bc5f-4e76-9486-1ee820d1d4d8" providerId="AD"/>
  <p188:author id="{FC95FB2B-068F-7744-C25A-8046A5466F4F}" name="Saliou Frederik Diouf Roed" initials="SF" userId="S::sfr@wilke.dk::22c3304a-2447-4a25-8edf-db34d8639649" providerId="AD"/>
  <p188:author id="{ABDB60A4-FE83-AB70-28DB-51F401548A6F}" name="Christian Helm" initials="CH" userId="S::chhe@wilke.dk::d8b7091c-ad0f-4146-b0e0-1cbd8ec8b5e0" providerId="AD"/>
  <p188:author id="{0A6F4FB6-2F48-21C4-F99D-D753E114435E}" name="Emma Munk" initials="EM" userId="S::emu@wilke.dk::45a2a1f8-7ed8-4470-9446-c71b25b169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B4A"/>
    <a:srgbClr val="AF670B"/>
    <a:srgbClr val="47B37C"/>
    <a:srgbClr val="99B9B9"/>
    <a:srgbClr val="023B3A"/>
    <a:srgbClr val="003A39"/>
    <a:srgbClr val="004846"/>
    <a:srgbClr val="0C5757"/>
    <a:srgbClr val="003C3C"/>
    <a:srgbClr val="00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2211" autoAdjust="0"/>
  </p:normalViewPr>
  <p:slideViewPr>
    <p:cSldViewPr snapToGrid="0">
      <p:cViewPr varScale="1">
        <p:scale>
          <a:sx n="98" d="100"/>
          <a:sy n="98" d="100"/>
        </p:scale>
        <p:origin x="108" y="360"/>
      </p:cViewPr>
      <p:guideLst>
        <p:guide orient="horz" pos="1800"/>
        <p:guide orient="horz" pos="666"/>
        <p:guide orient="horz" pos="3297"/>
        <p:guide orient="horz" pos="303"/>
        <p:guide pos="3200"/>
        <p:guide pos="328"/>
        <p:guide pos="60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8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2.9112473582559999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7E-4251-BC31-082DD1A207C0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4.0116861457740001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7E-4251-BC31-082DD1A207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mindre grad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22.24090828256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E-4251-BC31-082DD1A207C0}"/>
            </c:ext>
          </c:extLst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I høj grad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54.674280553759999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E-4251-BC31-082DD1A207C0}"/>
            </c:ext>
          </c:extLst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I meget høj grad</c:v>
                </c:pt>
              </c:strCache>
            </c:strRef>
          </c:tx>
          <c:spPr>
            <a:solidFill>
              <a:srgbClr val="2B6B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16.161877659649999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C-4852-B683-77FD2F46E1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"/>
        <c:axId val="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NET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Sheet1!$B$7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97E-4251-BC31-082DD1A207C0}"/>
                  </c:ext>
                </c:extLst>
              </c15:ser>
            </c15:filteredBarSeries>
          </c:ext>
        </c:extLst>
      </c:barChart>
      <c:catAx>
        <c:axId val="1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Sans Serif"/>
                <a:ea typeface="+mn-ea"/>
                <a:cs typeface="+mn-cs"/>
              </a:defRPr>
            </a:pPr>
            <a:endParaRPr lang="da-DK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318143810884072E-2"/>
          <c:y val="0.74021663387166969"/>
          <c:w val="0.92468185618911591"/>
          <c:h val="0.10941414141414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4951525346535E-3"/>
          <c:y val="9.0385552286780357E-2"/>
          <c:w val="0.98107303514452826"/>
          <c:h val="0.6723934573023697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B-470F-8E1E-BEA6BEA2CE9E}"/>
              </c:ext>
            </c:extLst>
          </c:dPt>
          <c:dLbls>
            <c:dLbl>
              <c:idx val="0"/>
              <c:layout>
                <c:manualLayout>
                  <c:x val="6.0881614482562536E-7"/>
                  <c:y val="0.28459250540052472"/>
                </c:manualLayout>
              </c:layout>
              <c:tx>
                <c:rich>
                  <a:bodyPr/>
                  <a:lstStyle/>
                  <a:p>
                    <a:fld id="{512B4000-D2C8-4356-BE84-358A189E682D}" type="VALUE">
                      <a:rPr lang="en-US" sz="1100"/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2401431072714346"/>
                      <c:h val="0.24461617196158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DB-470F-8E1E-BEA6BEA2C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Top 2</c:v>
                </c:pt>
              </c:strCache>
            </c:strRef>
          </c:cat>
          <c:val>
            <c:numRef>
              <c:f>'Ark1'!$D$2</c:f>
              <c:numCache>
                <c:formatCode>0</c:formatCode>
                <c:ptCount val="1"/>
                <c:pt idx="0">
                  <c:v>47.970226046391005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B-470F-8E1E-BEA6BEA2CE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9585215"/>
        <c:axId val="1179578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I høj grad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38.733359522980003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ADB-470F-8E1E-BEA6BEA2CE9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I meget høj grad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9.2368665234110008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ADB-470F-8E1E-BEA6BEA2CE9E}"/>
                  </c:ext>
                </c:extLst>
              </c15:ser>
            </c15:filteredBarSeries>
          </c:ext>
        </c:extLst>
      </c:barChart>
      <c:catAx>
        <c:axId val="11795852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Top 2</a:t>
                </a:r>
              </a:p>
            </c:rich>
          </c:tx>
          <c:layout>
            <c:manualLayout>
              <c:xMode val="edge"/>
              <c:yMode val="edge"/>
              <c:x val="0.21843105644212715"/>
              <c:y val="7.13490391062647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1179578495"/>
        <c:crosses val="autoZero"/>
        <c:auto val="1"/>
        <c:lblAlgn val="ctr"/>
        <c:lblOffset val="100"/>
        <c:noMultiLvlLbl val="0"/>
      </c:catAx>
      <c:valAx>
        <c:axId val="117957849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7958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4951525346535E-3"/>
          <c:y val="9.0385552286780357E-2"/>
          <c:w val="0.98107303514452826"/>
          <c:h val="0.6723934573023697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7-4AD4-8E56-9C1621284CED}"/>
              </c:ext>
            </c:extLst>
          </c:dPt>
          <c:dLbls>
            <c:dLbl>
              <c:idx val="0"/>
              <c:layout>
                <c:manualLayout>
                  <c:x val="6.0881614482562536E-7"/>
                  <c:y val="0.28459250540052472"/>
                </c:manualLayout>
              </c:layout>
              <c:tx>
                <c:rich>
                  <a:bodyPr/>
                  <a:lstStyle/>
                  <a:p>
                    <a:fld id="{512B4000-D2C8-4356-BE84-358A189E682D}" type="VALUE">
                      <a:rPr lang="en-US" sz="1100"/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2401431072714346"/>
                      <c:h val="0.24461617196158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37-4AD4-8E56-9C1621284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Top 2</c:v>
                </c:pt>
              </c:strCache>
            </c:strRef>
          </c:cat>
          <c:val>
            <c:numRef>
              <c:f>'Ark1'!$D$2</c:f>
              <c:numCache>
                <c:formatCode>0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7-4AD4-8E56-9C1621284C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9585215"/>
        <c:axId val="1179578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I høj grad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54.674280553759999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E37-4AD4-8E56-9C1621284CE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I meget høj grad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16.161877659649999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4E37-4AD4-8E56-9C1621284CED}"/>
                  </c:ext>
                </c:extLst>
              </c15:ser>
            </c15:filteredBarSeries>
          </c:ext>
        </c:extLst>
      </c:barChart>
      <c:catAx>
        <c:axId val="11795852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Top 2</a:t>
                </a:r>
              </a:p>
            </c:rich>
          </c:tx>
          <c:layout>
            <c:manualLayout>
              <c:xMode val="edge"/>
              <c:yMode val="edge"/>
              <c:x val="0.21843105644212715"/>
              <c:y val="7.13490391062647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1179578495"/>
        <c:crosses val="autoZero"/>
        <c:auto val="1"/>
        <c:lblAlgn val="ctr"/>
        <c:lblOffset val="100"/>
        <c:noMultiLvlLbl val="0"/>
      </c:catAx>
      <c:valAx>
        <c:axId val="117957849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7958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30066554180745E-2"/>
          <c:y val="3.8460024287353921E-2"/>
          <c:w val="0.89397204255718032"/>
          <c:h val="0.68175252525252528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1.084076439518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B-41A0-9D51-89467D669936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Slet ikke vigtig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56174749419128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EB-41A0-9D51-89467D669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0.13707533904390001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B-41A0-9D51-89467D6699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mindre grad vigtig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4.6176264948870003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B-41A0-9D51-89467D669936}"/>
            </c:ext>
          </c:extLst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I høj grad vigtig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36.981287484200003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EB-41A0-9D51-89467D669936}"/>
            </c:ext>
          </c:extLst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I meget høj grad vigtig</c:v>
                </c:pt>
              </c:strCache>
            </c:strRef>
          </c:tx>
          <c:spPr>
            <a:solidFill>
              <a:srgbClr val="2B6B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57.179934242350001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EB-41A0-9D51-89467D6699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"/>
        <c:axId val="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NET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Sheet1!$B$7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AEB-41A0-9D51-89467D669936}"/>
                  </c:ext>
                </c:extLst>
              </c15:ser>
            </c15:filteredBarSeries>
          </c:ext>
        </c:extLst>
      </c:barChart>
      <c:catAx>
        <c:axId val="1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Sans Serif"/>
                <a:ea typeface="+mn-ea"/>
                <a:cs typeface="+mn-cs"/>
              </a:defRPr>
            </a:pPr>
            <a:endParaRPr lang="da-DK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25796775403073"/>
          <c:y val="0.73179692241933891"/>
          <c:w val="0.83217586082989625"/>
          <c:h val="0.23128282828282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26876310476751E-2"/>
          <c:y val="9.0385665940826643E-2"/>
          <c:w val="0.98107303514452826"/>
          <c:h val="0.6723934573023697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AF-47FF-9949-9CD41F538689}"/>
              </c:ext>
            </c:extLst>
          </c:dPt>
          <c:dLbls>
            <c:dLbl>
              <c:idx val="0"/>
              <c:layout>
                <c:manualLayout>
                  <c:x val="6.0881614482562536E-7"/>
                  <c:y val="0.28459250540052472"/>
                </c:manualLayout>
              </c:layout>
              <c:tx>
                <c:rich>
                  <a:bodyPr/>
                  <a:lstStyle/>
                  <a:p>
                    <a:fld id="{512B4000-D2C8-4356-BE84-358A189E682D}" type="VALUE">
                      <a:rPr lang="en-US" sz="1100"/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2401431072714346"/>
                      <c:h val="0.24461617196158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AF-47FF-9949-9CD41F538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Top 2</c:v>
                </c:pt>
              </c:strCache>
            </c:strRef>
          </c:cat>
          <c:val>
            <c:numRef>
              <c:f>'Ark1'!$D$2</c:f>
              <c:numCache>
                <c:formatCode>0</c:formatCode>
                <c:ptCount val="1"/>
                <c:pt idx="0">
                  <c:v>94.161221726549996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F-47FF-9949-9CD41F5386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9585215"/>
        <c:axId val="1179578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I høj grad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36.981287484200003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0AF-47FF-9949-9CD41F53868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I meget høj grad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57.179934242350001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0AF-47FF-9949-9CD41F538689}"/>
                  </c:ext>
                </c:extLst>
              </c15:ser>
            </c15:filteredBarSeries>
          </c:ext>
        </c:extLst>
      </c:barChart>
      <c:catAx>
        <c:axId val="11795852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Top 2</a:t>
                </a:r>
              </a:p>
            </c:rich>
          </c:tx>
          <c:layout>
            <c:manualLayout>
              <c:xMode val="edge"/>
              <c:yMode val="edge"/>
              <c:x val="0.21843105644212715"/>
              <c:y val="7.13490391062647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1179578495"/>
        <c:crosses val="autoZero"/>
        <c:auto val="1"/>
        <c:lblAlgn val="ctr"/>
        <c:lblOffset val="100"/>
        <c:noMultiLvlLbl val="0"/>
      </c:catAx>
      <c:valAx>
        <c:axId val="117957849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7958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99386014248215E-2"/>
          <c:y val="7.0569348655520045E-2"/>
          <c:w val="0.90626991938507706"/>
          <c:h val="0.61112096152126705"/>
        </c:manualLayout>
      </c:layout>
      <c:barChart>
        <c:barDir val="bar"/>
        <c:grouping val="percentStacked"/>
        <c:varyColors val="0"/>
        <c:ser>
          <c:idx val="5"/>
          <c:order val="0"/>
          <c:tx>
            <c:strRef>
              <c:f>Sheet1!$A$7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10.649940747320001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E0-46C2-9AE5-A433989B1C15}"/>
            </c:ext>
          </c:extLst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I meget dårlig tilstand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7.110822586956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E0-46C2-9AE5-A433989B1C15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I dårlig tilstand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16.088881149580001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0-46C2-9AE5-A433989B1C15}"/>
            </c:ext>
          </c:extLst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I middel tilstand</c:v>
                </c:pt>
              </c:strCache>
            </c:strRef>
          </c:tx>
          <c:spPr>
            <a:solidFill>
              <a:srgbClr val="AF670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29.511302141329999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0-46C2-9AE5-A433989B1C15}"/>
            </c:ext>
          </c:extLst>
        </c:ser>
        <c:ser>
          <c:idx val="1"/>
          <c:order val="4"/>
          <c:tx>
            <c:strRef>
              <c:f>Sheet1!$A$3</c:f>
              <c:strCache>
                <c:ptCount val="1"/>
                <c:pt idx="0">
                  <c:v>I god tilstand</c:v>
                </c:pt>
              </c:strCache>
            </c:strRef>
          </c:tx>
          <c:spPr>
            <a:solidFill>
              <a:srgbClr val="47B3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31.73931244093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0-46C2-9AE5-A433989B1C15}"/>
            </c:ext>
          </c:extLst>
        </c:ser>
        <c:ser>
          <c:idx val="0"/>
          <c:order val="5"/>
          <c:tx>
            <c:strRef>
              <c:f>Sheet1!$A$2</c:f>
              <c:strCache>
                <c:ptCount val="1"/>
                <c:pt idx="0">
                  <c:v>I meget god tilstand</c:v>
                </c:pt>
              </c:strCache>
            </c:strRef>
          </c:tx>
          <c:spPr>
            <a:solidFill>
              <a:srgbClr val="2B6B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4.8997409338819997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C-47BE-9E8A-397EB8C7B5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"/>
        <c:axId val="2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NET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1E0-46C2-9AE5-A433989B1C15}"/>
                  </c:ext>
                </c:extLst>
              </c15:ser>
            </c15:filteredBarSeries>
          </c:ext>
        </c:extLst>
      </c:barChart>
      <c:cat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Sans Serif"/>
                <a:ea typeface="+mn-ea"/>
                <a:cs typeface="+mn-cs"/>
              </a:defRPr>
            </a:pPr>
            <a:endParaRPr lang="da-DK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29010583727324E-2"/>
          <c:y val="0.69171600711856307"/>
          <c:w val="0.9624060799736498"/>
          <c:h val="0.20781523403324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4951525346535E-3"/>
          <c:y val="9.0385552286780357E-2"/>
          <c:w val="0.98107303514452826"/>
          <c:h val="0.6723934573023697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2-4995-B0BA-F490790E58EE}"/>
              </c:ext>
            </c:extLst>
          </c:dPt>
          <c:dLbls>
            <c:dLbl>
              <c:idx val="0"/>
              <c:layout>
                <c:manualLayout>
                  <c:x val="6.0881614482562536E-7"/>
                  <c:y val="0.28459250540052472"/>
                </c:manualLayout>
              </c:layout>
              <c:tx>
                <c:rich>
                  <a:bodyPr/>
                  <a:lstStyle/>
                  <a:p>
                    <a:fld id="{512B4000-D2C8-4356-BE84-358A189E682D}" type="VALUE">
                      <a:rPr lang="en-US" sz="1100"/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2401431072714346"/>
                      <c:h val="0.24461617196158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82-4995-B0BA-F490790E5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Top 2</c:v>
                </c:pt>
              </c:strCache>
            </c:strRef>
          </c:cat>
          <c:val>
            <c:numRef>
              <c:f>'Ark1'!$D$2</c:f>
              <c:numCache>
                <c:formatCode>0</c:formatCode>
                <c:ptCount val="1"/>
                <c:pt idx="0">
                  <c:v>36.639053374812001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2-4995-B0BA-F490790E58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9585215"/>
        <c:axId val="1179578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I god tilstand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31.73931244093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B82-4995-B0BA-F490790E58E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I meget god tilstand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4.8997409338819997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B82-4995-B0BA-F490790E58EE}"/>
                  </c:ext>
                </c:extLst>
              </c15:ser>
            </c15:filteredBarSeries>
          </c:ext>
        </c:extLst>
      </c:barChart>
      <c:catAx>
        <c:axId val="11795852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Top 2</a:t>
                </a:r>
              </a:p>
            </c:rich>
          </c:tx>
          <c:layout>
            <c:manualLayout>
              <c:xMode val="edge"/>
              <c:yMode val="edge"/>
              <c:x val="0.21843105644212715"/>
              <c:y val="7.13490391062647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1179578495"/>
        <c:crosses val="autoZero"/>
        <c:auto val="1"/>
        <c:lblAlgn val="ctr"/>
        <c:lblOffset val="100"/>
        <c:noMultiLvlLbl val="0"/>
      </c:catAx>
      <c:valAx>
        <c:axId val="117957849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7958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5667104111985E-2"/>
          <c:y val="8.9815534652480059E-2"/>
          <c:w val="0.90402508280214977"/>
          <c:h val="0.71801508678716497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3.9234303185299999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F5-4ED8-A80A-C36C87647826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Slet ikke vigtig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0.33298812260479999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5-4ED8-A80A-C36C8764782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mindre grad vigtig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7.8636776374339998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5-4ED8-A80A-C36C87647826}"/>
            </c:ext>
          </c:extLst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I høj grad vigtig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47.369713665719999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5-4ED8-A80A-C36C87647826}"/>
            </c:ext>
          </c:extLst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I meget høj grad vigtig</c:v>
                </c:pt>
              </c:strCache>
            </c:strRef>
          </c:tx>
          <c:spPr>
            <a:solidFill>
              <a:srgbClr val="2B6B4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F5-4ED8-A80A-C36C87647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40.51019025571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B-4280-95B4-93A943863F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"/>
        <c:axId val="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NET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Sheet1!$B$7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2F5-4ED8-A80A-C36C87647826}"/>
                  </c:ext>
                </c:extLst>
              </c15:ser>
            </c15:filteredBarSeries>
          </c:ext>
        </c:extLst>
      </c:barChart>
      <c:cat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Sans Serif"/>
                <a:ea typeface="+mn-ea"/>
                <a:cs typeface="+mn-cs"/>
              </a:defRPr>
            </a:pPr>
            <a:endParaRPr lang="da-DK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33987819115331E-2"/>
          <c:y val="0.75012843419395614"/>
          <c:w val="0.95787135224538844"/>
          <c:h val="0.19316575812638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4951525346535E-3"/>
          <c:y val="9.0385552286780357E-2"/>
          <c:w val="0.98107303514452826"/>
          <c:h val="0.6723934573023697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'Ark1'!$D$1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1C-412A-B38E-A52F34534A6A}"/>
              </c:ext>
            </c:extLst>
          </c:dPt>
          <c:dLbls>
            <c:dLbl>
              <c:idx val="0"/>
              <c:layout>
                <c:manualLayout>
                  <c:x val="6.0881614482562536E-7"/>
                  <c:y val="0.28459250540052472"/>
                </c:manualLayout>
              </c:layout>
              <c:tx>
                <c:rich>
                  <a:bodyPr/>
                  <a:lstStyle/>
                  <a:p>
                    <a:fld id="{512B4000-D2C8-4356-BE84-358A189E682D}" type="VALUE">
                      <a:rPr lang="en-US" sz="1100"/>
                      <a:pPr/>
                      <a:t>[VÆRDI]</a:t>
                    </a:fld>
                    <a:endParaRPr lang="da-D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2401431072714346"/>
                      <c:h val="0.24461617196158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1C-412A-B38E-A52F34534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Top 2</c:v>
                </c:pt>
              </c:strCache>
            </c:strRef>
          </c:cat>
          <c:val>
            <c:numRef>
              <c:f>'Ark1'!$D$2</c:f>
              <c:numCache>
                <c:formatCode>0</c:formatCode>
                <c:ptCount val="1"/>
                <c:pt idx="0">
                  <c:v>87.87990392143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1C-412A-B38E-A52F34534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9585215"/>
        <c:axId val="1179578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'Ark1'!$B$1</c15:sqref>
                        </c15:formulaRef>
                      </c:ext>
                    </c:extLst>
                    <c:strCache>
                      <c:ptCount val="1"/>
                      <c:pt idx="0">
                        <c:v>I høj grad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47.369713665719999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D1C-412A-B38E-A52F34534A6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'Ark1'!$C$1</c15:sqref>
                        </c15:formulaRef>
                      </c:ext>
                    </c:extLst>
                    <c:strCache>
                      <c:ptCount val="1"/>
                      <c:pt idx="0">
                        <c:v>I meget høj grad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'Ark1'!$A$2</c15:sqref>
                        </c15:formulaRef>
                      </c:ext>
                    </c:extLst>
                    <c:strCache>
                      <c:ptCount val="1"/>
                      <c:pt idx="0">
                        <c:v>Top 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'Ark1'!$C$2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40.51019025571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D1C-412A-B38E-A52F34534A6A}"/>
                  </c:ext>
                </c:extLst>
              </c15:ser>
            </c15:filteredBarSeries>
          </c:ext>
        </c:extLst>
      </c:barChart>
      <c:catAx>
        <c:axId val="11795852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Top 2</a:t>
                </a:r>
              </a:p>
            </c:rich>
          </c:tx>
          <c:layout>
            <c:manualLayout>
              <c:xMode val="edge"/>
              <c:yMode val="edge"/>
              <c:x val="0.21843105644212715"/>
              <c:y val="7.13490391062647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1179578495"/>
        <c:crosses val="autoZero"/>
        <c:auto val="1"/>
        <c:lblAlgn val="ctr"/>
        <c:lblOffset val="100"/>
        <c:noMultiLvlLbl val="0"/>
      </c:catAx>
      <c:valAx>
        <c:axId val="117957849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7958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86422009748769E-2"/>
          <c:y val="7.0569348655520045E-2"/>
          <c:w val="0.88326068616422948"/>
          <c:h val="0.71093339960891344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9.3396386230079997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A-4EBD-9CF9-0E04095D642C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5.1106354003890004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EBD-9CF9-0E04095D64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mindre grad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37.579499930220003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EBD-9CF9-0E04095D642C}"/>
            </c:ext>
          </c:extLst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I høj grad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38.733359522980003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EBD-9CF9-0E04095D642C}"/>
            </c:ext>
          </c:extLst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I meget høj grad</c:v>
                </c:pt>
              </c:strCache>
            </c:strRef>
          </c:tx>
          <c:spPr>
            <a:solidFill>
              <a:srgbClr val="2B6B4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4A-4EBD-9CF9-0E04095D6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9.2368665234110008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D-45CE-A983-68F35A88C5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"/>
        <c:axId val="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NET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Sheet1!$B$7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74A-4EBD-9CF9-0E04095D642C}"/>
                  </c:ext>
                </c:extLst>
              </c15:ser>
            </c15:filteredBarSeries>
          </c:ext>
        </c:extLst>
      </c:barChart>
      <c:cat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icrosoft Sans Serif"/>
                <a:ea typeface="+mn-ea"/>
                <a:cs typeface="+mn-cs"/>
              </a:defRPr>
            </a:pPr>
            <a:endParaRPr lang="da-DK"/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14063206645907E-3"/>
          <c:y val="0.74301037627051358"/>
          <c:w val="0.99251715425883802"/>
          <c:h val="0.10943553108612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08A7-BE60-4D4F-827A-ADF6EAADCDF1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B9DA-905F-4D50-9414-00DB8F9C7A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634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C38D-70A0-4B4B-BBAB-EC3A8A21813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7BD1C-1B5D-4D02-A694-61F583430B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7BD1C-1B5D-4D02-A694-61F583430B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7BD1C-1B5D-4D02-A694-61F583430B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7BD1C-1B5D-4D02-A694-61F583430B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A12E5C2D-4B35-94ED-7E07-EF1B5A77CA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841375"/>
            <a:ext cx="8974801" cy="431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Tekst…</a:t>
            </a:r>
          </a:p>
        </p:txBody>
      </p:sp>
      <p:sp>
        <p:nvSpPr>
          <p:cNvPr id="3" name="Pladsholder til tekst 51">
            <a:extLst>
              <a:ext uri="{FF2B5EF4-FFF2-40B4-BE49-F238E27FC236}">
                <a16:creationId xmlns:a16="http://schemas.microsoft.com/office/drawing/2014/main" id="{FE58706F-B3D0-C2AA-F6AC-0AD5B62F34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20650"/>
            <a:ext cx="8974801" cy="23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DIVIDEROVERSKRIFT</a:t>
            </a:r>
          </a:p>
        </p:txBody>
      </p:sp>
      <p:sp>
        <p:nvSpPr>
          <p:cNvPr id="4" name="Pladsholder til tekst 53">
            <a:extLst>
              <a:ext uri="{FF2B5EF4-FFF2-40B4-BE49-F238E27FC236}">
                <a16:creationId xmlns:a16="http://schemas.microsoft.com/office/drawing/2014/main" id="{6785A94A-1F83-82A6-FA76-405B022497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36550"/>
            <a:ext cx="8974801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96205052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59838" y="841276"/>
            <a:ext cx="9279819" cy="43927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33"/>
              </a:spcBef>
              <a:buNone/>
              <a:defRPr sz="1200"/>
            </a:lvl1pPr>
            <a:lvl2pPr>
              <a:defRPr sz="1556"/>
            </a:lvl2pPr>
            <a:lvl3pPr>
              <a:defRPr sz="1222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51">
            <a:extLst>
              <a:ext uri="{FF2B5EF4-FFF2-40B4-BE49-F238E27FC236}">
                <a16:creationId xmlns:a16="http://schemas.microsoft.com/office/drawing/2014/main" id="{7B373D10-FF86-543D-0389-496A69D53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20650"/>
            <a:ext cx="9103480" cy="23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DIVIDEROVERSKRIFT</a:t>
            </a:r>
          </a:p>
        </p:txBody>
      </p:sp>
      <p:sp>
        <p:nvSpPr>
          <p:cNvPr id="3" name="Pladsholder til tekst 53">
            <a:extLst>
              <a:ext uri="{FF2B5EF4-FFF2-40B4-BE49-F238E27FC236}">
                <a16:creationId xmlns:a16="http://schemas.microsoft.com/office/drawing/2014/main" id="{F832C5D3-454C-01AA-CC95-D1D540727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36550"/>
            <a:ext cx="910348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2566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758B71D9-6D72-907C-441A-475D1D8FE0E2}"/>
              </a:ext>
            </a:extLst>
          </p:cNvPr>
          <p:cNvSpPr/>
          <p:nvPr userDrawn="1"/>
        </p:nvSpPr>
        <p:spPr>
          <a:xfrm>
            <a:off x="451307" y="985750"/>
            <a:ext cx="288032" cy="16599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err="1"/>
          </a:p>
        </p:txBody>
      </p:sp>
      <p:sp>
        <p:nvSpPr>
          <p:cNvPr id="2" name="Pladsholder til tekst 51">
            <a:extLst>
              <a:ext uri="{FF2B5EF4-FFF2-40B4-BE49-F238E27FC236}">
                <a16:creationId xmlns:a16="http://schemas.microsoft.com/office/drawing/2014/main" id="{BE509D03-A383-C06C-4FDD-DB932F714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20650"/>
            <a:ext cx="8897689" cy="23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DIVIDEROVERSKRIFT</a:t>
            </a:r>
          </a:p>
        </p:txBody>
      </p:sp>
      <p:sp>
        <p:nvSpPr>
          <p:cNvPr id="3" name="Pladsholder til tekst 53">
            <a:extLst>
              <a:ext uri="{FF2B5EF4-FFF2-40B4-BE49-F238E27FC236}">
                <a16:creationId xmlns:a16="http://schemas.microsoft.com/office/drawing/2014/main" id="{D76956F0-C037-E8C5-6ACD-DFDC123F1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36550"/>
            <a:ext cx="8897689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9CCFE99F-7DA8-FEFA-1A74-8DC2D958ED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775" y="1284510"/>
            <a:ext cx="9185722" cy="3490793"/>
          </a:xfrm>
          <a:prstGeom prst="rect">
            <a:avLst/>
          </a:prstGeom>
          <a:solidFill>
            <a:srgbClr val="E3E3E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Indsæt en graf her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4F3B8C2E-115C-D545-52DC-0135D522DE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941746"/>
            <a:ext cx="504031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NeuzeitGroBla" panose="00000A00000000000000" pitchFamily="50" charset="0"/>
              </a:defRPr>
            </a:lvl1pPr>
          </a:lstStyle>
          <a:p>
            <a:pPr lvl="0"/>
            <a:r>
              <a:rPr lang="da-DK"/>
              <a:t>Q1. - …?</a:t>
            </a:r>
          </a:p>
        </p:txBody>
      </p:sp>
    </p:spTree>
    <p:extLst>
      <p:ext uri="{BB962C8B-B14F-4D97-AF65-F5344CB8AC3E}">
        <p14:creationId xmlns:p14="http://schemas.microsoft.com/office/powerpoint/2010/main" val="62653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9" y="0"/>
            <a:ext cx="10160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A74F18-5AC5-4EE5-9A66-F8055C23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543"/>
          <a:stretch/>
        </p:blipFill>
        <p:spPr>
          <a:xfrm>
            <a:off x="9430005" y="4982666"/>
            <a:ext cx="729999" cy="683146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6E4BCB7-9412-6B02-EED8-BD9E213CC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820" y="2317440"/>
            <a:ext cx="7920359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NeuzeitGroBla" panose="00000A00000000000000" pitchFamily="50" charset="0"/>
              </a:defRPr>
            </a:lvl1pPr>
            <a:lvl2pPr marL="239985" indent="0" algn="ctr">
              <a:buNone/>
              <a:defRPr sz="6000">
                <a:latin typeface="NeuzeitGroBla" panose="00000A00000000000000" pitchFamily="50" charset="0"/>
              </a:defRPr>
            </a:lvl2pPr>
            <a:lvl3pPr marL="479972" indent="0" algn="ctr">
              <a:buNone/>
              <a:defRPr sz="6000">
                <a:latin typeface="NeuzeitGroBla" panose="00000A00000000000000" pitchFamily="50" charset="0"/>
              </a:defRPr>
            </a:lvl3pPr>
            <a:lvl4pPr marL="719958" indent="0" algn="ctr">
              <a:buNone/>
              <a:defRPr sz="6000">
                <a:latin typeface="NeuzeitGroBla" panose="00000A00000000000000" pitchFamily="50" charset="0"/>
              </a:defRPr>
            </a:lvl4pPr>
            <a:lvl5pPr marL="959943" indent="0" algn="ctr">
              <a:buNone/>
              <a:defRPr sz="6000">
                <a:latin typeface="NeuzeitGroBla" panose="00000A00000000000000" pitchFamily="50" charset="0"/>
              </a:defRPr>
            </a:lvl5pPr>
          </a:lstStyle>
          <a:p>
            <a:pPr lvl="0"/>
            <a:r>
              <a:rPr lang="da-DK" dirty="0"/>
              <a:t>[Emne]</a:t>
            </a:r>
          </a:p>
        </p:txBody>
      </p:sp>
    </p:spTree>
    <p:extLst>
      <p:ext uri="{BB962C8B-B14F-4D97-AF65-F5344CB8AC3E}">
        <p14:creationId xmlns:p14="http://schemas.microsoft.com/office/powerpoint/2010/main" val="12980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rial view photography of group of people walking on gray and white pedestrian lane">
            <a:extLst>
              <a:ext uri="{FF2B5EF4-FFF2-40B4-BE49-F238E27FC236}">
                <a16:creationId xmlns:a16="http://schemas.microsoft.com/office/drawing/2014/main" id="{1193AC85-D4E7-1679-CB63-E9021D10799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82"/>
          <a:stretch/>
        </p:blipFill>
        <p:spPr bwMode="auto">
          <a:xfrm>
            <a:off x="5512049" y="-17017"/>
            <a:ext cx="4647952" cy="57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tekst 51">
            <a:extLst>
              <a:ext uri="{FF2B5EF4-FFF2-40B4-BE49-F238E27FC236}">
                <a16:creationId xmlns:a16="http://schemas.microsoft.com/office/drawing/2014/main" id="{DEF60AEC-851D-9AC7-A91C-78BC0E43B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20650"/>
            <a:ext cx="9103480" cy="23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/>
              <a:t>DIVIDEROVERSKRIFT</a:t>
            </a:r>
          </a:p>
        </p:txBody>
      </p:sp>
      <p:sp>
        <p:nvSpPr>
          <p:cNvPr id="8" name="Pladsholder til tekst 53">
            <a:extLst>
              <a:ext uri="{FF2B5EF4-FFF2-40B4-BE49-F238E27FC236}">
                <a16:creationId xmlns:a16="http://schemas.microsoft.com/office/drawing/2014/main" id="{21D4F25C-14A0-4B86-C47A-47A285F401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36550"/>
            <a:ext cx="910348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6204FD-6B2D-5D52-55F2-1B625B095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4" y="790575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DATAINDSAMLINGSMETODE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5862EF7-D5A5-D15F-8B79-207CE50E1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4" y="1096949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Undersøgelsen er gennemført som…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FEDB35E1-ED9A-7767-AB16-3AE15F7CB9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1497037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MÅLGRUPPE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0973E5D-0A0B-C3BE-6D10-22B8E3F438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1803411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…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578CF8A6-6B6E-CE68-7E40-967F55C4D8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2284401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ANTAL GENNEMFØRTE INTERVIEWS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0606457B-536B-F019-DC2C-B8AB5B3511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2590775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…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2C51E6BC-A965-CA79-3888-FA897E991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774" y="3123597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FELTPERIODE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40A14987-828F-B6DC-97DB-CBCA93F56C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774" y="3429971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…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58DE192C-8768-D6B5-5809-8843407811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774" y="3965042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NeuzeitGroExtBla" panose="00000A00000000000000" pitchFamily="50" charset="0"/>
              </a:defRPr>
            </a:lvl1pPr>
          </a:lstStyle>
          <a:p>
            <a:pPr lvl="0"/>
            <a:r>
              <a:rPr lang="da-DK" dirty="0"/>
              <a:t>VEJNING/FORDELING AF INTERVIEWS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F864AEC3-D3A6-E786-84D3-1D083AA702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4" y="4271416"/>
            <a:ext cx="5008563" cy="2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…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F6B5E9-CEBD-5C31-90E0-2EC5E0A5621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11800" y="0"/>
            <a:ext cx="4648200" cy="5715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913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_Wilke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9" y="0"/>
            <a:ext cx="10160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DE7064E-EFDF-48A2-B9D2-8EDA1D249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876" y="2656460"/>
            <a:ext cx="2240253" cy="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26A0FF7-A520-4E33-A945-C6FDE7868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0416"/>
          <a:stretch/>
        </p:blipFill>
        <p:spPr>
          <a:xfrm>
            <a:off x="9430005" y="4983912"/>
            <a:ext cx="729999" cy="681907"/>
          </a:xfrm>
          <a:prstGeom prst="rect">
            <a:avLst/>
          </a:prstGeom>
        </p:spPr>
      </p:pic>
      <p:sp>
        <p:nvSpPr>
          <p:cNvPr id="5" name="Sidetal">
            <a:extLst>
              <a:ext uri="{FF2B5EF4-FFF2-40B4-BE49-F238E27FC236}">
                <a16:creationId xmlns:a16="http://schemas.microsoft.com/office/drawing/2014/main" id="{603B800B-850B-71CD-5931-C1F3A6EA7553}"/>
              </a:ext>
            </a:extLst>
          </p:cNvPr>
          <p:cNvSpPr txBox="1"/>
          <p:nvPr userDrawn="1"/>
        </p:nvSpPr>
        <p:spPr>
          <a:xfrm>
            <a:off x="338599" y="5411788"/>
            <a:ext cx="2261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>
                <a:solidFill>
                  <a:schemeClr val="accent1"/>
                </a:solidFill>
                <a:latin typeface="+mn-lt"/>
              </a:rPr>
              <a:t>WILKE I </a:t>
            </a:r>
            <a:fld id="{813BF5AE-88F1-487D-9D18-5140AF9D2A16}" type="slidenum">
              <a:rPr lang="da-DK" sz="1000" smtClean="0">
                <a:solidFill>
                  <a:schemeClr val="accent1"/>
                </a:solidFill>
                <a:latin typeface="+mn-lt"/>
              </a:rPr>
              <a:t>‹nr.›</a:t>
            </a:fld>
            <a:endParaRPr lang="da-DK" sz="10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4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5" r:id="rId2"/>
    <p:sldLayoutId id="2147483834" r:id="rId3"/>
    <p:sldLayoutId id="2147484332" r:id="rId4"/>
    <p:sldLayoutId id="2147483930" r:id="rId5"/>
    <p:sldLayoutId id="2147483801" r:id="rId6"/>
  </p:sldLayoutIdLst>
  <p:hf hdr="0" dt="0"/>
  <p:txStyles>
    <p:titleStyle>
      <a:lvl1pPr algn="l" defTabSz="1015939" rtl="0" eaLnBrk="1" latinLnBrk="0" hangingPunct="1">
        <a:spcBef>
          <a:spcPct val="0"/>
        </a:spcBef>
        <a:buNone/>
        <a:defRPr sz="2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987" indent="-199987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99976" indent="-159991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719957" indent="-239985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11" kern="1200">
          <a:solidFill>
            <a:schemeClr val="tx1"/>
          </a:solidFill>
          <a:latin typeface="+mn-lt"/>
          <a:ea typeface="+mn-ea"/>
          <a:cs typeface="+mn-cs"/>
        </a:defRPr>
      </a:lvl3pPr>
      <a:lvl4pPr marL="959943" indent="-239985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928" indent="-239985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832" indent="-253984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801" indent="-253984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1" indent="-253984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741" indent="-253984" algn="l" defTabSz="1015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69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39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09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79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48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17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787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55" algn="l" defTabSz="10159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2CA6F1C-BB58-122C-4A4A-63243964F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9820" y="1309414"/>
            <a:ext cx="7920359" cy="1080120"/>
          </a:xfrm>
        </p:spPr>
        <p:txBody>
          <a:bodyPr/>
          <a:lstStyle/>
          <a:p>
            <a:r>
              <a:rPr lang="da-DK" sz="3600" dirty="0"/>
              <a:t>Analyse om befolkningens holdning til drikkevand, vandmiljø og klimatilpasning</a:t>
            </a:r>
          </a:p>
          <a:p>
            <a:endParaRPr lang="da-DK" sz="1400" dirty="0"/>
          </a:p>
          <a:p>
            <a:r>
              <a:rPr lang="da-DK" sz="3600" dirty="0" err="1"/>
              <a:t>Danva</a:t>
            </a:r>
            <a:endParaRPr lang="da-DK" sz="36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CE9AA1B-FD5D-9ED5-D29F-9C70890E83B5}"/>
              </a:ext>
            </a:extLst>
          </p:cNvPr>
          <p:cNvSpPr txBox="1"/>
          <p:nvPr/>
        </p:nvSpPr>
        <p:spPr>
          <a:xfrm>
            <a:off x="3315802" y="4268188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Wilke, oktober 2025</a:t>
            </a:r>
            <a:endParaRPr lang="da-DK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499A7D0-2FDE-47B9-DAB2-8E2C9BE82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KLIMATILPASNING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8E011EE-2B1E-2975-3EC1-BBB221073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200" dirty="0">
                <a:solidFill>
                  <a:srgbClr val="252528"/>
                </a:solidFill>
                <a:effectLst/>
                <a:latin typeface="NeuzeitGroLig" panose="00000400000000000000" charset="0"/>
              </a:rPr>
              <a:t>Næsten halvdelen af respondenterne anser kraftig regn og oversvømmelser som en udfordring i kommunerne, mens 14% enten ikke vurderer det som væsentligt eller er usikre på emnet</a:t>
            </a:r>
            <a:endParaRPr lang="da-DK" dirty="0"/>
          </a:p>
        </p:txBody>
      </p:sp>
      <p:graphicFrame>
        <p:nvGraphicFramePr>
          <p:cNvPr id="3" name="DanVa5 - I hvilken grad mener du, at ekstremregn og oversvømmelser af bla. bygninger og offentlige arealer er en udfordring i din kommune?" descr="6abeacbb-e16f-4535-970d-f7baf7d64fad DanVa5 - I hvilken grad mener du, at ekstremregn og oversvømmelser af bla. bygninger og offentlige arealer er en udfordring i din kommune?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470501"/>
              </p:ext>
            </p:extLst>
          </p:nvPr>
        </p:nvGraphicFramePr>
        <p:xfrm>
          <a:off x="2377440" y="2377440"/>
          <a:ext cx="512064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6C54E82F-4540-0BB9-8F8C-D0E81EB5AB96}"/>
              </a:ext>
            </a:extLst>
          </p:cNvPr>
          <p:cNvSpPr txBox="1"/>
          <p:nvPr/>
        </p:nvSpPr>
        <p:spPr>
          <a:xfrm>
            <a:off x="975945" y="5412731"/>
            <a:ext cx="82471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DanVa5 - I hvilken grad mener du, at ekstremregn og oversvømmelser af bl.a. bygninger og offentlige arealer er en udfordring i din kommune? Base n = 1037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1791BE6-5260-8B5C-9F4C-A2E3094E7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801066"/>
              </p:ext>
            </p:extLst>
          </p:nvPr>
        </p:nvGraphicFramePr>
        <p:xfrm>
          <a:off x="7600060" y="2584079"/>
          <a:ext cx="821266" cy="196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B29D4E3F-6405-1C8B-348E-DF3252B0CC52}"/>
              </a:ext>
            </a:extLst>
          </p:cNvPr>
          <p:cNvSpPr/>
          <p:nvPr/>
        </p:nvSpPr>
        <p:spPr>
          <a:xfrm>
            <a:off x="671630" y="1971819"/>
            <a:ext cx="288032" cy="16599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615E7F3-8359-2F01-08F2-A2003BD34935}"/>
              </a:ext>
            </a:extLst>
          </p:cNvPr>
          <p:cNvSpPr txBox="1"/>
          <p:nvPr/>
        </p:nvSpPr>
        <p:spPr>
          <a:xfrm>
            <a:off x="975946" y="1937703"/>
            <a:ext cx="54744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1050" b="1" dirty="0">
                <a:solidFill>
                  <a:srgbClr val="0E0E0F"/>
                </a:solidFill>
              </a:rPr>
              <a:t>I hvilken grad mener du, at ekstremregn og oversvømmelser af </a:t>
            </a:r>
            <a:r>
              <a:rPr lang="da-DK" sz="1050" b="1" dirty="0" err="1">
                <a:solidFill>
                  <a:srgbClr val="0E0E0F"/>
                </a:solidFill>
              </a:rPr>
              <a:t>bla</a:t>
            </a:r>
            <a:r>
              <a:rPr lang="da-DK" sz="1050" b="1" dirty="0">
                <a:solidFill>
                  <a:srgbClr val="0E0E0F"/>
                </a:solidFill>
              </a:rPr>
              <a:t>. bygninger og offentlige arealer er en udfordring i din kommune?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E0E0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4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F230FC-C43B-2043-CBD3-8A026DEFC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noProof="0"/>
              <a:t>Data og metode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A1ADDB-865A-CD8C-56B1-FC5C29756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4" y="838200"/>
            <a:ext cx="5008563" cy="266725"/>
          </a:xfrm>
        </p:spPr>
        <p:txBody>
          <a:bodyPr/>
          <a:lstStyle/>
          <a:p>
            <a:r>
              <a:rPr lang="da-DK" noProof="0" dirty="0"/>
              <a:t>DATAINDSAMLINGSMETODE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3ACED25-ED28-4FA2-2C64-44CCC2367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noProof="0" dirty="0"/>
              <a:t>Data er indsamlet som webinterview (CAWI) igennem Wilkes panel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12DE072-8C46-40D6-BA0D-0CE5CFF84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noProof="0" dirty="0"/>
              <a:t>MÅLGRUPPE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80FACD1-0792-1734-0BA1-2871560B4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1774836"/>
            <a:ext cx="5008563" cy="266725"/>
          </a:xfrm>
        </p:spPr>
        <p:txBody>
          <a:bodyPr/>
          <a:lstStyle/>
          <a:p>
            <a:r>
              <a:rPr lang="da-DK" noProof="0" dirty="0"/>
              <a:t>Målgruppen er danskere 18+, nationalt repræsentativ af befolkningen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05C83FC-D5E2-4776-68A2-1C14878A4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4" y="2236776"/>
            <a:ext cx="5008563" cy="266725"/>
          </a:xfrm>
        </p:spPr>
        <p:txBody>
          <a:bodyPr/>
          <a:lstStyle/>
          <a:p>
            <a:r>
              <a:rPr lang="da-DK" noProof="0" dirty="0"/>
              <a:t>ANTAL GENNEMFØRTE INTERVIEWS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66429062-0970-172E-7D67-162D3FF970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74" y="2495525"/>
            <a:ext cx="5008563" cy="266725"/>
          </a:xfrm>
        </p:spPr>
        <p:txBody>
          <a:bodyPr/>
          <a:lstStyle/>
          <a:p>
            <a:r>
              <a:rPr lang="da-DK" noProof="0" dirty="0"/>
              <a:t>Undersøgelsen er baseret på 1037 interviews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3A93D7F-26F7-A121-EDCF-4E0DF7AA3F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4" y="2894997"/>
            <a:ext cx="5008563" cy="266725"/>
          </a:xfrm>
        </p:spPr>
        <p:txBody>
          <a:bodyPr/>
          <a:lstStyle/>
          <a:p>
            <a:r>
              <a:rPr lang="da-DK" noProof="0" dirty="0"/>
              <a:t>FELTPERIODE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1C029F9-92A2-1B46-2E36-A51D05435E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4" y="3153746"/>
            <a:ext cx="5008563" cy="266725"/>
          </a:xfrm>
        </p:spPr>
        <p:txBody>
          <a:bodyPr/>
          <a:lstStyle/>
          <a:p>
            <a:r>
              <a:rPr lang="da-DK" noProof="0" dirty="0"/>
              <a:t>Interviewene er indsamlet fra d. 16 til d. 21 oktober 2025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1BCCEFF-D143-3DF9-5DB1-12B3BE1C1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774" y="3603092"/>
            <a:ext cx="5008563" cy="266725"/>
          </a:xfrm>
        </p:spPr>
        <p:txBody>
          <a:bodyPr/>
          <a:lstStyle/>
          <a:p>
            <a:r>
              <a:rPr lang="da-DK" noProof="0" dirty="0"/>
              <a:t>VEJNING/FORDELING AF INTERVIEWS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9AE324D-8B02-4654-D6E3-BF340CFFA7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8774" y="3861841"/>
            <a:ext cx="5008563" cy="266725"/>
          </a:xfrm>
        </p:spPr>
        <p:txBody>
          <a:bodyPr/>
          <a:lstStyle/>
          <a:p>
            <a:r>
              <a:rPr lang="da-DK" noProof="0" dirty="0"/>
              <a:t>Data er vægtet som nationalt repræsentativt, hvilket betyder, at stikprøven er nationalt repræsentativ med hensyn til køn, alder og region. Med andre ord afspejler stikprøven et miniaturebillede af målgruppen. </a:t>
            </a:r>
          </a:p>
        </p:txBody>
      </p:sp>
    </p:spTree>
    <p:extLst>
      <p:ext uri="{BB962C8B-B14F-4D97-AF65-F5344CB8AC3E}">
        <p14:creationId xmlns:p14="http://schemas.microsoft.com/office/powerpoint/2010/main" val="111577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413F83D-1B8B-A6F8-2CCA-D0357D4C4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Drikkevand</a:t>
            </a:r>
          </a:p>
        </p:txBody>
      </p:sp>
    </p:spTree>
    <p:extLst>
      <p:ext uri="{BB962C8B-B14F-4D97-AF65-F5344CB8AC3E}">
        <p14:creationId xmlns:p14="http://schemas.microsoft.com/office/powerpoint/2010/main" val="28102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A4D575-4FBF-3DDD-B038-8378D3F995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DRIKKEVAND		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C6053AC-016E-5682-EE32-CCD51964F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336550"/>
            <a:ext cx="9223375" cy="454025"/>
          </a:xfrm>
        </p:spPr>
        <p:txBody>
          <a:bodyPr/>
          <a:lstStyle/>
          <a:p>
            <a:r>
              <a:rPr lang="da-DK" dirty="0"/>
              <a:t>7 ud af 10 har tillid til, at deres vand er fri for pesticider og anden forurening. Kun 4% angiver slet ikke at have tillid.</a:t>
            </a:r>
          </a:p>
        </p:txBody>
      </p:sp>
      <p:graphicFrame>
        <p:nvGraphicFramePr>
          <p:cNvPr id="3" name="DanVa1 - I hvor høj grad har du tillid til, at det vand, der kommer ud af din vandhane, er fri for pesticider eller anden forurening?" descr="5402576c-607a-476d-a5c9-cebb71673918 DanVa1 - I hvor høj grad har du tillid til, at det vand, der kommer ud af din vandhane, er fri for pesticider eller anden forurening?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6030310"/>
              </p:ext>
            </p:extLst>
          </p:nvPr>
        </p:nvGraphicFramePr>
        <p:xfrm>
          <a:off x="2412049" y="2391375"/>
          <a:ext cx="5039702" cy="216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id="{DB3B4EE4-92B0-247C-A86C-7B9771E7F8DE}"/>
              </a:ext>
            </a:extLst>
          </p:cNvPr>
          <p:cNvSpPr txBox="1"/>
          <p:nvPr/>
        </p:nvSpPr>
        <p:spPr>
          <a:xfrm>
            <a:off x="975945" y="5412731"/>
            <a:ext cx="76932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DanVa1 - I hvor høj grad har du tillid til, at det vand, der kommer ud af din vandhane, er fri for pesticider eller anden forurening? Base n = 1037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EC36A7-F2CC-9503-AC14-2B966DEFC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744805"/>
              </p:ext>
            </p:extLst>
          </p:nvPr>
        </p:nvGraphicFramePr>
        <p:xfrm>
          <a:off x="7451751" y="2589454"/>
          <a:ext cx="821266" cy="196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88800DDA-A35C-75A2-F689-EEC8C3E89902}"/>
              </a:ext>
            </a:extLst>
          </p:cNvPr>
          <p:cNvSpPr/>
          <p:nvPr/>
        </p:nvSpPr>
        <p:spPr>
          <a:xfrm>
            <a:off x="687913" y="2055623"/>
            <a:ext cx="288032" cy="16599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A7839B5-F07B-7399-352E-9582A99A4BEF}"/>
              </a:ext>
            </a:extLst>
          </p:cNvPr>
          <p:cNvSpPr txBox="1"/>
          <p:nvPr/>
        </p:nvSpPr>
        <p:spPr>
          <a:xfrm>
            <a:off x="975946" y="1937703"/>
            <a:ext cx="5186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1050" b="1" dirty="0">
                <a:solidFill>
                  <a:srgbClr val="0E0E0F"/>
                </a:solidFill>
              </a:rPr>
              <a:t>I hvor høj grad har du tillid til, at det vand, der kommer ud af din vandhane, er fri for pesticider eller anden forurening</a:t>
            </a:r>
            <a:r>
              <a:rPr lang="en-US" sz="1050" b="1" dirty="0">
                <a:solidFill>
                  <a:srgbClr val="0E0E0F"/>
                </a:solidFill>
              </a:rPr>
              <a:t>?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E0E0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66E888-EFA9-6B04-3756-5DC5E01CF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DRIKKEVAND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59143D-497C-D384-2ACA-5E8B4B1E28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Næsten 95% finder det vigtigt at beskytte drikkevandet, mens ingen angiver, at det slet ikke er vigtigt</a:t>
            </a:r>
          </a:p>
          <a:p>
            <a:r>
              <a:rPr lang="da-DK" sz="1400" dirty="0">
                <a:solidFill>
                  <a:schemeClr val="bg2"/>
                </a:solidFill>
              </a:rPr>
              <a:t>Der er en signifikant højere andel af kvinder (62%) end mænd (52%), der i meget høj grad finder det vigtigt. Også en stor andel af de 70+ årige finder det i meget høj grad vigtigt (66%)</a:t>
            </a:r>
          </a:p>
        </p:txBody>
      </p:sp>
      <p:graphicFrame>
        <p:nvGraphicFramePr>
          <p:cNvPr id="5" name="DanVa2 - Hvor vigtig er beskyttelsen af dit drikkevand for dig?" descr="35b7c8d5-53be-48f3-9b22-de4ad36cd2b4 DanVa2 - Hvor vigtig er beskyttelsen af dit drikkevand for dig?">
            <a:extLst>
              <a:ext uri="{FF2B5EF4-FFF2-40B4-BE49-F238E27FC236}">
                <a16:creationId xmlns:a16="http://schemas.microsoft.com/office/drawing/2014/main" id="{9149B485-9C1C-751E-2328-6C35D4ED5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788667"/>
              </p:ext>
            </p:extLst>
          </p:nvPr>
        </p:nvGraphicFramePr>
        <p:xfrm>
          <a:off x="2350195" y="2482215"/>
          <a:ext cx="5120640" cy="231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317FF5C-3A7B-78F2-CFC9-941096984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81956"/>
              </p:ext>
            </p:extLst>
          </p:nvPr>
        </p:nvGraphicFramePr>
        <p:xfrm>
          <a:off x="7574329" y="2589869"/>
          <a:ext cx="821266" cy="196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874A363F-91F6-2356-F839-47FF5AEE9592}"/>
              </a:ext>
            </a:extLst>
          </p:cNvPr>
          <p:cNvSpPr txBox="1"/>
          <p:nvPr/>
        </p:nvSpPr>
        <p:spPr>
          <a:xfrm>
            <a:off x="975946" y="5412731"/>
            <a:ext cx="684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DanVa2 - Hvor vigtig er beskyttelsen af dit drikkevand for dig? Base n = 1037</a:t>
            </a:r>
          </a:p>
        </p:txBody>
      </p:sp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179EA3A5-211D-B97D-D313-3BC94E91D25E}"/>
              </a:ext>
            </a:extLst>
          </p:cNvPr>
          <p:cNvSpPr/>
          <p:nvPr/>
        </p:nvSpPr>
        <p:spPr>
          <a:xfrm>
            <a:off x="671630" y="1971819"/>
            <a:ext cx="288032" cy="16599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4A8832F-0325-9226-7F3A-BE80F368A0CF}"/>
              </a:ext>
            </a:extLst>
          </p:cNvPr>
          <p:cNvSpPr txBox="1"/>
          <p:nvPr/>
        </p:nvSpPr>
        <p:spPr>
          <a:xfrm>
            <a:off x="975946" y="1937703"/>
            <a:ext cx="5474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1050" b="1" dirty="0">
                <a:solidFill>
                  <a:srgbClr val="0E0E0F"/>
                </a:solidFill>
              </a:rPr>
              <a:t>Hvor vigtig er beskyttelsen af dit drikkevand for dig</a:t>
            </a:r>
            <a:r>
              <a:rPr lang="en-US" sz="1050" b="1" dirty="0">
                <a:solidFill>
                  <a:srgbClr val="0E0E0F"/>
                </a:solidFill>
              </a:rPr>
              <a:t>?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E0E0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81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8EAD1-F991-4D23-B3DF-DA56CFD7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A0B284F-A7D3-EDBF-2F15-13AE310CD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Vandmiljø</a:t>
            </a:r>
          </a:p>
        </p:txBody>
      </p:sp>
    </p:spTree>
    <p:extLst>
      <p:ext uri="{BB962C8B-B14F-4D97-AF65-F5344CB8AC3E}">
        <p14:creationId xmlns:p14="http://schemas.microsoft.com/office/powerpoint/2010/main" val="282388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99522DD-2AA2-FC1E-8AEC-9D88B53C7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VANDMILJØ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22E3ABA-EEE8-7B9F-A0BC-9003D526E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Lidt over en tredjedel vurderer, at vandmiljøet i deres nærområde er i god eller meget god tilstand, og 1 ud af 4 danskere vurderer den som dårlig eller meget dårlig </a:t>
            </a:r>
          </a:p>
          <a:p>
            <a:endParaRPr lang="da-DK" dirty="0"/>
          </a:p>
        </p:txBody>
      </p:sp>
      <p:graphicFrame>
        <p:nvGraphicFramePr>
          <p:cNvPr id="3" name="DanVa3 - Hvordan vurderer du tilstanden af vandmiljøet (kystområder, søer og åer) i dit nærområde?" descr="2cd592e1-5acd-4f89-8b80-72271263af55 DanVa3 - Hvordan vurderer du tilstanden af vandmiljøet (kystområder, søer og åer) i dit nærområde?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2611924"/>
              </p:ext>
            </p:extLst>
          </p:nvPr>
        </p:nvGraphicFramePr>
        <p:xfrm>
          <a:off x="2377440" y="2377440"/>
          <a:ext cx="51206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682D3F89-1EF4-A2FB-9238-3D46525F3016}"/>
              </a:ext>
            </a:extLst>
          </p:cNvPr>
          <p:cNvSpPr txBox="1"/>
          <p:nvPr/>
        </p:nvSpPr>
        <p:spPr>
          <a:xfrm>
            <a:off x="975946" y="5412731"/>
            <a:ext cx="684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DanVa3 - Hvordan vurderer du tilstanden af vandmiljøet (kystområder, søer og åer) i dit nærområde? Base n = 1037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5EBE004-0B09-C47B-93D5-F69F8236E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722104"/>
              </p:ext>
            </p:extLst>
          </p:nvPr>
        </p:nvGraphicFramePr>
        <p:xfrm>
          <a:off x="7498080" y="2353201"/>
          <a:ext cx="821266" cy="196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E0EC50C1-97FE-7862-8A41-C75F3AC16583}"/>
              </a:ext>
            </a:extLst>
          </p:cNvPr>
          <p:cNvSpPr/>
          <p:nvPr/>
        </p:nvSpPr>
        <p:spPr>
          <a:xfrm>
            <a:off x="671630" y="1971819"/>
            <a:ext cx="288032" cy="16599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6B8DCC4-E073-0D67-EFD7-55A75E474689}"/>
              </a:ext>
            </a:extLst>
          </p:cNvPr>
          <p:cNvSpPr txBox="1"/>
          <p:nvPr/>
        </p:nvSpPr>
        <p:spPr>
          <a:xfrm>
            <a:off x="975946" y="1937703"/>
            <a:ext cx="54744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dirty="0" err="1">
                <a:solidFill>
                  <a:srgbClr val="0E0E0F"/>
                </a:solidFill>
              </a:rPr>
              <a:t>Hvordan</a:t>
            </a:r>
            <a:r>
              <a:rPr lang="en-US" sz="1050" b="1" dirty="0">
                <a:solidFill>
                  <a:srgbClr val="0E0E0F"/>
                </a:solidFill>
              </a:rPr>
              <a:t> </a:t>
            </a:r>
            <a:r>
              <a:rPr lang="en-US" sz="1050" b="1" dirty="0" err="1">
                <a:solidFill>
                  <a:srgbClr val="0E0E0F"/>
                </a:solidFill>
              </a:rPr>
              <a:t>vurderer</a:t>
            </a:r>
            <a:r>
              <a:rPr lang="en-US" sz="1050" b="1" dirty="0">
                <a:solidFill>
                  <a:srgbClr val="0E0E0F"/>
                </a:solidFill>
              </a:rPr>
              <a:t> du </a:t>
            </a:r>
            <a:r>
              <a:rPr lang="en-US" sz="1050" b="1" dirty="0" err="1">
                <a:solidFill>
                  <a:srgbClr val="0E0E0F"/>
                </a:solidFill>
              </a:rPr>
              <a:t>tilstanden</a:t>
            </a:r>
            <a:r>
              <a:rPr lang="en-US" sz="1050" b="1" dirty="0">
                <a:solidFill>
                  <a:srgbClr val="0E0E0F"/>
                </a:solidFill>
              </a:rPr>
              <a:t> </a:t>
            </a:r>
            <a:r>
              <a:rPr lang="en-US" sz="1050" b="1" dirty="0" err="1">
                <a:solidFill>
                  <a:srgbClr val="0E0E0F"/>
                </a:solidFill>
              </a:rPr>
              <a:t>af</a:t>
            </a:r>
            <a:r>
              <a:rPr lang="en-US" sz="1050" b="1" dirty="0">
                <a:solidFill>
                  <a:srgbClr val="0E0E0F"/>
                </a:solidFill>
              </a:rPr>
              <a:t> </a:t>
            </a:r>
            <a:r>
              <a:rPr lang="en-US" sz="1050" b="1" dirty="0" err="1">
                <a:solidFill>
                  <a:srgbClr val="0E0E0F"/>
                </a:solidFill>
              </a:rPr>
              <a:t>vandmiljøet</a:t>
            </a:r>
            <a:r>
              <a:rPr lang="en-US" sz="1050" b="1" dirty="0">
                <a:solidFill>
                  <a:srgbClr val="0E0E0F"/>
                </a:solidFill>
              </a:rPr>
              <a:t> (</a:t>
            </a:r>
            <a:r>
              <a:rPr lang="en-US" sz="1050" b="1" dirty="0" err="1">
                <a:solidFill>
                  <a:srgbClr val="0E0E0F"/>
                </a:solidFill>
              </a:rPr>
              <a:t>kystområder</a:t>
            </a:r>
            <a:r>
              <a:rPr lang="en-US" sz="1050" b="1" dirty="0">
                <a:solidFill>
                  <a:srgbClr val="0E0E0F"/>
                </a:solidFill>
              </a:rPr>
              <a:t>, </a:t>
            </a:r>
            <a:r>
              <a:rPr lang="en-US" sz="1050" b="1" dirty="0" err="1">
                <a:solidFill>
                  <a:srgbClr val="0E0E0F"/>
                </a:solidFill>
              </a:rPr>
              <a:t>søer</a:t>
            </a:r>
            <a:r>
              <a:rPr lang="en-US" sz="1050" b="1" dirty="0">
                <a:solidFill>
                  <a:srgbClr val="0E0E0F"/>
                </a:solidFill>
              </a:rPr>
              <a:t> og </a:t>
            </a:r>
            <a:r>
              <a:rPr lang="en-US" sz="1050" b="1" dirty="0" err="1">
                <a:solidFill>
                  <a:srgbClr val="0E0E0F"/>
                </a:solidFill>
              </a:rPr>
              <a:t>åer</a:t>
            </a:r>
            <a:r>
              <a:rPr lang="en-US" sz="1050" b="1" dirty="0">
                <a:solidFill>
                  <a:srgbClr val="0E0E0F"/>
                </a:solidFill>
              </a:rPr>
              <a:t>) </a:t>
            </a:r>
            <a:r>
              <a:rPr lang="en-US" sz="1050" b="1" dirty="0" err="1">
                <a:solidFill>
                  <a:srgbClr val="0E0E0F"/>
                </a:solidFill>
              </a:rPr>
              <a:t>i</a:t>
            </a:r>
            <a:r>
              <a:rPr lang="en-US" sz="1050" b="1" dirty="0">
                <a:solidFill>
                  <a:srgbClr val="0E0E0F"/>
                </a:solidFill>
              </a:rPr>
              <a:t> </a:t>
            </a:r>
            <a:r>
              <a:rPr lang="en-US" sz="1050" b="1" dirty="0" err="1">
                <a:solidFill>
                  <a:srgbClr val="0E0E0F"/>
                </a:solidFill>
              </a:rPr>
              <a:t>dit</a:t>
            </a:r>
            <a:r>
              <a:rPr lang="en-US" sz="1050" b="1" dirty="0">
                <a:solidFill>
                  <a:srgbClr val="0E0E0F"/>
                </a:solidFill>
              </a:rPr>
              <a:t> </a:t>
            </a:r>
            <a:r>
              <a:rPr lang="en-US" sz="1050" b="1" dirty="0" err="1">
                <a:solidFill>
                  <a:srgbClr val="0E0E0F"/>
                </a:solidFill>
              </a:rPr>
              <a:t>nærområde</a:t>
            </a:r>
            <a:r>
              <a:rPr lang="en-US" sz="1050" b="1" dirty="0">
                <a:solidFill>
                  <a:srgbClr val="0E0E0F"/>
                </a:solidFill>
              </a:rPr>
              <a:t>?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E0E0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F64407E-9BD6-953D-9AEE-C35E86C8F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VANDMILJØ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DE8776F-95BE-C76E-2297-CF61AB08F4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Knap 9 ud fa 10 finder det i høj eller meget høj grad vigtigt at beskytte vandmiljøet, mens ingen angiver, at det slet ikke er vigtigt</a:t>
            </a:r>
          </a:p>
          <a:p>
            <a:r>
              <a:rPr lang="da-DK" sz="1600" dirty="0">
                <a:solidFill>
                  <a:schemeClr val="bg2"/>
                </a:solidFill>
              </a:rPr>
              <a:t>Der er en signifikant højere andel af mænd (11%) end kvinder (5%), der i mindre grad finder det vigtigt</a:t>
            </a:r>
          </a:p>
          <a:p>
            <a:endParaRPr lang="da-DK" dirty="0"/>
          </a:p>
        </p:txBody>
      </p:sp>
      <p:graphicFrame>
        <p:nvGraphicFramePr>
          <p:cNvPr id="3" name="DanVa4 - Hvor vigtigt er beskyttelsen af vandmiljøet (kystområdet, søer og åer) i dit nærområde for dig?" descr="b9127d0e-e873-4a43-b762-05ccf8ab0d66 DanVa4 - Hvor vigtigt er beskyttelsen af vandmiljøet (kystområdet, søer og åer) i dit nærområde for dig?">
            <a:extLst>
              <a:ext uri="{FF2B5EF4-FFF2-40B4-BE49-F238E27FC236}">
                <a16:creationId xmlns:a16="http://schemas.microsoft.com/office/drawing/2014/main" id="{C0142530-4381-41F2-B4C0-E710381C69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1629091"/>
              </p:ext>
            </p:extLst>
          </p:nvPr>
        </p:nvGraphicFramePr>
        <p:xfrm>
          <a:off x="2377440" y="2377440"/>
          <a:ext cx="512064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39C6ED9C-E393-B274-0500-D34762DCCC4E}"/>
              </a:ext>
            </a:extLst>
          </p:cNvPr>
          <p:cNvSpPr txBox="1"/>
          <p:nvPr/>
        </p:nvSpPr>
        <p:spPr>
          <a:xfrm>
            <a:off x="975946" y="5412731"/>
            <a:ext cx="684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DanVa4 - Hvor vigtigt er beskyttelsen af vandmiljøet (kystområdet, søer og åer) i dit nærområde for dig? Base n = 1037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E8A5FF-12DE-180B-C1E1-EB6EFA17B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317132"/>
              </p:ext>
            </p:extLst>
          </p:nvPr>
        </p:nvGraphicFramePr>
        <p:xfrm>
          <a:off x="7498080" y="2584079"/>
          <a:ext cx="821266" cy="196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6ABFE7A0-628F-89C9-615F-C00A950554E7}"/>
              </a:ext>
            </a:extLst>
          </p:cNvPr>
          <p:cNvSpPr/>
          <p:nvPr/>
        </p:nvSpPr>
        <p:spPr>
          <a:xfrm>
            <a:off x="671630" y="1971819"/>
            <a:ext cx="288032" cy="16599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9CA75F3-AD06-B3FF-984C-3F577E92277A}"/>
              </a:ext>
            </a:extLst>
          </p:cNvPr>
          <p:cNvSpPr txBox="1"/>
          <p:nvPr/>
        </p:nvSpPr>
        <p:spPr>
          <a:xfrm>
            <a:off x="975947" y="1937703"/>
            <a:ext cx="4967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1050" b="1" dirty="0">
                <a:solidFill>
                  <a:srgbClr val="0E0E0F"/>
                </a:solidFill>
              </a:rPr>
              <a:t>Hvor vigtigt er beskyttelsen af vandmiljøet (kystområdet, søer og åer) i dit nærområde for dig?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0E0E0F"/>
              </a:solidFill>
              <a:effectLst/>
              <a:uLnTx/>
              <a:uFillTx/>
              <a:latin typeface="NeuzeitG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834B2-47C7-6202-3E3A-491853D0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8AE8FD7-DCB6-B920-0CF6-F56586AE0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Klimatilpasning</a:t>
            </a:r>
          </a:p>
        </p:txBody>
      </p:sp>
    </p:spTree>
    <p:extLst>
      <p:ext uri="{BB962C8B-B14F-4D97-AF65-F5344CB8AC3E}">
        <p14:creationId xmlns:p14="http://schemas.microsoft.com/office/powerpoint/2010/main" val="3819353942"/>
      </p:ext>
    </p:extLst>
  </p:cSld>
  <p:clrMapOvr>
    <a:masterClrMapping/>
  </p:clrMapOvr>
</p:sld>
</file>

<file path=ppt/theme/theme1.xml><?xml version="1.0" encoding="utf-8"?>
<a:theme xmlns:a="http://schemas.openxmlformats.org/drawingml/2006/main" name="Wilke 2025">
  <a:themeElements>
    <a:clrScheme name="Wilke 2025">
      <a:dk1>
        <a:srgbClr val="252528"/>
      </a:dk1>
      <a:lt1>
        <a:srgbClr val="FFFFFF"/>
      </a:lt1>
      <a:dk2>
        <a:srgbClr val="009090"/>
      </a:dk2>
      <a:lt2>
        <a:srgbClr val="005050"/>
      </a:lt2>
      <a:accent1>
        <a:srgbClr val="99B9B9"/>
      </a:accent1>
      <a:accent2>
        <a:srgbClr val="C7C7C7"/>
      </a:accent2>
      <a:accent3>
        <a:srgbClr val="47B37C"/>
      </a:accent3>
      <a:accent4>
        <a:srgbClr val="66FFB1"/>
      </a:accent4>
      <a:accent5>
        <a:srgbClr val="AF670B"/>
      </a:accent5>
      <a:accent6>
        <a:srgbClr val="7F1810"/>
      </a:accent6>
      <a:hlink>
        <a:srgbClr val="009191"/>
      </a:hlink>
      <a:folHlink>
        <a:srgbClr val="005050"/>
      </a:folHlink>
    </a:clrScheme>
    <a:fontScheme name="Wilke 2025">
      <a:majorFont>
        <a:latin typeface="NeuzeitGroLig"/>
        <a:ea typeface=""/>
        <a:cs typeface=""/>
      </a:majorFont>
      <a:minorFont>
        <a:latin typeface="NeuzeitG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æsentation1" id="{F6C7924A-05BB-491D-A1C3-54BD43D8B091}" vid="{6002EFF2-A25E-4103-851E-D70E12C1B65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  <wetp:taskpane dockstate="right" visibility="0" width="438" row="1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015E7D3-4708-4550-9130-254E11A1BCFB}">
  <we:reference id="WA104379997" version="3.0.0.0" store="Omex" storeType="OMEX"/>
  <we:alternateReferences>
    <we:reference id="WA104379997" version="3.0.0.0" store="WA10437999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AA455B7-4680-4A68-B2F4-5FC82C472E13}">
  <we:reference id="WA104381063" version="1.0.0.1" store="Omex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58c43f-2c9c-4539-a64a-9d9179a264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EB5E4133B3C41A0DD3EF5BBDA4685" ma:contentTypeVersion="5" ma:contentTypeDescription="Create a new document." ma:contentTypeScope="" ma:versionID="029973f0cd1b86f375cb515e7832b161">
  <xsd:schema xmlns:xsd="http://www.w3.org/2001/XMLSchema" xmlns:xs="http://www.w3.org/2001/XMLSchema" xmlns:p="http://schemas.microsoft.com/office/2006/metadata/properties" xmlns:ns3="bf58c43f-2c9c-4539-a64a-9d9179a264f7" targetNamespace="http://schemas.microsoft.com/office/2006/metadata/properties" ma:root="true" ma:fieldsID="ea6186942d701799e50a1163b9d3bbac" ns3:_="">
    <xsd:import namespace="bf58c43f-2c9c-4539-a64a-9d9179a264f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8c43f-2c9c-4539-a64a-9d9179a264f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FB10B-F268-409F-A157-33DFAAAF0A92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f58c43f-2c9c-4539-a64a-9d9179a264f7"/>
  </ds:schemaRefs>
</ds:datastoreItem>
</file>

<file path=customXml/itemProps2.xml><?xml version="1.0" encoding="utf-8"?>
<ds:datastoreItem xmlns:ds="http://schemas.openxmlformats.org/officeDocument/2006/customXml" ds:itemID="{F42961F3-E587-49B6-A4D9-9D02F34BA0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0ACFF-3B73-452C-BAFD-DD749F456840}">
  <ds:schemaRefs>
    <ds:schemaRef ds:uri="bf58c43f-2c9c-4539-a64a-9d9179a264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7df19f7-7de7-44b5-aa07-a307d948dcaf}" enabled="0" method="" siteId="{87df19f7-7de7-44b5-aa07-a307d948dc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</TotalTime>
  <Words>564</Words>
  <Application>Microsoft Office PowerPoint</Application>
  <PresentationFormat>Brugerdefineret</PresentationFormat>
  <Paragraphs>54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NeuzeitGroExtBla</vt:lpstr>
      <vt:lpstr>NeuzeitGroBla</vt:lpstr>
      <vt:lpstr>NeuzeitGroLig</vt:lpstr>
      <vt:lpstr>Calibri</vt:lpstr>
      <vt:lpstr>Arial</vt:lpstr>
      <vt:lpstr>NeuzeitGro</vt:lpstr>
      <vt:lpstr>Wilke 2025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Sis Grøn</dc:creator>
  <cp:lastModifiedBy>Audrey Dupire</cp:lastModifiedBy>
  <cp:revision>12</cp:revision>
  <dcterms:created xsi:type="dcterms:W3CDTF">2025-10-24T08:10:18Z</dcterms:created>
  <dcterms:modified xsi:type="dcterms:W3CDTF">2025-11-18T10:46:33Z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0x0101004ABEB5E4133B3C41A0DD3EF5BBDA4685</vt:lpwstr>
  </property>
</Properties>
</file>