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notesSlides/notesSlide1.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theme/themeOverride4.xml" ContentType="application/vnd.openxmlformats-officedocument.themeOverride+xml"/>
  <Override PartName="/ppt/notesSlides/notesSlide2.xml" ContentType="application/vnd.openxmlformats-officedocument.presentationml.notesSlide+xml"/>
  <Override PartName="/ppt/charts/chart6.xml" ContentType="application/vnd.openxmlformats-officedocument.drawingml.chart+xml"/>
  <Override PartName="/ppt/theme/themeOverride5.xml" ContentType="application/vnd.openxmlformats-officedocument.themeOverride+xml"/>
  <Override PartName="/ppt/charts/chart7.xml" ContentType="application/vnd.openxmlformats-officedocument.drawingml.chart+xml"/>
  <Override PartName="/ppt/theme/themeOverride6.xml" ContentType="application/vnd.openxmlformats-officedocument.themeOverride+xml"/>
  <Override PartName="/ppt/notesSlides/notesSlide3.xml" ContentType="application/vnd.openxmlformats-officedocument.presentationml.notesSlide+xml"/>
  <Override PartName="/ppt/charts/chart8.xml" ContentType="application/vnd.openxmlformats-officedocument.drawingml.chart+xml"/>
  <Override PartName="/ppt/theme/themeOverride7.xml" ContentType="application/vnd.openxmlformats-officedocument.themeOverride+xml"/>
  <Override PartName="/ppt/charts/chart9.xml" ContentType="application/vnd.openxmlformats-officedocument.drawingml.chart+xml"/>
  <Override PartName="/ppt/theme/themeOverride8.xml" ContentType="application/vnd.openxmlformats-officedocument.themeOverride+xml"/>
  <Override PartName="/ppt/notesSlides/notesSlide4.xml" ContentType="application/vnd.openxmlformats-officedocument.presentationml.notesSlide+xml"/>
  <Override PartName="/ppt/charts/chart10.xml" ContentType="application/vnd.openxmlformats-officedocument.drawingml.chart+xml"/>
  <Override PartName="/ppt/theme/themeOverride9.xml" ContentType="application/vnd.openxmlformats-officedocument.themeOverride+xml"/>
  <Override PartName="/ppt/charts/chart11.xml" ContentType="application/vnd.openxmlformats-officedocument.drawingml.chart+xml"/>
  <Override PartName="/ppt/theme/themeOverride10.xml" ContentType="application/vnd.openxmlformats-officedocument.themeOverride+xml"/>
  <Override PartName="/ppt/notesSlides/notesSlide5.xml" ContentType="application/vnd.openxmlformats-officedocument.presentationml.notesSlide+xml"/>
  <Override PartName="/ppt/charts/chart12.xml" ContentType="application/vnd.openxmlformats-officedocument.drawingml.chart+xml"/>
  <Override PartName="/ppt/theme/themeOverride11.xml" ContentType="application/vnd.openxmlformats-officedocument.themeOverride+xml"/>
  <Override PartName="/ppt/charts/chart13.xml" ContentType="application/vnd.openxmlformats-officedocument.drawingml.chart+xml"/>
  <Override PartName="/ppt/theme/themeOverride12.xml" ContentType="application/vnd.openxmlformats-officedocument.themeOverride+xml"/>
  <Override PartName="/ppt/notesSlides/notesSlide6.xml" ContentType="application/vnd.openxmlformats-officedocument.presentationml.notesSlide+xml"/>
  <Override PartName="/ppt/charts/chart14.xml" ContentType="application/vnd.openxmlformats-officedocument.drawingml.chart+xml"/>
  <Override PartName="/ppt/theme/themeOverride13.xml" ContentType="application/vnd.openxmlformats-officedocument.themeOverride+xml"/>
  <Override PartName="/ppt/notesSlides/notesSlide7.xml" ContentType="application/vnd.openxmlformats-officedocument.presentationml.notesSlide+xml"/>
  <Override PartName="/ppt/charts/chart15.xml" ContentType="application/vnd.openxmlformats-officedocument.drawingml.chart+xml"/>
  <Override PartName="/ppt/theme/themeOverride14.xml" ContentType="application/vnd.openxmlformats-officedocument.themeOverride+xml"/>
  <Override PartName="/ppt/charts/chart16.xml" ContentType="application/vnd.openxmlformats-officedocument.drawingml.chart+xml"/>
  <Override PartName="/ppt/theme/themeOverride15.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7.xml" ContentType="application/vnd.openxmlformats-officedocument.drawingml.chart+xml"/>
  <Override PartName="/ppt/theme/themeOverride16.xml" ContentType="application/vnd.openxmlformats-officedocument.themeOverride+xml"/>
  <Override PartName="/ppt/charts/chart18.xml" ContentType="application/vnd.openxmlformats-officedocument.drawingml.chart+xml"/>
  <Override PartName="/ppt/theme/themeOverride17.xml" ContentType="application/vnd.openxmlformats-officedocument.themeOverride+xml"/>
  <Override PartName="/ppt/charts/chart19.xml" ContentType="application/vnd.openxmlformats-officedocument.drawingml.chart+xml"/>
  <Override PartName="/ppt/notesSlides/notesSlide10.xml" ContentType="application/vnd.openxmlformats-officedocument.presentationml.notesSlide+xml"/>
  <Override PartName="/ppt/charts/chart20.xml" ContentType="application/vnd.openxmlformats-officedocument.drawingml.chart+xml"/>
  <Override PartName="/ppt/theme/themeOverride18.xml" ContentType="application/vnd.openxmlformats-officedocument.themeOverride+xml"/>
  <Override PartName="/ppt/charts/chart21.xml" ContentType="application/vnd.openxmlformats-officedocument.drawingml.chart+xml"/>
  <Override PartName="/ppt/theme/themeOverride19.xml" ContentType="application/vnd.openxmlformats-officedocument.themeOverride+xml"/>
  <Override PartName="/ppt/notesSlides/notesSlide11.xml" ContentType="application/vnd.openxmlformats-officedocument.presentationml.notesSlide+xml"/>
  <Override PartName="/ppt/charts/chart22.xml" ContentType="application/vnd.openxmlformats-officedocument.drawingml.chart+xml"/>
  <Override PartName="/ppt/theme/themeOverride20.xml" ContentType="application/vnd.openxmlformats-officedocument.themeOverride+xml"/>
  <Override PartName="/ppt/notesSlides/notesSlide12.xml" ContentType="application/vnd.openxmlformats-officedocument.presentationml.notesSlide+xml"/>
  <Override PartName="/ppt/charts/chart23.xml" ContentType="application/vnd.openxmlformats-officedocument.drawingml.chart+xml"/>
  <Override PartName="/ppt/theme/themeOverride21.xml" ContentType="application/vnd.openxmlformats-officedocument.themeOverride+xml"/>
  <Override PartName="/ppt/notesSlides/notesSlide13.xml" ContentType="application/vnd.openxmlformats-officedocument.presentationml.notesSlide+xml"/>
  <Override PartName="/ppt/charts/chart24.xml" ContentType="application/vnd.openxmlformats-officedocument.drawingml.chart+xml"/>
  <Override PartName="/ppt/theme/themeOverride22.xml" ContentType="application/vnd.openxmlformats-officedocument.themeOverride+xml"/>
  <Override PartName="/ppt/notesSlides/notesSlide14.xml" ContentType="application/vnd.openxmlformats-officedocument.presentationml.notesSlide+xml"/>
  <Override PartName="/ppt/charts/chart25.xml" ContentType="application/vnd.openxmlformats-officedocument.drawingml.chart+xml"/>
  <Override PartName="/ppt/theme/themeOverride23.xml" ContentType="application/vnd.openxmlformats-officedocument.themeOverride+xml"/>
  <Override PartName="/ppt/notesSlides/notesSlide15.xml" ContentType="application/vnd.openxmlformats-officedocument.presentationml.notesSlide+xml"/>
  <Override PartName="/ppt/charts/chart26.xml" ContentType="application/vnd.openxmlformats-officedocument.drawingml.chart+xml"/>
  <Override PartName="/ppt/theme/themeOverride24.xml" ContentType="application/vnd.openxmlformats-officedocument.themeOverride+xml"/>
  <Override PartName="/ppt/notesSlides/notesSlide16.xml" ContentType="application/vnd.openxmlformats-officedocument.presentationml.notesSlide+xml"/>
  <Override PartName="/ppt/charts/chart27.xml" ContentType="application/vnd.openxmlformats-officedocument.drawingml.chart+xml"/>
  <Override PartName="/ppt/theme/themeOverride25.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28.xml" ContentType="application/vnd.openxmlformats-officedocument.drawingml.chart+xml"/>
  <Override PartName="/ppt/theme/themeOverride26.xml" ContentType="application/vnd.openxmlformats-officedocument.themeOverride+xml"/>
  <Override PartName="/ppt/charts/chart29.xml" ContentType="application/vnd.openxmlformats-officedocument.drawingml.chart+xml"/>
  <Override PartName="/ppt/theme/themeOverride27.xml" ContentType="application/vnd.openxmlformats-officedocument.themeOverride+xml"/>
  <Override PartName="/ppt/notesSlides/notesSlide19.xml" ContentType="application/vnd.openxmlformats-officedocument.presentationml.notesSlide+xml"/>
  <Override PartName="/ppt/charts/chart30.xml" ContentType="application/vnd.openxmlformats-officedocument.drawingml.chart+xml"/>
  <Override PartName="/ppt/theme/themeOverride28.xml" ContentType="application/vnd.openxmlformats-officedocument.themeOverride+xml"/>
  <Override PartName="/ppt/notesSlides/notesSlide20.xml" ContentType="application/vnd.openxmlformats-officedocument.presentationml.notesSlide+xml"/>
  <Override PartName="/ppt/charts/chart31.xml" ContentType="application/vnd.openxmlformats-officedocument.drawingml.chart+xml"/>
  <Override PartName="/ppt/theme/themeOverride29.xml" ContentType="application/vnd.openxmlformats-officedocument.themeOverride+xml"/>
  <Override PartName="/ppt/charts/chart32.xml" ContentType="application/vnd.openxmlformats-officedocument.drawingml.chart+xml"/>
  <Override PartName="/ppt/theme/themeOverride30.xml" ContentType="application/vnd.openxmlformats-officedocument.themeOverride+xml"/>
  <Override PartName="/ppt/notesSlides/notesSlide21.xml" ContentType="application/vnd.openxmlformats-officedocument.presentationml.notesSlide+xml"/>
  <Override PartName="/ppt/charts/chart33.xml" ContentType="application/vnd.openxmlformats-officedocument.drawingml.chart+xml"/>
  <Override PartName="/ppt/theme/themeOverride31.xml" ContentType="application/vnd.openxmlformats-officedocument.themeOverride+xml"/>
  <Override PartName="/ppt/charts/chart34.xml" ContentType="application/vnd.openxmlformats-officedocument.drawingml.chart+xml"/>
  <Override PartName="/ppt/theme/themeOverride32.xml" ContentType="application/vnd.openxmlformats-officedocument.themeOverride+xml"/>
  <Override PartName="/ppt/charts/chart35.xml" ContentType="application/vnd.openxmlformats-officedocument.drawingml.chart+xml"/>
  <Override PartName="/ppt/notesSlides/notesSlide22.xml" ContentType="application/vnd.openxmlformats-officedocument.presentationml.notesSlide+xml"/>
  <Override PartName="/ppt/charts/chart36.xml" ContentType="application/vnd.openxmlformats-officedocument.drawingml.chart+xml"/>
  <Override PartName="/ppt/theme/themeOverride33.xml" ContentType="application/vnd.openxmlformats-officedocument.themeOverr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37.xml" ContentType="application/vnd.openxmlformats-officedocument.drawingml.chart+xml"/>
  <Override PartName="/ppt/theme/themeOverride34.xml" ContentType="application/vnd.openxmlformats-officedocument.themeOverride+xml"/>
  <Override PartName="/ppt/charts/chart38.xml" ContentType="application/vnd.openxmlformats-officedocument.drawingml.chart+xml"/>
  <Override PartName="/ppt/theme/themeOverride35.xml" ContentType="application/vnd.openxmlformats-officedocument.themeOverride+xml"/>
  <Override PartName="/ppt/notesSlides/notesSlide25.xml" ContentType="application/vnd.openxmlformats-officedocument.presentationml.notesSlide+xml"/>
  <Override PartName="/ppt/charts/chart39.xml" ContentType="application/vnd.openxmlformats-officedocument.drawingml.chart+xml"/>
  <Override PartName="/ppt/theme/themeOverride36.xml" ContentType="application/vnd.openxmlformats-officedocument.themeOverr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390" r:id="rId2"/>
    <p:sldId id="391" r:id="rId3"/>
    <p:sldId id="392" r:id="rId4"/>
    <p:sldId id="393" r:id="rId5"/>
    <p:sldId id="394" r:id="rId6"/>
    <p:sldId id="395" r:id="rId7"/>
    <p:sldId id="396" r:id="rId8"/>
    <p:sldId id="397" r:id="rId9"/>
    <p:sldId id="398" r:id="rId10"/>
    <p:sldId id="351" r:id="rId11"/>
    <p:sldId id="345" r:id="rId12"/>
    <p:sldId id="344" r:id="rId13"/>
    <p:sldId id="264" r:id="rId14"/>
    <p:sldId id="312" r:id="rId15"/>
    <p:sldId id="313" r:id="rId16"/>
    <p:sldId id="314" r:id="rId17"/>
    <p:sldId id="315" r:id="rId18"/>
    <p:sldId id="262" r:id="rId19"/>
    <p:sldId id="316" r:id="rId20"/>
    <p:sldId id="317" r:id="rId21"/>
    <p:sldId id="318" r:id="rId22"/>
    <p:sldId id="319" r:id="rId23"/>
    <p:sldId id="320" r:id="rId24"/>
    <p:sldId id="321" r:id="rId25"/>
    <p:sldId id="322" r:id="rId26"/>
    <p:sldId id="323" r:id="rId27"/>
    <p:sldId id="324" r:id="rId28"/>
    <p:sldId id="263" r:id="rId29"/>
    <p:sldId id="327" r:id="rId30"/>
    <p:sldId id="328" r:id="rId31"/>
    <p:sldId id="329" r:id="rId32"/>
    <p:sldId id="330" r:id="rId33"/>
    <p:sldId id="331" r:id="rId34"/>
    <p:sldId id="332" r:id="rId35"/>
    <p:sldId id="304" r:id="rId36"/>
    <p:sldId id="336" r:id="rId37"/>
    <p:sldId id="337" r:id="rId38"/>
    <p:sldId id="338" r:id="rId39"/>
    <p:sldId id="305" r:id="rId40"/>
    <p:sldId id="339" r:id="rId41"/>
    <p:sldId id="346" r:id="rId42"/>
    <p:sldId id="347" r:id="rId43"/>
  </p:sldIdLst>
  <p:sldSz cx="13430250" cy="7561263"/>
  <p:notesSz cx="6858000" cy="9144000"/>
  <p:defaultTextStyle>
    <a:defPPr>
      <a:defRPr lang="da-DK"/>
    </a:defPPr>
    <a:lvl1pPr marL="0" algn="l" defTabSz="914343" rtl="0" eaLnBrk="1" latinLnBrk="0" hangingPunct="1">
      <a:defRPr sz="1800" kern="1200">
        <a:solidFill>
          <a:schemeClr val="tx1"/>
        </a:solidFill>
        <a:latin typeface="+mn-lt"/>
        <a:ea typeface="+mn-ea"/>
        <a:cs typeface="+mn-cs"/>
      </a:defRPr>
    </a:lvl1pPr>
    <a:lvl2pPr marL="457171" algn="l" defTabSz="914343" rtl="0" eaLnBrk="1" latinLnBrk="0" hangingPunct="1">
      <a:defRPr sz="1800" kern="1200">
        <a:solidFill>
          <a:schemeClr val="tx1"/>
        </a:solidFill>
        <a:latin typeface="+mn-lt"/>
        <a:ea typeface="+mn-ea"/>
        <a:cs typeface="+mn-cs"/>
      </a:defRPr>
    </a:lvl2pPr>
    <a:lvl3pPr marL="914343" algn="l" defTabSz="914343" rtl="0" eaLnBrk="1" latinLnBrk="0" hangingPunct="1">
      <a:defRPr sz="1800" kern="1200">
        <a:solidFill>
          <a:schemeClr val="tx1"/>
        </a:solidFill>
        <a:latin typeface="+mn-lt"/>
        <a:ea typeface="+mn-ea"/>
        <a:cs typeface="+mn-cs"/>
      </a:defRPr>
    </a:lvl3pPr>
    <a:lvl4pPr marL="1371514" algn="l" defTabSz="914343" rtl="0" eaLnBrk="1" latinLnBrk="0" hangingPunct="1">
      <a:defRPr sz="1800" kern="1200">
        <a:solidFill>
          <a:schemeClr val="tx1"/>
        </a:solidFill>
        <a:latin typeface="+mn-lt"/>
        <a:ea typeface="+mn-ea"/>
        <a:cs typeface="+mn-cs"/>
      </a:defRPr>
    </a:lvl4pPr>
    <a:lvl5pPr marL="1828685" algn="l" defTabSz="914343" rtl="0" eaLnBrk="1" latinLnBrk="0" hangingPunct="1">
      <a:defRPr sz="1800" kern="1200">
        <a:solidFill>
          <a:schemeClr val="tx1"/>
        </a:solidFill>
        <a:latin typeface="+mn-lt"/>
        <a:ea typeface="+mn-ea"/>
        <a:cs typeface="+mn-cs"/>
      </a:defRPr>
    </a:lvl5pPr>
    <a:lvl6pPr marL="2285858" algn="l" defTabSz="914343" rtl="0" eaLnBrk="1" latinLnBrk="0" hangingPunct="1">
      <a:defRPr sz="1800" kern="1200">
        <a:solidFill>
          <a:schemeClr val="tx1"/>
        </a:solidFill>
        <a:latin typeface="+mn-lt"/>
        <a:ea typeface="+mn-ea"/>
        <a:cs typeface="+mn-cs"/>
      </a:defRPr>
    </a:lvl6pPr>
    <a:lvl7pPr marL="2743029" algn="l" defTabSz="914343" rtl="0" eaLnBrk="1" latinLnBrk="0" hangingPunct="1">
      <a:defRPr sz="1800" kern="1200">
        <a:solidFill>
          <a:schemeClr val="tx1"/>
        </a:solidFill>
        <a:latin typeface="+mn-lt"/>
        <a:ea typeface="+mn-ea"/>
        <a:cs typeface="+mn-cs"/>
      </a:defRPr>
    </a:lvl7pPr>
    <a:lvl8pPr marL="3200200" algn="l" defTabSz="914343" rtl="0" eaLnBrk="1" latinLnBrk="0" hangingPunct="1">
      <a:defRPr sz="1800" kern="1200">
        <a:solidFill>
          <a:schemeClr val="tx1"/>
        </a:solidFill>
        <a:latin typeface="+mn-lt"/>
        <a:ea typeface="+mn-ea"/>
        <a:cs typeface="+mn-cs"/>
      </a:defRPr>
    </a:lvl8pPr>
    <a:lvl9pPr marL="3657372" algn="l" defTabSz="91434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423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e Niklassen" initials="mn" lastIdx="4" clrIdx="0"/>
  <p:cmAuthor id="1" name="Mie Niklassen" initials="MN" lastIdx="1" clrIdx="1">
    <p:extLst>
      <p:ext uri="{19B8F6BF-5375-455C-9EA6-DF929625EA0E}">
        <p15:presenceInfo xmlns:p15="http://schemas.microsoft.com/office/powerpoint/2012/main" userId="S::MN@pluss.dk::055c588f-8fa1-460a-9ad5-88f38a1726d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1A5656-9089-4E0E-B247-51E159F81693}" v="14" dt="2019-03-15T15:19:38.9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71"/>
    <p:restoredTop sz="96370" autoAdjust="0"/>
  </p:normalViewPr>
  <p:slideViewPr>
    <p:cSldViewPr>
      <p:cViewPr varScale="1">
        <p:scale>
          <a:sx n="101" d="100"/>
          <a:sy n="101" d="100"/>
        </p:scale>
        <p:origin x="894" y="102"/>
      </p:cViewPr>
      <p:guideLst>
        <p:guide orient="horz" pos="2382"/>
        <p:guide pos="423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4" d="100"/>
          <a:sy n="84" d="100"/>
        </p:scale>
        <p:origin x="2976"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øren Bach" userId="18b68fad690c09b2" providerId="LiveId" clId="{AD1A5656-9089-4E0E-B247-51E159F81693}"/>
    <pc:docChg chg="custSel modSld">
      <pc:chgData name="Søren Bach" userId="18b68fad690c09b2" providerId="LiveId" clId="{AD1A5656-9089-4E0E-B247-51E159F81693}" dt="2019-03-15T15:19:38.966" v="13" actId="20577"/>
      <pc:docMkLst>
        <pc:docMk/>
      </pc:docMkLst>
      <pc:sldChg chg="modSp delCm">
        <pc:chgData name="Søren Bach" userId="18b68fad690c09b2" providerId="LiveId" clId="{AD1A5656-9089-4E0E-B247-51E159F81693}" dt="2019-03-15T15:17:38.669" v="2"/>
        <pc:sldMkLst>
          <pc:docMk/>
          <pc:sldMk cId="2144393582" sldId="330"/>
        </pc:sldMkLst>
        <pc:spChg chg="mod">
          <ac:chgData name="Søren Bach" userId="18b68fad690c09b2" providerId="LiveId" clId="{AD1A5656-9089-4E0E-B247-51E159F81693}" dt="2019-03-15T15:17:34.201" v="1" actId="20577"/>
          <ac:spMkLst>
            <pc:docMk/>
            <pc:sldMk cId="2144393582" sldId="330"/>
            <ac:spMk id="19" creationId="{34D4E5D6-1B8C-4E03-86CC-CA06AA4F5839}"/>
          </ac:spMkLst>
        </pc:spChg>
      </pc:sldChg>
      <pc:sldChg chg="delSp modSp">
        <pc:chgData name="Søren Bach" userId="18b68fad690c09b2" providerId="LiveId" clId="{AD1A5656-9089-4E0E-B247-51E159F81693}" dt="2019-03-15T15:19:38.966" v="13" actId="20577"/>
        <pc:sldMkLst>
          <pc:docMk/>
          <pc:sldMk cId="45601345" sldId="394"/>
        </pc:sldMkLst>
        <pc:spChg chg="del">
          <ac:chgData name="Søren Bach" userId="18b68fad690c09b2" providerId="LiveId" clId="{AD1A5656-9089-4E0E-B247-51E159F81693}" dt="2019-03-15T15:18:32.542" v="3" actId="478"/>
          <ac:spMkLst>
            <pc:docMk/>
            <pc:sldMk cId="45601345" sldId="394"/>
            <ac:spMk id="6" creationId="{D2096661-F10C-4671-B42E-FC0DF6A7F259}"/>
          </ac:spMkLst>
        </pc:spChg>
        <pc:spChg chg="mod">
          <ac:chgData name="Søren Bach" userId="18b68fad690c09b2" providerId="LiveId" clId="{AD1A5656-9089-4E0E-B247-51E159F81693}" dt="2019-03-15T15:19:38.966" v="13" actId="20577"/>
          <ac:spMkLst>
            <pc:docMk/>
            <pc:sldMk cId="45601345" sldId="394"/>
            <ac:spMk id="18" creationId="{EF362B02-64FF-48B9-B5A4-BE7A6D61FDDF}"/>
          </ac:spMkLst>
        </pc:sp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9.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0.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11.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12.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13.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14.xml"/></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15.xml"/></Relationships>
</file>

<file path=ppt/charts/_rels/chart17.xml.rels><?xml version="1.0" encoding="UTF-8" standalone="yes"?>
<Relationships xmlns="http://schemas.openxmlformats.org/package/2006/relationships"><Relationship Id="rId2" Type="http://schemas.openxmlformats.org/officeDocument/2006/relationships/package" Target="../embeddings/Microsoft_Excel_Worksheet16.xlsx"/><Relationship Id="rId1" Type="http://schemas.openxmlformats.org/officeDocument/2006/relationships/themeOverride" Target="../theme/themeOverride16.xml"/></Relationships>
</file>

<file path=ppt/charts/_rels/chart18.xml.rels><?xml version="1.0" encoding="UTF-8" standalone="yes"?>
<Relationships xmlns="http://schemas.openxmlformats.org/package/2006/relationships"><Relationship Id="rId2" Type="http://schemas.openxmlformats.org/officeDocument/2006/relationships/package" Target="../embeddings/Microsoft_Excel_Worksheet17.xlsx"/><Relationship Id="rId1" Type="http://schemas.openxmlformats.org/officeDocument/2006/relationships/themeOverride" Target="../theme/themeOverride17.xml"/></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2" Type="http://schemas.openxmlformats.org/officeDocument/2006/relationships/package" Target="../embeddings/Microsoft_Excel_Worksheet19.xlsx"/><Relationship Id="rId1" Type="http://schemas.openxmlformats.org/officeDocument/2006/relationships/themeOverride" Target="../theme/themeOverride18.xml"/></Relationships>
</file>

<file path=ppt/charts/_rels/chart21.xml.rels><?xml version="1.0" encoding="UTF-8" standalone="yes"?>
<Relationships xmlns="http://schemas.openxmlformats.org/package/2006/relationships"><Relationship Id="rId2" Type="http://schemas.openxmlformats.org/officeDocument/2006/relationships/package" Target="../embeddings/Microsoft_Excel_Worksheet20.xlsx"/><Relationship Id="rId1" Type="http://schemas.openxmlformats.org/officeDocument/2006/relationships/themeOverride" Target="../theme/themeOverride19.xml"/></Relationships>
</file>

<file path=ppt/charts/_rels/chart22.xml.rels><?xml version="1.0" encoding="UTF-8" standalone="yes"?>
<Relationships xmlns="http://schemas.openxmlformats.org/package/2006/relationships"><Relationship Id="rId2" Type="http://schemas.openxmlformats.org/officeDocument/2006/relationships/package" Target="../embeddings/Microsoft_Excel_Worksheet21.xlsx"/><Relationship Id="rId1" Type="http://schemas.openxmlformats.org/officeDocument/2006/relationships/themeOverride" Target="../theme/themeOverride20.xml"/></Relationships>
</file>

<file path=ppt/charts/_rels/chart23.xml.rels><?xml version="1.0" encoding="UTF-8" standalone="yes"?>
<Relationships xmlns="http://schemas.openxmlformats.org/package/2006/relationships"><Relationship Id="rId2" Type="http://schemas.openxmlformats.org/officeDocument/2006/relationships/package" Target="../embeddings/Microsoft_Excel_Worksheet22.xlsx"/><Relationship Id="rId1" Type="http://schemas.openxmlformats.org/officeDocument/2006/relationships/themeOverride" Target="../theme/themeOverride21.xml"/></Relationships>
</file>

<file path=ppt/charts/_rels/chart24.xml.rels><?xml version="1.0" encoding="UTF-8" standalone="yes"?>
<Relationships xmlns="http://schemas.openxmlformats.org/package/2006/relationships"><Relationship Id="rId2" Type="http://schemas.openxmlformats.org/officeDocument/2006/relationships/package" Target="../embeddings/Microsoft_Excel_Worksheet23.xlsx"/><Relationship Id="rId1" Type="http://schemas.openxmlformats.org/officeDocument/2006/relationships/themeOverride" Target="../theme/themeOverride22.xml"/></Relationships>
</file>

<file path=ppt/charts/_rels/chart25.xml.rels><?xml version="1.0" encoding="UTF-8" standalone="yes"?>
<Relationships xmlns="http://schemas.openxmlformats.org/package/2006/relationships"><Relationship Id="rId2" Type="http://schemas.openxmlformats.org/officeDocument/2006/relationships/package" Target="../embeddings/Microsoft_Excel_Worksheet24.xlsx"/><Relationship Id="rId1" Type="http://schemas.openxmlformats.org/officeDocument/2006/relationships/themeOverride" Target="../theme/themeOverride23.xml"/></Relationships>
</file>

<file path=ppt/charts/_rels/chart26.xml.rels><?xml version="1.0" encoding="UTF-8" standalone="yes"?>
<Relationships xmlns="http://schemas.openxmlformats.org/package/2006/relationships"><Relationship Id="rId2" Type="http://schemas.openxmlformats.org/officeDocument/2006/relationships/package" Target="../embeddings/Microsoft_Excel_Worksheet25.xlsx"/><Relationship Id="rId1" Type="http://schemas.openxmlformats.org/officeDocument/2006/relationships/themeOverride" Target="../theme/themeOverride24.xml"/></Relationships>
</file>

<file path=ppt/charts/_rels/chart27.xml.rels><?xml version="1.0" encoding="UTF-8" standalone="yes"?>
<Relationships xmlns="http://schemas.openxmlformats.org/package/2006/relationships"><Relationship Id="rId2" Type="http://schemas.openxmlformats.org/officeDocument/2006/relationships/package" Target="../embeddings/Microsoft_Excel_Worksheet26.xlsx"/><Relationship Id="rId1" Type="http://schemas.openxmlformats.org/officeDocument/2006/relationships/themeOverride" Target="../theme/themeOverride25.xml"/></Relationships>
</file>

<file path=ppt/charts/_rels/chart28.xml.rels><?xml version="1.0" encoding="UTF-8" standalone="yes"?>
<Relationships xmlns="http://schemas.openxmlformats.org/package/2006/relationships"><Relationship Id="rId2" Type="http://schemas.openxmlformats.org/officeDocument/2006/relationships/package" Target="../embeddings/Microsoft_Excel_Worksheet27.xlsx"/><Relationship Id="rId1" Type="http://schemas.openxmlformats.org/officeDocument/2006/relationships/themeOverride" Target="../theme/themeOverride26.xml"/></Relationships>
</file>

<file path=ppt/charts/_rels/chart29.xml.rels><?xml version="1.0" encoding="UTF-8" standalone="yes"?>
<Relationships xmlns="http://schemas.openxmlformats.org/package/2006/relationships"><Relationship Id="rId2" Type="http://schemas.openxmlformats.org/officeDocument/2006/relationships/package" Target="../embeddings/Microsoft_Excel_Worksheet28.xlsx"/><Relationship Id="rId1" Type="http://schemas.openxmlformats.org/officeDocument/2006/relationships/themeOverride" Target="../theme/themeOverride27.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2" Type="http://schemas.openxmlformats.org/officeDocument/2006/relationships/package" Target="../embeddings/Microsoft_Excel_Worksheet29.xlsx"/><Relationship Id="rId1" Type="http://schemas.openxmlformats.org/officeDocument/2006/relationships/themeOverride" Target="../theme/themeOverride28.xml"/></Relationships>
</file>

<file path=ppt/charts/_rels/chart31.xml.rels><?xml version="1.0" encoding="UTF-8" standalone="yes"?>
<Relationships xmlns="http://schemas.openxmlformats.org/package/2006/relationships"><Relationship Id="rId2" Type="http://schemas.openxmlformats.org/officeDocument/2006/relationships/package" Target="../embeddings/Microsoft_Excel_Worksheet30.xlsx"/><Relationship Id="rId1" Type="http://schemas.openxmlformats.org/officeDocument/2006/relationships/themeOverride" Target="../theme/themeOverride29.xml"/></Relationships>
</file>

<file path=ppt/charts/_rels/chart32.xml.rels><?xml version="1.0" encoding="UTF-8" standalone="yes"?>
<Relationships xmlns="http://schemas.openxmlformats.org/package/2006/relationships"><Relationship Id="rId2" Type="http://schemas.openxmlformats.org/officeDocument/2006/relationships/package" Target="../embeddings/Microsoft_Excel_Worksheet31.xlsx"/><Relationship Id="rId1" Type="http://schemas.openxmlformats.org/officeDocument/2006/relationships/themeOverride" Target="../theme/themeOverride30.xml"/></Relationships>
</file>

<file path=ppt/charts/_rels/chart33.xml.rels><?xml version="1.0" encoding="UTF-8" standalone="yes"?>
<Relationships xmlns="http://schemas.openxmlformats.org/package/2006/relationships"><Relationship Id="rId2" Type="http://schemas.openxmlformats.org/officeDocument/2006/relationships/package" Target="../embeddings/Microsoft_Excel_Worksheet32.xlsx"/><Relationship Id="rId1" Type="http://schemas.openxmlformats.org/officeDocument/2006/relationships/themeOverride" Target="../theme/themeOverride31.xml"/></Relationships>
</file>

<file path=ppt/charts/_rels/chart34.xml.rels><?xml version="1.0" encoding="UTF-8" standalone="yes"?>
<Relationships xmlns="http://schemas.openxmlformats.org/package/2006/relationships"><Relationship Id="rId2" Type="http://schemas.openxmlformats.org/officeDocument/2006/relationships/package" Target="../embeddings/Microsoft_Excel_Worksheet33.xlsx"/><Relationship Id="rId1" Type="http://schemas.openxmlformats.org/officeDocument/2006/relationships/themeOverride" Target="../theme/themeOverride32.xml"/></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6.xml.rels><?xml version="1.0" encoding="UTF-8" standalone="yes"?>
<Relationships xmlns="http://schemas.openxmlformats.org/package/2006/relationships"><Relationship Id="rId2" Type="http://schemas.openxmlformats.org/officeDocument/2006/relationships/package" Target="../embeddings/Microsoft_Excel_Worksheet35.xlsx"/><Relationship Id="rId1" Type="http://schemas.openxmlformats.org/officeDocument/2006/relationships/themeOverride" Target="../theme/themeOverride33.xml"/></Relationships>
</file>

<file path=ppt/charts/_rels/chart37.xml.rels><?xml version="1.0" encoding="UTF-8" standalone="yes"?>
<Relationships xmlns="http://schemas.openxmlformats.org/package/2006/relationships"><Relationship Id="rId2" Type="http://schemas.openxmlformats.org/officeDocument/2006/relationships/package" Target="../embeddings/Microsoft_Excel_Worksheet36.xlsx"/><Relationship Id="rId1" Type="http://schemas.openxmlformats.org/officeDocument/2006/relationships/themeOverride" Target="../theme/themeOverride34.xml"/></Relationships>
</file>

<file path=ppt/charts/_rels/chart38.xml.rels><?xml version="1.0" encoding="UTF-8" standalone="yes"?>
<Relationships xmlns="http://schemas.openxmlformats.org/package/2006/relationships"><Relationship Id="rId2" Type="http://schemas.openxmlformats.org/officeDocument/2006/relationships/package" Target="../embeddings/Microsoft_Excel_Worksheet37.xlsx"/><Relationship Id="rId1" Type="http://schemas.openxmlformats.org/officeDocument/2006/relationships/themeOverride" Target="../theme/themeOverride35.xml"/></Relationships>
</file>

<file path=ppt/charts/_rels/chart39.xml.rels><?xml version="1.0" encoding="UTF-8" standalone="yes"?>
<Relationships xmlns="http://schemas.openxmlformats.org/package/2006/relationships"><Relationship Id="rId2" Type="http://schemas.openxmlformats.org/officeDocument/2006/relationships/package" Target="../embeddings/Microsoft_Excel_Worksheet38.xlsx"/><Relationship Id="rId1" Type="http://schemas.openxmlformats.org/officeDocument/2006/relationships/themeOverride" Target="../theme/themeOverride36.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'Ark1'!$B$1</c:f>
              <c:strCache>
                <c:ptCount val="1"/>
                <c:pt idx="0">
                  <c:v>Serie 1</c:v>
                </c:pt>
              </c:strCache>
            </c:strRef>
          </c:tx>
          <c:spPr>
            <a:solidFill>
              <a:srgbClr val="006186"/>
            </a:solidFill>
          </c:spPr>
          <c:invertIfNegative val="0"/>
          <c:dLbls>
            <c:spPr>
              <a:noFill/>
              <a:ln>
                <a:noFill/>
              </a:ln>
              <a:effectLst/>
            </c:spPr>
            <c:txPr>
              <a:bodyPr/>
              <a:lstStyle/>
              <a:p>
                <a:pPr>
                  <a:defRPr sz="1200"/>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'Ark1'!$A$2:$A$8</c:f>
              <c:strCache>
                <c:ptCount val="7"/>
                <c:pt idx="0">
                  <c:v>Andet</c:v>
                </c:pt>
                <c:pt idx="1">
                  <c:v>El</c:v>
                </c:pt>
                <c:pt idx="2">
                  <c:v>Fjernkøling</c:v>
                </c:pt>
                <c:pt idx="3">
                  <c:v>Fjernvarme</c:v>
                </c:pt>
                <c:pt idx="4">
                  <c:v>Affald</c:v>
                </c:pt>
                <c:pt idx="5">
                  <c:v>Spildevand</c:v>
                </c:pt>
                <c:pt idx="6">
                  <c:v>Drikkevand</c:v>
                </c:pt>
              </c:strCache>
            </c:strRef>
          </c:cat>
          <c:val>
            <c:numRef>
              <c:f>'Ark1'!$B$2:$B$8</c:f>
              <c:numCache>
                <c:formatCode>0%</c:formatCode>
                <c:ptCount val="7"/>
                <c:pt idx="0">
                  <c:v>0.19</c:v>
                </c:pt>
                <c:pt idx="1">
                  <c:v>0.17</c:v>
                </c:pt>
                <c:pt idx="2">
                  <c:v>0.05</c:v>
                </c:pt>
                <c:pt idx="3">
                  <c:v>0.41</c:v>
                </c:pt>
                <c:pt idx="4">
                  <c:v>0.25</c:v>
                </c:pt>
                <c:pt idx="5">
                  <c:v>0.81</c:v>
                </c:pt>
                <c:pt idx="6">
                  <c:v>0.89</c:v>
                </c:pt>
              </c:numCache>
            </c:numRef>
          </c:val>
          <c:extLst>
            <c:ext xmlns:c16="http://schemas.microsoft.com/office/drawing/2014/chart" uri="{C3380CC4-5D6E-409C-BE32-E72D297353CC}">
              <c16:uniqueId val="{00000000-DDDA-4C9D-99DD-9318619A0B36}"/>
            </c:ext>
          </c:extLst>
        </c:ser>
        <c:dLbls>
          <c:showLegendKey val="0"/>
          <c:showVal val="1"/>
          <c:showCatName val="0"/>
          <c:showSerName val="0"/>
          <c:showPercent val="0"/>
          <c:showBubbleSize val="0"/>
        </c:dLbls>
        <c:gapWidth val="75"/>
        <c:axId val="75125248"/>
        <c:axId val="59034432"/>
      </c:barChart>
      <c:catAx>
        <c:axId val="75125248"/>
        <c:scaling>
          <c:orientation val="minMax"/>
        </c:scaling>
        <c:delete val="0"/>
        <c:axPos val="l"/>
        <c:numFmt formatCode="General" sourceLinked="0"/>
        <c:majorTickMark val="none"/>
        <c:minorTickMark val="none"/>
        <c:tickLblPos val="nextTo"/>
        <c:spPr>
          <a:ln w="3175">
            <a:solidFill>
              <a:sysClr val="windowText" lastClr="000000">
                <a:lumMod val="50000"/>
                <a:lumOff val="50000"/>
              </a:sysClr>
            </a:solidFill>
          </a:ln>
        </c:spPr>
        <c:txPr>
          <a:bodyPr/>
          <a:lstStyle/>
          <a:p>
            <a:pPr>
              <a:defRPr sz="1200">
                <a:solidFill>
                  <a:srgbClr val="080808"/>
                </a:solidFill>
                <a:latin typeface="Helvetica" panose="020B0604020202020204" pitchFamily="34" charset="0"/>
                <a:cs typeface="Helvetica" panose="020B0604020202020204" pitchFamily="34" charset="0"/>
              </a:defRPr>
            </a:pPr>
            <a:endParaRPr lang="da-DK"/>
          </a:p>
        </c:txPr>
        <c:crossAx val="59034432"/>
        <c:crosses val="autoZero"/>
        <c:auto val="1"/>
        <c:lblAlgn val="ctr"/>
        <c:lblOffset val="100"/>
        <c:noMultiLvlLbl val="0"/>
      </c:catAx>
      <c:valAx>
        <c:axId val="59034432"/>
        <c:scaling>
          <c:orientation val="minMax"/>
        </c:scaling>
        <c:delete val="1"/>
        <c:axPos val="b"/>
        <c:numFmt formatCode="0%" sourceLinked="1"/>
        <c:majorTickMark val="none"/>
        <c:minorTickMark val="none"/>
        <c:tickLblPos val="nextTo"/>
        <c:crossAx val="75125248"/>
        <c:crosses val="autoZero"/>
        <c:crossBetween val="between"/>
        <c:majorUnit val="0.25"/>
      </c:valAx>
    </c:plotArea>
    <c:plotVisOnly val="1"/>
    <c:dispBlanksAs val="gap"/>
    <c:showDLblsOverMax val="0"/>
  </c:chart>
  <c:txPr>
    <a:bodyPr/>
    <a:lstStyle/>
    <a:p>
      <a:pPr>
        <a:defRPr sz="1800"/>
      </a:pPr>
      <a:endParaRPr lang="da-DK"/>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13811775995601E-2"/>
          <c:y val="4.3986398663756802E-2"/>
          <c:w val="0.92809511881802986"/>
          <c:h val="0.82120103396365385"/>
        </c:manualLayout>
      </c:layout>
      <c:barChart>
        <c:barDir val="bar"/>
        <c:grouping val="percentStacked"/>
        <c:varyColors val="0"/>
        <c:ser>
          <c:idx val="0"/>
          <c:order val="0"/>
          <c:tx>
            <c:strRef>
              <c:f>'Ark1'!$B$1</c:f>
              <c:strCache>
                <c:ptCount val="1"/>
                <c:pt idx="0">
                  <c:v>Meget stor betydning</c:v>
                </c:pt>
              </c:strCache>
            </c:strRef>
          </c:tx>
          <c:spPr>
            <a:solidFill>
              <a:srgbClr val="004691"/>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7-0003-4A8E-B9C6-21FF758A3C7C}"/>
                </c:ext>
              </c:extLst>
            </c:dLbl>
            <c:dLbl>
              <c:idx val="3"/>
              <c:delete val="1"/>
              <c:extLst>
                <c:ext xmlns:c15="http://schemas.microsoft.com/office/drawing/2012/chart" uri="{CE6537A1-D6FC-4f65-9D91-7224C49458BB}"/>
                <c:ext xmlns:c16="http://schemas.microsoft.com/office/drawing/2014/chart" uri="{C3380CC4-5D6E-409C-BE32-E72D297353CC}">
                  <c16:uniqueId val="{00000011-0003-4A8E-B9C6-21FF758A3C7C}"/>
                </c:ext>
              </c:extLst>
            </c:dLbl>
            <c:dLbl>
              <c:idx val="6"/>
              <c:delete val="1"/>
              <c:extLst>
                <c:ext xmlns:c15="http://schemas.microsoft.com/office/drawing/2012/chart" uri="{CE6537A1-D6FC-4f65-9D91-7224C49458BB}"/>
                <c:ext xmlns:c16="http://schemas.microsoft.com/office/drawing/2014/chart" uri="{C3380CC4-5D6E-409C-BE32-E72D297353CC}">
                  <c16:uniqueId val="{0000000A-0003-4A8E-B9C6-21FF758A3C7C}"/>
                </c:ext>
              </c:extLst>
            </c:dLbl>
            <c:dLbl>
              <c:idx val="7"/>
              <c:delete val="1"/>
              <c:extLst>
                <c:ext xmlns:c15="http://schemas.microsoft.com/office/drawing/2012/chart" uri="{CE6537A1-D6FC-4f65-9D91-7224C49458BB}"/>
                <c:ext xmlns:c16="http://schemas.microsoft.com/office/drawing/2014/chart" uri="{C3380CC4-5D6E-409C-BE32-E72D297353CC}">
                  <c16:uniqueId val="{0000000B-0003-4A8E-B9C6-21FF758A3C7C}"/>
                </c:ext>
              </c:extLst>
            </c:dLbl>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'Ark1'!$B$2:$B$8</c:f>
              <c:numCache>
                <c:formatCode>0%</c:formatCode>
                <c:ptCount val="7"/>
                <c:pt idx="0">
                  <c:v>0</c:v>
                </c:pt>
                <c:pt idx="1">
                  <c:v>0.49</c:v>
                </c:pt>
                <c:pt idx="2">
                  <c:v>0.14000000000000001</c:v>
                </c:pt>
                <c:pt idx="3">
                  <c:v>0</c:v>
                </c:pt>
                <c:pt idx="4">
                  <c:v>0.28999999999999998</c:v>
                </c:pt>
                <c:pt idx="5">
                  <c:v>0.18</c:v>
                </c:pt>
                <c:pt idx="6">
                  <c:v>0</c:v>
                </c:pt>
              </c:numCache>
            </c:numRef>
          </c:val>
          <c:extLst>
            <c:ext xmlns:c16="http://schemas.microsoft.com/office/drawing/2014/chart" uri="{C3380CC4-5D6E-409C-BE32-E72D297353CC}">
              <c16:uniqueId val="{00000000-A4BF-4575-9747-FC599A0CDE17}"/>
            </c:ext>
          </c:extLst>
        </c:ser>
        <c:ser>
          <c:idx val="1"/>
          <c:order val="1"/>
          <c:tx>
            <c:strRef>
              <c:f>'Ark1'!$C$1</c:f>
              <c:strCache>
                <c:ptCount val="1"/>
                <c:pt idx="0">
                  <c:v>Stor betydning</c:v>
                </c:pt>
              </c:strCache>
            </c:strRef>
          </c:tx>
          <c:spPr>
            <a:solidFill>
              <a:srgbClr val="006FBB"/>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6-0003-4A8E-B9C6-21FF758A3C7C}"/>
                </c:ext>
              </c:extLst>
            </c:dLbl>
            <c:dLbl>
              <c:idx val="3"/>
              <c:delete val="1"/>
              <c:extLst>
                <c:ext xmlns:c15="http://schemas.microsoft.com/office/drawing/2012/chart" uri="{CE6537A1-D6FC-4f65-9D91-7224C49458BB}"/>
                <c:ext xmlns:c16="http://schemas.microsoft.com/office/drawing/2014/chart" uri="{C3380CC4-5D6E-409C-BE32-E72D297353CC}">
                  <c16:uniqueId val="{00000010-0003-4A8E-B9C6-21FF758A3C7C}"/>
                </c:ext>
              </c:extLst>
            </c:dLbl>
            <c:dLbl>
              <c:idx val="6"/>
              <c:delete val="1"/>
              <c:extLst>
                <c:ext xmlns:c15="http://schemas.microsoft.com/office/drawing/2012/chart" uri="{CE6537A1-D6FC-4f65-9D91-7224C49458BB}"/>
                <c:ext xmlns:c16="http://schemas.microsoft.com/office/drawing/2014/chart" uri="{C3380CC4-5D6E-409C-BE32-E72D297353CC}">
                  <c16:uniqueId val="{00000009-0003-4A8E-B9C6-21FF758A3C7C}"/>
                </c:ext>
              </c:extLst>
            </c:dLbl>
            <c:dLbl>
              <c:idx val="7"/>
              <c:delete val="1"/>
              <c:extLst>
                <c:ext xmlns:c15="http://schemas.microsoft.com/office/drawing/2012/chart" uri="{CE6537A1-D6FC-4f65-9D91-7224C49458BB}"/>
                <c:ext xmlns:c16="http://schemas.microsoft.com/office/drawing/2014/chart" uri="{C3380CC4-5D6E-409C-BE32-E72D297353CC}">
                  <c16:uniqueId val="{00000008-0003-4A8E-B9C6-21FF758A3C7C}"/>
                </c:ext>
              </c:extLst>
            </c:dLbl>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'Ark1'!$C$2:$C$8</c:f>
              <c:numCache>
                <c:formatCode>0%</c:formatCode>
                <c:ptCount val="7"/>
                <c:pt idx="0">
                  <c:v>0</c:v>
                </c:pt>
                <c:pt idx="1">
                  <c:v>0.47</c:v>
                </c:pt>
                <c:pt idx="2">
                  <c:v>0.53</c:v>
                </c:pt>
                <c:pt idx="3">
                  <c:v>0</c:v>
                </c:pt>
                <c:pt idx="4">
                  <c:v>0.51</c:v>
                </c:pt>
                <c:pt idx="5">
                  <c:v>0.47</c:v>
                </c:pt>
                <c:pt idx="6">
                  <c:v>0</c:v>
                </c:pt>
              </c:numCache>
            </c:numRef>
          </c:val>
          <c:extLst>
            <c:ext xmlns:c16="http://schemas.microsoft.com/office/drawing/2014/chart" uri="{C3380CC4-5D6E-409C-BE32-E72D297353CC}">
              <c16:uniqueId val="{00000001-A4BF-4575-9747-FC599A0CDE17}"/>
            </c:ext>
          </c:extLst>
        </c:ser>
        <c:ser>
          <c:idx val="2"/>
          <c:order val="2"/>
          <c:tx>
            <c:strRef>
              <c:f>'Ark1'!$D$1</c:f>
              <c:strCache>
                <c:ptCount val="1"/>
                <c:pt idx="0">
                  <c:v>Hverken / eller</c:v>
                </c:pt>
              </c:strCache>
            </c:strRef>
          </c:tx>
          <c:spPr>
            <a:solidFill>
              <a:srgbClr val="27A8F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5-0003-4A8E-B9C6-21FF758A3C7C}"/>
                </c:ext>
              </c:extLst>
            </c:dLbl>
            <c:dLbl>
              <c:idx val="1"/>
              <c:delete val="1"/>
              <c:extLst>
                <c:ext xmlns:c15="http://schemas.microsoft.com/office/drawing/2012/chart" uri="{CE6537A1-D6FC-4f65-9D91-7224C49458BB}"/>
                <c:ext xmlns:c16="http://schemas.microsoft.com/office/drawing/2014/chart" uri="{C3380CC4-5D6E-409C-BE32-E72D297353CC}">
                  <c16:uniqueId val="{00000001-1596-4071-A2E0-D83BE2F72953}"/>
                </c:ext>
              </c:extLst>
            </c:dLbl>
            <c:dLbl>
              <c:idx val="3"/>
              <c:delete val="1"/>
              <c:extLst>
                <c:ext xmlns:c15="http://schemas.microsoft.com/office/drawing/2012/chart" uri="{CE6537A1-D6FC-4f65-9D91-7224C49458BB}"/>
                <c:ext xmlns:c16="http://schemas.microsoft.com/office/drawing/2014/chart" uri="{C3380CC4-5D6E-409C-BE32-E72D297353CC}">
                  <c16:uniqueId val="{0000000F-0003-4A8E-B9C6-21FF758A3C7C}"/>
                </c:ext>
              </c:extLst>
            </c:dLbl>
            <c:dLbl>
              <c:idx val="6"/>
              <c:delete val="1"/>
              <c:extLst>
                <c:ext xmlns:c15="http://schemas.microsoft.com/office/drawing/2012/chart" uri="{CE6537A1-D6FC-4f65-9D91-7224C49458BB}"/>
                <c:ext xmlns:c16="http://schemas.microsoft.com/office/drawing/2014/chart" uri="{C3380CC4-5D6E-409C-BE32-E72D297353CC}">
                  <c16:uniqueId val="{00000003-0003-4A8E-B9C6-21FF758A3C7C}"/>
                </c:ext>
              </c:extLst>
            </c:dLbl>
            <c:dLbl>
              <c:idx val="7"/>
              <c:delete val="1"/>
              <c:extLst>
                <c:ext xmlns:c15="http://schemas.microsoft.com/office/drawing/2012/chart" uri="{CE6537A1-D6FC-4f65-9D91-7224C49458BB}"/>
                <c:ext xmlns:c16="http://schemas.microsoft.com/office/drawing/2014/chart" uri="{C3380CC4-5D6E-409C-BE32-E72D297353CC}">
                  <c16:uniqueId val="{00000007-0003-4A8E-B9C6-21FF758A3C7C}"/>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'Ark1'!$D$2:$D$8</c:f>
              <c:numCache>
                <c:formatCode>0%</c:formatCode>
                <c:ptCount val="7"/>
                <c:pt idx="0">
                  <c:v>0</c:v>
                </c:pt>
                <c:pt idx="1">
                  <c:v>0.02</c:v>
                </c:pt>
                <c:pt idx="2">
                  <c:v>0.25</c:v>
                </c:pt>
                <c:pt idx="3">
                  <c:v>0</c:v>
                </c:pt>
                <c:pt idx="4">
                  <c:v>0.1</c:v>
                </c:pt>
                <c:pt idx="5">
                  <c:v>0.27</c:v>
                </c:pt>
                <c:pt idx="6">
                  <c:v>0</c:v>
                </c:pt>
              </c:numCache>
            </c:numRef>
          </c:val>
          <c:extLst>
            <c:ext xmlns:c16="http://schemas.microsoft.com/office/drawing/2014/chart" uri="{C3380CC4-5D6E-409C-BE32-E72D297353CC}">
              <c16:uniqueId val="{00000002-A4BF-4575-9747-FC599A0CDE17}"/>
            </c:ext>
          </c:extLst>
        </c:ser>
        <c:ser>
          <c:idx val="3"/>
          <c:order val="3"/>
          <c:tx>
            <c:strRef>
              <c:f>'Ark1'!$E$1</c:f>
              <c:strCache>
                <c:ptCount val="1"/>
                <c:pt idx="0">
                  <c:v>Lille betydning</c:v>
                </c:pt>
              </c:strCache>
            </c:strRef>
          </c:tx>
          <c:spPr>
            <a:solidFill>
              <a:srgbClr val="93D3F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4-0003-4A8E-B9C6-21FF758A3C7C}"/>
                </c:ext>
              </c:extLst>
            </c:dLbl>
            <c:dLbl>
              <c:idx val="1"/>
              <c:delete val="1"/>
              <c:extLst>
                <c:ext xmlns:c15="http://schemas.microsoft.com/office/drawing/2012/chart" uri="{CE6537A1-D6FC-4f65-9D91-7224C49458BB}"/>
                <c:ext xmlns:c16="http://schemas.microsoft.com/office/drawing/2014/chart" uri="{C3380CC4-5D6E-409C-BE32-E72D297353CC}">
                  <c16:uniqueId val="{00000000-1596-4071-A2E0-D83BE2F72953}"/>
                </c:ext>
              </c:extLst>
            </c:dLbl>
            <c:dLbl>
              <c:idx val="3"/>
              <c:delete val="1"/>
              <c:extLst>
                <c:ext xmlns:c15="http://schemas.microsoft.com/office/drawing/2012/chart" uri="{CE6537A1-D6FC-4f65-9D91-7224C49458BB}"/>
                <c:ext xmlns:c16="http://schemas.microsoft.com/office/drawing/2014/chart" uri="{C3380CC4-5D6E-409C-BE32-E72D297353CC}">
                  <c16:uniqueId val="{0000000E-0003-4A8E-B9C6-21FF758A3C7C}"/>
                </c:ext>
              </c:extLst>
            </c:dLbl>
            <c:dLbl>
              <c:idx val="5"/>
              <c:delete val="1"/>
              <c:extLst>
                <c:ext xmlns:c15="http://schemas.microsoft.com/office/drawing/2012/chart" uri="{CE6537A1-D6FC-4f65-9D91-7224C49458BB}"/>
                <c:ext xmlns:c16="http://schemas.microsoft.com/office/drawing/2014/chart" uri="{C3380CC4-5D6E-409C-BE32-E72D297353CC}">
                  <c16:uniqueId val="{00000002-1596-4071-A2E0-D83BE2F72953}"/>
                </c:ext>
              </c:extLst>
            </c:dLbl>
            <c:dLbl>
              <c:idx val="6"/>
              <c:delete val="1"/>
              <c:extLst>
                <c:ext xmlns:c15="http://schemas.microsoft.com/office/drawing/2012/chart" uri="{CE6537A1-D6FC-4f65-9D91-7224C49458BB}"/>
                <c:ext xmlns:c16="http://schemas.microsoft.com/office/drawing/2014/chart" uri="{C3380CC4-5D6E-409C-BE32-E72D297353CC}">
                  <c16:uniqueId val="{00000002-0003-4A8E-B9C6-21FF758A3C7C}"/>
                </c:ext>
              </c:extLst>
            </c:dLbl>
            <c:dLbl>
              <c:idx val="7"/>
              <c:delete val="1"/>
              <c:extLst>
                <c:ext xmlns:c15="http://schemas.microsoft.com/office/drawing/2012/chart" uri="{CE6537A1-D6FC-4f65-9D91-7224C49458BB}"/>
                <c:ext xmlns:c16="http://schemas.microsoft.com/office/drawing/2014/chart" uri="{C3380CC4-5D6E-409C-BE32-E72D297353CC}">
                  <c16:uniqueId val="{00000006-0003-4A8E-B9C6-21FF758A3C7C}"/>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'Ark1'!$E$2:$E$8</c:f>
              <c:numCache>
                <c:formatCode>0%</c:formatCode>
                <c:ptCount val="7"/>
                <c:pt idx="0">
                  <c:v>0</c:v>
                </c:pt>
                <c:pt idx="1">
                  <c:v>0.02</c:v>
                </c:pt>
                <c:pt idx="2">
                  <c:v>0.06</c:v>
                </c:pt>
                <c:pt idx="3">
                  <c:v>0</c:v>
                </c:pt>
                <c:pt idx="4">
                  <c:v>0.08</c:v>
                </c:pt>
                <c:pt idx="5">
                  <c:v>0.02</c:v>
                </c:pt>
                <c:pt idx="6">
                  <c:v>0</c:v>
                </c:pt>
              </c:numCache>
            </c:numRef>
          </c:val>
          <c:extLst>
            <c:ext xmlns:c16="http://schemas.microsoft.com/office/drawing/2014/chart" uri="{C3380CC4-5D6E-409C-BE32-E72D297353CC}">
              <c16:uniqueId val="{00000003-A4BF-4575-9747-FC599A0CDE17}"/>
            </c:ext>
          </c:extLst>
        </c:ser>
        <c:ser>
          <c:idx val="4"/>
          <c:order val="4"/>
          <c:tx>
            <c:strRef>
              <c:f>'Ark1'!$F$1</c:f>
              <c:strCache>
                <c:ptCount val="1"/>
                <c:pt idx="0">
                  <c:v>Meget lille betydning</c:v>
                </c:pt>
              </c:strCache>
            </c:strRef>
          </c:tx>
          <c:spPr>
            <a:solidFill>
              <a:srgbClr val="D4EEFF"/>
            </a:solidFill>
          </c:spPr>
          <c:invertIfNegative val="0"/>
          <c:cat>
            <c:numRef>
              <c:f>'Ark1'!$A$2:$A$8</c:f>
              <c:numCache>
                <c:formatCode>General</c:formatCode>
                <c:ptCount val="7"/>
                <c:pt idx="0">
                  <c:v>1</c:v>
                </c:pt>
                <c:pt idx="1">
                  <c:v>2</c:v>
                </c:pt>
                <c:pt idx="2">
                  <c:v>3</c:v>
                </c:pt>
                <c:pt idx="3">
                  <c:v>4</c:v>
                </c:pt>
                <c:pt idx="4">
                  <c:v>5</c:v>
                </c:pt>
                <c:pt idx="5">
                  <c:v>6</c:v>
                </c:pt>
                <c:pt idx="6">
                  <c:v>7</c:v>
                </c:pt>
              </c:numCache>
            </c:numRef>
          </c:cat>
          <c:val>
            <c:numRef>
              <c:f>'Ark1'!$F$2:$F$8</c:f>
              <c:numCache>
                <c:formatCode>0%</c:formatCode>
                <c:ptCount val="7"/>
                <c:pt idx="0">
                  <c:v>0</c:v>
                </c:pt>
                <c:pt idx="1">
                  <c:v>0</c:v>
                </c:pt>
                <c:pt idx="2">
                  <c:v>0</c:v>
                </c:pt>
                <c:pt idx="3">
                  <c:v>0</c:v>
                </c:pt>
                <c:pt idx="4">
                  <c:v>0.02</c:v>
                </c:pt>
                <c:pt idx="5">
                  <c:v>0</c:v>
                </c:pt>
                <c:pt idx="6">
                  <c:v>0</c:v>
                </c:pt>
              </c:numCache>
            </c:numRef>
          </c:val>
          <c:extLst>
            <c:ext xmlns:c16="http://schemas.microsoft.com/office/drawing/2014/chart" uri="{C3380CC4-5D6E-409C-BE32-E72D297353CC}">
              <c16:uniqueId val="{00000004-A4BF-4575-9747-FC599A0CDE17}"/>
            </c:ext>
          </c:extLst>
        </c:ser>
        <c:ser>
          <c:idx val="5"/>
          <c:order val="5"/>
          <c:tx>
            <c:strRef>
              <c:f>'Ark1'!$G$1</c:f>
              <c:strCache>
                <c:ptCount val="1"/>
                <c:pt idx="0">
                  <c:v>Ved ikke</c:v>
                </c:pt>
              </c:strCache>
            </c:strRef>
          </c:tx>
          <c:spPr>
            <a:solidFill>
              <a:sysClr val="window" lastClr="FFFFFF">
                <a:lumMod val="50000"/>
              </a:sysClr>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D42C-4C11-A105-088A2B560FFB}"/>
                </c:ext>
              </c:extLst>
            </c:dLbl>
            <c:dLbl>
              <c:idx val="1"/>
              <c:delete val="1"/>
              <c:extLst>
                <c:ext xmlns:c15="http://schemas.microsoft.com/office/drawing/2012/chart" uri="{CE6537A1-D6FC-4f65-9D91-7224C49458BB}"/>
                <c:ext xmlns:c16="http://schemas.microsoft.com/office/drawing/2014/chart" uri="{C3380CC4-5D6E-409C-BE32-E72D297353CC}">
                  <c16:uniqueId val="{00000005-D42C-4C11-A105-088A2B560FFB}"/>
                </c:ext>
              </c:extLst>
            </c:dLbl>
            <c:dLbl>
              <c:idx val="2"/>
              <c:delete val="1"/>
              <c:extLst>
                <c:ext xmlns:c15="http://schemas.microsoft.com/office/drawing/2012/chart" uri="{CE6537A1-D6FC-4f65-9D91-7224C49458BB}"/>
                <c:ext xmlns:c16="http://schemas.microsoft.com/office/drawing/2014/chart" uri="{C3380CC4-5D6E-409C-BE32-E72D297353CC}">
                  <c16:uniqueId val="{00000001-D42C-4C11-A105-088A2B560FFB}"/>
                </c:ext>
              </c:extLst>
            </c:dLbl>
            <c:dLbl>
              <c:idx val="3"/>
              <c:delete val="1"/>
              <c:extLst>
                <c:ext xmlns:c15="http://schemas.microsoft.com/office/drawing/2012/chart" uri="{CE6537A1-D6FC-4f65-9D91-7224C49458BB}"/>
                <c:ext xmlns:c16="http://schemas.microsoft.com/office/drawing/2014/chart" uri="{C3380CC4-5D6E-409C-BE32-E72D297353CC}">
                  <c16:uniqueId val="{00000003-D42C-4C11-A105-088A2B560FFB}"/>
                </c:ext>
              </c:extLst>
            </c:dLbl>
            <c:dLbl>
              <c:idx val="4"/>
              <c:delete val="1"/>
              <c:extLst>
                <c:ext xmlns:c15="http://schemas.microsoft.com/office/drawing/2012/chart" uri="{CE6537A1-D6FC-4f65-9D91-7224C49458BB}"/>
                <c:ext xmlns:c16="http://schemas.microsoft.com/office/drawing/2014/chart" uri="{C3380CC4-5D6E-409C-BE32-E72D297353CC}">
                  <c16:uniqueId val="{00000000-D42C-4C11-A105-088A2B560FFB}"/>
                </c:ext>
              </c:extLst>
            </c:dLbl>
            <c:dLbl>
              <c:idx val="6"/>
              <c:delete val="1"/>
              <c:extLst>
                <c:ext xmlns:c15="http://schemas.microsoft.com/office/drawing/2012/chart" uri="{CE6537A1-D6FC-4f65-9D91-7224C49458BB}"/>
                <c:ext xmlns:c16="http://schemas.microsoft.com/office/drawing/2014/chart" uri="{C3380CC4-5D6E-409C-BE32-E72D297353CC}">
                  <c16:uniqueId val="{00000004-D42C-4C11-A105-088A2B560FFB}"/>
                </c:ext>
              </c:extLst>
            </c:dLbl>
            <c:spPr>
              <a:noFill/>
              <a:ln>
                <a:noFill/>
              </a:ln>
              <a:effectLst/>
            </c:spPr>
            <c:txPr>
              <a:bodyPr wrap="square" lIns="38100" tIns="19050" rIns="38100" bIns="19050" anchor="ctr" anchorCtr="0">
                <a:spAutoFit/>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'Ark1'!$A$2:$A$8</c:f>
              <c:numCache>
                <c:formatCode>General</c:formatCode>
                <c:ptCount val="7"/>
                <c:pt idx="0">
                  <c:v>1</c:v>
                </c:pt>
                <c:pt idx="1">
                  <c:v>2</c:v>
                </c:pt>
                <c:pt idx="2">
                  <c:v>3</c:v>
                </c:pt>
                <c:pt idx="3">
                  <c:v>4</c:v>
                </c:pt>
                <c:pt idx="4">
                  <c:v>5</c:v>
                </c:pt>
                <c:pt idx="5">
                  <c:v>6</c:v>
                </c:pt>
                <c:pt idx="6">
                  <c:v>7</c:v>
                </c:pt>
              </c:numCache>
            </c:numRef>
          </c:cat>
          <c:val>
            <c:numRef>
              <c:f>'Ark1'!$G$2:$G$8</c:f>
              <c:numCache>
                <c:formatCode>0%</c:formatCode>
                <c:ptCount val="7"/>
                <c:pt idx="0">
                  <c:v>0</c:v>
                </c:pt>
                <c:pt idx="1">
                  <c:v>0</c:v>
                </c:pt>
                <c:pt idx="2">
                  <c:v>0.02</c:v>
                </c:pt>
                <c:pt idx="3">
                  <c:v>0</c:v>
                </c:pt>
                <c:pt idx="4">
                  <c:v>0</c:v>
                </c:pt>
                <c:pt idx="5">
                  <c:v>0.05</c:v>
                </c:pt>
                <c:pt idx="6">
                  <c:v>0</c:v>
                </c:pt>
              </c:numCache>
            </c:numRef>
          </c:val>
          <c:extLst>
            <c:ext xmlns:c16="http://schemas.microsoft.com/office/drawing/2014/chart" uri="{C3380CC4-5D6E-409C-BE32-E72D297353CC}">
              <c16:uniqueId val="{00000005-A4BF-4575-9747-FC599A0CDE17}"/>
            </c:ext>
          </c:extLst>
        </c:ser>
        <c:dLbls>
          <c:showLegendKey val="0"/>
          <c:showVal val="0"/>
          <c:showCatName val="0"/>
          <c:showSerName val="0"/>
          <c:showPercent val="0"/>
          <c:showBubbleSize val="0"/>
        </c:dLbls>
        <c:gapWidth val="150"/>
        <c:overlap val="100"/>
        <c:axId val="97145344"/>
        <c:axId val="61190080"/>
      </c:barChart>
      <c:catAx>
        <c:axId val="97145344"/>
        <c:scaling>
          <c:orientation val="maxMin"/>
        </c:scaling>
        <c:delete val="1"/>
        <c:axPos val="l"/>
        <c:numFmt formatCode="General" sourceLinked="0"/>
        <c:majorTickMark val="out"/>
        <c:minorTickMark val="none"/>
        <c:tickLblPos val="nextTo"/>
        <c:crossAx val="61190080"/>
        <c:crosses val="autoZero"/>
        <c:auto val="1"/>
        <c:lblAlgn val="ctr"/>
        <c:lblOffset val="100"/>
        <c:noMultiLvlLbl val="0"/>
      </c:catAx>
      <c:valAx>
        <c:axId val="61190080"/>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7145344"/>
        <c:crosses val="autoZero"/>
        <c:crossBetween val="between"/>
        <c:majorUnit val="0.25"/>
      </c:valAx>
    </c:plotArea>
    <c:legend>
      <c:legendPos val="b"/>
      <c:layout>
        <c:manualLayout>
          <c:xMode val="edge"/>
          <c:yMode val="edge"/>
          <c:x val="4.6007865007293737E-2"/>
          <c:y val="0.90100571097651649"/>
          <c:w val="0.94225229715300229"/>
          <c:h val="9.5424050196995652E-2"/>
        </c:manualLayout>
      </c:layout>
      <c:overlay val="0"/>
      <c:txPr>
        <a:bodyPr/>
        <a:lstStyle/>
        <a:p>
          <a:pPr algn="just">
            <a:defRPr sz="9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8.9460708567110261E-2"/>
          <c:w val="0.93658190387116835"/>
          <c:h val="0.80473523069788366"/>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1-16D3-4F44-A88E-60C18DD8DBF5}"/>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'Ark1'!$B$2:$B$8</c:f>
              <c:numCache>
                <c:formatCode>0%</c:formatCode>
                <c:ptCount val="7"/>
                <c:pt idx="0">
                  <c:v>0.35</c:v>
                </c:pt>
                <c:pt idx="1">
                  <c:v>0.33</c:v>
                </c:pt>
                <c:pt idx="2">
                  <c:v>0.2</c:v>
                </c:pt>
                <c:pt idx="3">
                  <c:v>0.37</c:v>
                </c:pt>
                <c:pt idx="4">
                  <c:v>0.22</c:v>
                </c:pt>
                <c:pt idx="5">
                  <c:v>0.22</c:v>
                </c:pt>
                <c:pt idx="6">
                  <c:v>0.27</c:v>
                </c:pt>
              </c:numCache>
            </c:numRef>
          </c:val>
          <c:extLst>
            <c:ext xmlns:c16="http://schemas.microsoft.com/office/drawing/2014/chart" uri="{C3380CC4-5D6E-409C-BE32-E72D297353CC}">
              <c16:uniqueId val="{00000002-16D3-4F44-A88E-60C18DD8DBF5}"/>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'Ark1'!$C$2:$C$8</c:f>
              <c:numCache>
                <c:formatCode>0%</c:formatCode>
                <c:ptCount val="7"/>
                <c:pt idx="0">
                  <c:v>0.55000000000000004</c:v>
                </c:pt>
                <c:pt idx="1">
                  <c:v>0.55000000000000004</c:v>
                </c:pt>
                <c:pt idx="2">
                  <c:v>0.65</c:v>
                </c:pt>
                <c:pt idx="3">
                  <c:v>0.47</c:v>
                </c:pt>
                <c:pt idx="4">
                  <c:v>0.49</c:v>
                </c:pt>
                <c:pt idx="5">
                  <c:v>0.63</c:v>
                </c:pt>
                <c:pt idx="6">
                  <c:v>0.61</c:v>
                </c:pt>
              </c:numCache>
            </c:numRef>
          </c:val>
          <c:extLst>
            <c:ext xmlns:c16="http://schemas.microsoft.com/office/drawing/2014/chart" uri="{C3380CC4-5D6E-409C-BE32-E72D297353CC}">
              <c16:uniqueId val="{00000003-16D3-4F44-A88E-60C18DD8DBF5}"/>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'Ark1'!$D$2:$D$8</c:f>
              <c:numCache>
                <c:formatCode>0%</c:formatCode>
                <c:ptCount val="7"/>
                <c:pt idx="0">
                  <c:v>0.08</c:v>
                </c:pt>
                <c:pt idx="1">
                  <c:v>0.08</c:v>
                </c:pt>
                <c:pt idx="2">
                  <c:v>0.14000000000000001</c:v>
                </c:pt>
                <c:pt idx="3">
                  <c:v>0.14000000000000001</c:v>
                </c:pt>
                <c:pt idx="4">
                  <c:v>0.25</c:v>
                </c:pt>
                <c:pt idx="5">
                  <c:v>0.1</c:v>
                </c:pt>
                <c:pt idx="6">
                  <c:v>0.12</c:v>
                </c:pt>
              </c:numCache>
            </c:numRef>
          </c:val>
          <c:extLst>
            <c:ext xmlns:c16="http://schemas.microsoft.com/office/drawing/2014/chart" uri="{C3380CC4-5D6E-409C-BE32-E72D297353CC}">
              <c16:uniqueId val="{00000004-16D3-4F44-A88E-60C18DD8DBF5}"/>
            </c:ext>
          </c:extLst>
        </c:ser>
        <c:ser>
          <c:idx val="3"/>
          <c:order val="3"/>
          <c:tx>
            <c:strRef>
              <c:f>'Ark1'!$E$1</c:f>
              <c:strCache>
                <c:ptCount val="1"/>
                <c:pt idx="0">
                  <c:v>Utilfreds</c:v>
                </c:pt>
              </c:strCache>
            </c:strRef>
          </c:tx>
          <c:spPr>
            <a:solidFill>
              <a:srgbClr val="FF9999"/>
            </a:solidFill>
          </c:spPr>
          <c:invertIfNegative val="0"/>
          <c:cat>
            <c:numRef>
              <c:f>'Ark1'!$A$2:$A$8</c:f>
              <c:numCache>
                <c:formatCode>General</c:formatCode>
                <c:ptCount val="7"/>
                <c:pt idx="0">
                  <c:v>1</c:v>
                </c:pt>
                <c:pt idx="1">
                  <c:v>2</c:v>
                </c:pt>
                <c:pt idx="2">
                  <c:v>3</c:v>
                </c:pt>
                <c:pt idx="3">
                  <c:v>4</c:v>
                </c:pt>
                <c:pt idx="4">
                  <c:v>5</c:v>
                </c:pt>
                <c:pt idx="5">
                  <c:v>6</c:v>
                </c:pt>
                <c:pt idx="6">
                  <c:v>7</c:v>
                </c:pt>
              </c:numCache>
            </c:numRef>
          </c:cat>
          <c:val>
            <c:numRef>
              <c:f>'Ark1'!$E$2:$E$8</c:f>
              <c:numCache>
                <c:formatCode>0%</c:formatCode>
                <c:ptCount val="7"/>
                <c:pt idx="0">
                  <c:v>0.02</c:v>
                </c:pt>
                <c:pt idx="1">
                  <c:v>0.02</c:v>
                </c:pt>
                <c:pt idx="2">
                  <c:v>0</c:v>
                </c:pt>
                <c:pt idx="3">
                  <c:v>0</c:v>
                </c:pt>
                <c:pt idx="4">
                  <c:v>0.02</c:v>
                </c:pt>
                <c:pt idx="5">
                  <c:v>0</c:v>
                </c:pt>
                <c:pt idx="6">
                  <c:v>0</c:v>
                </c:pt>
              </c:numCache>
            </c:numRef>
          </c:val>
          <c:extLst>
            <c:ext xmlns:c16="http://schemas.microsoft.com/office/drawing/2014/chart" uri="{C3380CC4-5D6E-409C-BE32-E72D297353CC}">
              <c16:uniqueId val="{00000005-16D3-4F44-A88E-60C18DD8DBF5}"/>
            </c:ext>
          </c:extLst>
        </c:ser>
        <c:ser>
          <c:idx val="4"/>
          <c:order val="4"/>
          <c:tx>
            <c:strRef>
              <c:f>'Ark1'!$F$1</c:f>
              <c:strCache>
                <c:ptCount val="1"/>
                <c:pt idx="0">
                  <c:v>Meget utilfreds</c:v>
                </c:pt>
              </c:strCache>
            </c:strRef>
          </c:tx>
          <c:spPr>
            <a:solidFill>
              <a:srgbClr val="FF5050"/>
            </a:solidFill>
          </c:spPr>
          <c:invertIfNegative val="0"/>
          <c:cat>
            <c:numRef>
              <c:f>'Ark1'!$A$2:$A$8</c:f>
              <c:numCache>
                <c:formatCode>General</c:formatCode>
                <c:ptCount val="7"/>
                <c:pt idx="0">
                  <c:v>1</c:v>
                </c:pt>
                <c:pt idx="1">
                  <c:v>2</c:v>
                </c:pt>
                <c:pt idx="2">
                  <c:v>3</c:v>
                </c:pt>
                <c:pt idx="3">
                  <c:v>4</c:v>
                </c:pt>
                <c:pt idx="4">
                  <c:v>5</c:v>
                </c:pt>
                <c:pt idx="5">
                  <c:v>6</c:v>
                </c:pt>
                <c:pt idx="6">
                  <c:v>7</c:v>
                </c:pt>
              </c:numCache>
            </c:numRef>
          </c:cat>
          <c:val>
            <c:numRef>
              <c:f>'Ark1'!$F$2:$F$8</c:f>
              <c:numCache>
                <c:formatCode>0%</c:formatCode>
                <c:ptCount val="7"/>
                <c:pt idx="0">
                  <c:v>0</c:v>
                </c:pt>
                <c:pt idx="1">
                  <c:v>0</c:v>
                </c:pt>
                <c:pt idx="2">
                  <c:v>0</c:v>
                </c:pt>
                <c:pt idx="3">
                  <c:v>0</c:v>
                </c:pt>
                <c:pt idx="4">
                  <c:v>0</c:v>
                </c:pt>
                <c:pt idx="5">
                  <c:v>0</c:v>
                </c:pt>
                <c:pt idx="6">
                  <c:v>0</c:v>
                </c:pt>
              </c:numCache>
            </c:numRef>
          </c:val>
          <c:extLst>
            <c:ext xmlns:c16="http://schemas.microsoft.com/office/drawing/2014/chart" uri="{C3380CC4-5D6E-409C-BE32-E72D297353CC}">
              <c16:uniqueId val="{00000006-16D3-4F44-A88E-60C18DD8DBF5}"/>
            </c:ext>
          </c:extLst>
        </c:ser>
        <c:ser>
          <c:idx val="5"/>
          <c:order val="5"/>
          <c:tx>
            <c:strRef>
              <c:f>'Ark1'!$G$1</c:f>
              <c:strCache>
                <c:ptCount val="1"/>
                <c:pt idx="0">
                  <c:v>Ved ikke</c:v>
                </c:pt>
              </c:strCache>
            </c:strRef>
          </c:tx>
          <c:spPr>
            <a:solidFill>
              <a:sysClr val="window" lastClr="FFFFFF">
                <a:lumMod val="50000"/>
              </a:sysClr>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71A9-421A-A252-C799355B1668}"/>
                </c:ext>
              </c:extLst>
            </c:dLbl>
            <c:dLbl>
              <c:idx val="1"/>
              <c:delete val="1"/>
              <c:extLst>
                <c:ext xmlns:c15="http://schemas.microsoft.com/office/drawing/2012/chart" uri="{CE6537A1-D6FC-4f65-9D91-7224C49458BB}"/>
                <c:ext xmlns:c16="http://schemas.microsoft.com/office/drawing/2014/chart" uri="{C3380CC4-5D6E-409C-BE32-E72D297353CC}">
                  <c16:uniqueId val="{00000003-71A9-421A-A252-C799355B1668}"/>
                </c:ext>
              </c:extLst>
            </c:dLbl>
            <c:dLbl>
              <c:idx val="2"/>
              <c:delete val="1"/>
              <c:extLst>
                <c:ext xmlns:c15="http://schemas.microsoft.com/office/drawing/2012/chart" uri="{CE6537A1-D6FC-4f65-9D91-7224C49458BB}"/>
                <c:ext xmlns:c16="http://schemas.microsoft.com/office/drawing/2014/chart" uri="{C3380CC4-5D6E-409C-BE32-E72D297353CC}">
                  <c16:uniqueId val="{00000004-71A9-421A-A252-C799355B1668}"/>
                </c:ext>
              </c:extLst>
            </c:dLbl>
            <c:dLbl>
              <c:idx val="3"/>
              <c:delete val="1"/>
              <c:extLst>
                <c:ext xmlns:c15="http://schemas.microsoft.com/office/drawing/2012/chart" uri="{CE6537A1-D6FC-4f65-9D91-7224C49458BB}"/>
                <c:ext xmlns:c16="http://schemas.microsoft.com/office/drawing/2014/chart" uri="{C3380CC4-5D6E-409C-BE32-E72D297353CC}">
                  <c16:uniqueId val="{00000005-71A9-421A-A252-C799355B1668}"/>
                </c:ext>
              </c:extLst>
            </c:dLbl>
            <c:dLbl>
              <c:idx val="4"/>
              <c:delete val="1"/>
              <c:extLst>
                <c:ext xmlns:c15="http://schemas.microsoft.com/office/drawing/2012/chart" uri="{CE6537A1-D6FC-4f65-9D91-7224C49458BB}"/>
                <c:ext xmlns:c16="http://schemas.microsoft.com/office/drawing/2014/chart" uri="{C3380CC4-5D6E-409C-BE32-E72D297353CC}">
                  <c16:uniqueId val="{00000006-71A9-421A-A252-C799355B1668}"/>
                </c:ext>
              </c:extLst>
            </c:dLbl>
            <c:dLbl>
              <c:idx val="6"/>
              <c:delete val="1"/>
              <c:extLst>
                <c:ext xmlns:c15="http://schemas.microsoft.com/office/drawing/2012/chart" uri="{CE6537A1-D6FC-4f65-9D91-7224C49458BB}"/>
                <c:ext xmlns:c16="http://schemas.microsoft.com/office/drawing/2014/chart" uri="{C3380CC4-5D6E-409C-BE32-E72D297353CC}">
                  <c16:uniqueId val="{00000007-71A9-421A-A252-C799355B1668}"/>
                </c:ext>
              </c:extLst>
            </c:dLbl>
            <c:spPr>
              <a:noFill/>
              <a:ln>
                <a:noFill/>
              </a:ln>
              <a:effectLst/>
            </c:spPr>
            <c:txPr>
              <a:bodyPr wrap="square" lIns="38100" tIns="19050" rIns="38100" bIns="19050" anchor="ctr" anchorCtr="0">
                <a:spAutoFit/>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'Ark1'!$A$2:$A$8</c:f>
              <c:numCache>
                <c:formatCode>General</c:formatCode>
                <c:ptCount val="7"/>
                <c:pt idx="0">
                  <c:v>1</c:v>
                </c:pt>
                <c:pt idx="1">
                  <c:v>2</c:v>
                </c:pt>
                <c:pt idx="2">
                  <c:v>3</c:v>
                </c:pt>
                <c:pt idx="3">
                  <c:v>4</c:v>
                </c:pt>
                <c:pt idx="4">
                  <c:v>5</c:v>
                </c:pt>
                <c:pt idx="5">
                  <c:v>6</c:v>
                </c:pt>
                <c:pt idx="6">
                  <c:v>7</c:v>
                </c:pt>
              </c:numCache>
            </c:numRef>
          </c:cat>
          <c:val>
            <c:numRef>
              <c:f>'Ark1'!$G$2:$G$8</c:f>
              <c:numCache>
                <c:formatCode>0%</c:formatCode>
                <c:ptCount val="7"/>
                <c:pt idx="0">
                  <c:v>0</c:v>
                </c:pt>
                <c:pt idx="1">
                  <c:v>0.02</c:v>
                </c:pt>
                <c:pt idx="2">
                  <c:v>0.02</c:v>
                </c:pt>
                <c:pt idx="3">
                  <c:v>0.02</c:v>
                </c:pt>
                <c:pt idx="4">
                  <c:v>0.02</c:v>
                </c:pt>
                <c:pt idx="5">
                  <c:v>0.06</c:v>
                </c:pt>
                <c:pt idx="6">
                  <c:v>0</c:v>
                </c:pt>
              </c:numCache>
            </c:numRef>
          </c:val>
          <c:extLst>
            <c:ext xmlns:c16="http://schemas.microsoft.com/office/drawing/2014/chart" uri="{C3380CC4-5D6E-409C-BE32-E72D297353CC}">
              <c16:uniqueId val="{0000000B-16D3-4F44-A88E-60C18DD8DBF5}"/>
            </c:ext>
          </c:extLst>
        </c:ser>
        <c:dLbls>
          <c:showLegendKey val="0"/>
          <c:showVal val="0"/>
          <c:showCatName val="0"/>
          <c:showSerName val="0"/>
          <c:showPercent val="0"/>
          <c:showBubbleSize val="0"/>
        </c:dLbls>
        <c:gapWidth val="150"/>
        <c:overlap val="100"/>
        <c:axId val="97146368"/>
        <c:axId val="61191808"/>
      </c:barChart>
      <c:catAx>
        <c:axId val="97146368"/>
        <c:scaling>
          <c:orientation val="maxMin"/>
        </c:scaling>
        <c:delete val="1"/>
        <c:axPos val="l"/>
        <c:numFmt formatCode="General" sourceLinked="0"/>
        <c:majorTickMark val="out"/>
        <c:minorTickMark val="none"/>
        <c:tickLblPos val="nextTo"/>
        <c:crossAx val="61191808"/>
        <c:crosses val="autoZero"/>
        <c:auto val="1"/>
        <c:lblAlgn val="ctr"/>
        <c:lblOffset val="100"/>
        <c:noMultiLvlLbl val="0"/>
      </c:catAx>
      <c:valAx>
        <c:axId val="61191808"/>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7146368"/>
        <c:crosses val="autoZero"/>
        <c:crossBetween val="between"/>
        <c:majorUnit val="0.25"/>
      </c:valAx>
    </c:plotArea>
    <c:legend>
      <c:legendPos val="b"/>
      <c:layout>
        <c:manualLayout>
          <c:xMode val="edge"/>
          <c:yMode val="edge"/>
          <c:x val="4.0409510580675406E-2"/>
          <c:y val="0.90084029464735882"/>
          <c:w val="0.95959048941932457"/>
          <c:h val="9.2142801886620093E-2"/>
        </c:manualLayout>
      </c:layout>
      <c:overlay val="0"/>
      <c:txPr>
        <a:bodyPr/>
        <a:lstStyle/>
        <a:p>
          <a:pPr algn="just">
            <a:defRPr sz="10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272034091904788E-2"/>
          <c:y val="0.16116542606377068"/>
          <c:w val="0.93658190387116835"/>
          <c:h val="0.52593164251591096"/>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'Ark1'!$B$2</c:f>
              <c:numCache>
                <c:formatCode>0%</c:formatCode>
                <c:ptCount val="1"/>
                <c:pt idx="0">
                  <c:v>0.3</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'Ark1'!$C$2</c:f>
              <c:numCache>
                <c:formatCode>0%</c:formatCode>
                <c:ptCount val="1"/>
                <c:pt idx="0">
                  <c:v>0.56000000000000005</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'Ark1'!$D$2</c:f>
              <c:numCache>
                <c:formatCode>0%</c:formatCode>
                <c:ptCount val="1"/>
                <c:pt idx="0">
                  <c:v>0.11</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'Ark1'!$E$2</c:f>
              <c:numCache>
                <c:formatCode>0%</c:formatCode>
                <c:ptCount val="1"/>
                <c:pt idx="0">
                  <c:v>0.02</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0"/>
              <c:layout>
                <c:manualLayout>
                  <c:x val="0"/>
                  <c:y val="-5.54303490088402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A81-48A5-A39B-E539D47C32A1}"/>
                </c:ext>
              </c:extLst>
            </c:dLbl>
            <c:spPr>
              <a:noFill/>
              <a:ln>
                <a:noFill/>
              </a:ln>
              <a:effectLst/>
            </c:spPr>
            <c:txPr>
              <a:bodyPr wrap="square" lIns="38100" tIns="19050" rIns="38100" bIns="19050" anchor="ctr" anchorCtr="0">
                <a:spAutoFit/>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c:f>
              <c:numCache>
                <c:formatCode>General</c:formatCode>
                <c:ptCount val="1"/>
                <c:pt idx="0">
                  <c:v>1</c:v>
                </c:pt>
              </c:numCache>
            </c:numRef>
          </c:cat>
          <c:val>
            <c:numRef>
              <c:f>'Ark1'!$G$2</c:f>
              <c:numCache>
                <c:formatCode>0%</c:formatCode>
                <c:ptCount val="1"/>
                <c:pt idx="0">
                  <c:v>0.02</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97547264"/>
        <c:axId val="96978624"/>
      </c:barChart>
      <c:catAx>
        <c:axId val="97547264"/>
        <c:scaling>
          <c:orientation val="maxMin"/>
        </c:scaling>
        <c:delete val="1"/>
        <c:axPos val="l"/>
        <c:numFmt formatCode="General" sourceLinked="0"/>
        <c:majorTickMark val="out"/>
        <c:minorTickMark val="none"/>
        <c:tickLblPos val="nextTo"/>
        <c:crossAx val="96978624"/>
        <c:crosses val="autoZero"/>
        <c:auto val="1"/>
        <c:lblAlgn val="ctr"/>
        <c:lblOffset val="100"/>
        <c:noMultiLvlLbl val="0"/>
      </c:catAx>
      <c:valAx>
        <c:axId val="96978624"/>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7547264"/>
        <c:crosses val="autoZero"/>
        <c:crossBetween val="between"/>
        <c:majorUnit val="0.25"/>
      </c:valAx>
    </c:plotArea>
    <c:legend>
      <c:legendPos val="b"/>
      <c:layout>
        <c:manualLayout>
          <c:xMode val="edge"/>
          <c:yMode val="edge"/>
          <c:x val="5.8051515384044031E-2"/>
          <c:y val="0.71509118034504104"/>
          <c:w val="0.8999999347474219"/>
          <c:h val="0.17293673718793151"/>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13811775995601E-2"/>
          <c:y val="4.3986398663756802E-2"/>
          <c:w val="0.92809511881802986"/>
          <c:h val="0.58644514408793291"/>
        </c:manualLayout>
      </c:layout>
      <c:barChart>
        <c:barDir val="bar"/>
        <c:grouping val="percentStacked"/>
        <c:varyColors val="0"/>
        <c:ser>
          <c:idx val="0"/>
          <c:order val="0"/>
          <c:tx>
            <c:strRef>
              <c:f>'Ark1'!$B$1</c:f>
              <c:strCache>
                <c:ptCount val="1"/>
                <c:pt idx="0">
                  <c:v>Meget stor betydning</c:v>
                </c:pt>
              </c:strCache>
            </c:strRef>
          </c:tx>
          <c:spPr>
            <a:solidFill>
              <a:srgbClr val="004691"/>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'Ark1'!$B$2</c:f>
              <c:numCache>
                <c:formatCode>0%</c:formatCode>
                <c:ptCount val="1"/>
                <c:pt idx="0">
                  <c:v>0.4</c:v>
                </c:pt>
              </c:numCache>
            </c:numRef>
          </c:val>
          <c:extLst>
            <c:ext xmlns:c16="http://schemas.microsoft.com/office/drawing/2014/chart" uri="{C3380CC4-5D6E-409C-BE32-E72D297353CC}">
              <c16:uniqueId val="{00000000-D155-4864-A984-17336A8D5F60}"/>
            </c:ext>
          </c:extLst>
        </c:ser>
        <c:ser>
          <c:idx val="1"/>
          <c:order val="1"/>
          <c:tx>
            <c:strRef>
              <c:f>'Ark1'!$C$1</c:f>
              <c:strCache>
                <c:ptCount val="1"/>
                <c:pt idx="0">
                  <c:v>Stor betydning</c:v>
                </c:pt>
              </c:strCache>
            </c:strRef>
          </c:tx>
          <c:spPr>
            <a:solidFill>
              <a:srgbClr val="006FBB"/>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'Ark1'!$C$2</c:f>
              <c:numCache>
                <c:formatCode>0%</c:formatCode>
                <c:ptCount val="1"/>
                <c:pt idx="0">
                  <c:v>0.51</c:v>
                </c:pt>
              </c:numCache>
            </c:numRef>
          </c:val>
          <c:extLst>
            <c:ext xmlns:c16="http://schemas.microsoft.com/office/drawing/2014/chart" uri="{C3380CC4-5D6E-409C-BE32-E72D297353CC}">
              <c16:uniqueId val="{00000001-D155-4864-A984-17336A8D5F60}"/>
            </c:ext>
          </c:extLst>
        </c:ser>
        <c:ser>
          <c:idx val="2"/>
          <c:order val="2"/>
          <c:tx>
            <c:strRef>
              <c:f>'Ark1'!$D$1</c:f>
              <c:strCache>
                <c:ptCount val="1"/>
                <c:pt idx="0">
                  <c:v>Hverken / eller</c:v>
                </c:pt>
              </c:strCache>
            </c:strRef>
          </c:tx>
          <c:spPr>
            <a:solidFill>
              <a:srgbClr val="27A8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'Ark1'!$D$2</c:f>
              <c:numCache>
                <c:formatCode>0%</c:formatCode>
                <c:ptCount val="1"/>
                <c:pt idx="0">
                  <c:v>0.08</c:v>
                </c:pt>
              </c:numCache>
            </c:numRef>
          </c:val>
          <c:extLst>
            <c:ext xmlns:c16="http://schemas.microsoft.com/office/drawing/2014/chart" uri="{C3380CC4-5D6E-409C-BE32-E72D297353CC}">
              <c16:uniqueId val="{00000002-D155-4864-A984-17336A8D5F60}"/>
            </c:ext>
          </c:extLst>
        </c:ser>
        <c:ser>
          <c:idx val="3"/>
          <c:order val="3"/>
          <c:tx>
            <c:strRef>
              <c:f>'Ark1'!$E$1</c:f>
              <c:strCache>
                <c:ptCount val="1"/>
                <c:pt idx="0">
                  <c:v>Lille betydning</c:v>
                </c:pt>
              </c:strCache>
            </c:strRef>
          </c:tx>
          <c:spPr>
            <a:solidFill>
              <a:srgbClr val="93D3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'Ark1'!$E$2</c:f>
              <c:numCache>
                <c:formatCode>0%</c:formatCode>
                <c:ptCount val="1"/>
                <c:pt idx="0">
                  <c:v>0.02</c:v>
                </c:pt>
              </c:numCache>
            </c:numRef>
          </c:val>
          <c:extLst>
            <c:ext xmlns:c16="http://schemas.microsoft.com/office/drawing/2014/chart" uri="{C3380CC4-5D6E-409C-BE32-E72D297353CC}">
              <c16:uniqueId val="{00000003-D155-4864-A984-17336A8D5F60}"/>
            </c:ext>
          </c:extLst>
        </c:ser>
        <c:ser>
          <c:idx val="4"/>
          <c:order val="4"/>
          <c:tx>
            <c:strRef>
              <c:f>'Ark1'!$F$1</c:f>
              <c:strCache>
                <c:ptCount val="1"/>
                <c:pt idx="0">
                  <c:v>Meget lille betydning</c:v>
                </c:pt>
              </c:strCache>
            </c:strRef>
          </c:tx>
          <c:spPr>
            <a:solidFill>
              <a:srgbClr val="D4EEFF"/>
            </a:solidFill>
          </c:spPr>
          <c:invertIfNegative val="0"/>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D155-4864-A984-17336A8D5F60}"/>
            </c:ext>
          </c:extLst>
        </c:ser>
        <c:ser>
          <c:idx val="5"/>
          <c:order val="5"/>
          <c:tx>
            <c:strRef>
              <c:f>'Ark1'!$G$1</c:f>
              <c:strCache>
                <c:ptCount val="1"/>
                <c:pt idx="0">
                  <c:v>Ved ikke</c:v>
                </c:pt>
              </c:strCache>
            </c:strRef>
          </c:tx>
          <c:spPr>
            <a:solidFill>
              <a:sysClr val="window" lastClr="FFFFFF">
                <a:lumMod val="65000"/>
              </a:sysClr>
            </a:solidFill>
          </c:spPr>
          <c:invertIfNegative val="0"/>
          <c:cat>
            <c:numRef>
              <c:f>'Ark1'!$A$2</c:f>
              <c:numCache>
                <c:formatCode>General</c:formatCode>
                <c:ptCount val="1"/>
                <c:pt idx="0">
                  <c:v>1</c:v>
                </c:pt>
              </c:numCache>
            </c:numRef>
          </c:cat>
          <c:val>
            <c:numRef>
              <c:f>'Ark1'!$G$2</c:f>
              <c:numCache>
                <c:formatCode>0%</c:formatCode>
                <c:ptCount val="1"/>
                <c:pt idx="0">
                  <c:v>0</c:v>
                </c:pt>
              </c:numCache>
            </c:numRef>
          </c:val>
          <c:extLst>
            <c:ext xmlns:c16="http://schemas.microsoft.com/office/drawing/2014/chart" uri="{C3380CC4-5D6E-409C-BE32-E72D297353CC}">
              <c16:uniqueId val="{00000000-25ED-4967-97AB-4C2350DB47B7}"/>
            </c:ext>
          </c:extLst>
        </c:ser>
        <c:dLbls>
          <c:showLegendKey val="0"/>
          <c:showVal val="0"/>
          <c:showCatName val="0"/>
          <c:showSerName val="0"/>
          <c:showPercent val="0"/>
          <c:showBubbleSize val="0"/>
        </c:dLbls>
        <c:gapWidth val="150"/>
        <c:overlap val="100"/>
        <c:axId val="97547776"/>
        <c:axId val="96980352"/>
      </c:barChart>
      <c:catAx>
        <c:axId val="97547776"/>
        <c:scaling>
          <c:orientation val="maxMin"/>
        </c:scaling>
        <c:delete val="1"/>
        <c:axPos val="l"/>
        <c:numFmt formatCode="General" sourceLinked="0"/>
        <c:majorTickMark val="out"/>
        <c:minorTickMark val="none"/>
        <c:tickLblPos val="nextTo"/>
        <c:crossAx val="96980352"/>
        <c:crosses val="autoZero"/>
        <c:auto val="1"/>
        <c:lblAlgn val="ctr"/>
        <c:lblOffset val="100"/>
        <c:noMultiLvlLbl val="0"/>
      </c:catAx>
      <c:valAx>
        <c:axId val="96980352"/>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7547776"/>
        <c:crosses val="autoZero"/>
        <c:crossBetween val="between"/>
        <c:majorUnit val="0.25"/>
      </c:valAx>
    </c:plotArea>
    <c:legend>
      <c:legendPos val="b"/>
      <c:layout>
        <c:manualLayout>
          <c:xMode val="edge"/>
          <c:yMode val="edge"/>
          <c:x val="4.2105074127167054E-2"/>
          <c:y val="0.74137327035347322"/>
          <c:w val="0.94002849166096414"/>
          <c:h val="0.2215941060312295"/>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13811775995601E-2"/>
          <c:y val="4.3986398663756802E-2"/>
          <c:w val="0.92809511881802986"/>
          <c:h val="0.785571723892176"/>
        </c:manualLayout>
      </c:layout>
      <c:barChart>
        <c:barDir val="bar"/>
        <c:grouping val="percentStacked"/>
        <c:varyColors val="0"/>
        <c:ser>
          <c:idx val="0"/>
          <c:order val="0"/>
          <c:tx>
            <c:strRef>
              <c:f>'Ark1'!$B$1</c:f>
              <c:strCache>
                <c:ptCount val="1"/>
                <c:pt idx="0">
                  <c:v>Meget enig</c:v>
                </c:pt>
              </c:strCache>
            </c:strRef>
          </c:tx>
          <c:spPr>
            <a:solidFill>
              <a:srgbClr val="004691"/>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'Ark1'!$B$2</c:f>
              <c:numCache>
                <c:formatCode>0%</c:formatCode>
                <c:ptCount val="1"/>
                <c:pt idx="0">
                  <c:v>0.3</c:v>
                </c:pt>
              </c:numCache>
            </c:numRef>
          </c:val>
          <c:extLst>
            <c:ext xmlns:c16="http://schemas.microsoft.com/office/drawing/2014/chart" uri="{C3380CC4-5D6E-409C-BE32-E72D297353CC}">
              <c16:uniqueId val="{00000000-D155-4864-A984-17336A8D5F60}"/>
            </c:ext>
          </c:extLst>
        </c:ser>
        <c:ser>
          <c:idx val="1"/>
          <c:order val="1"/>
          <c:tx>
            <c:strRef>
              <c:f>'Ark1'!$C$1</c:f>
              <c:strCache>
                <c:ptCount val="1"/>
                <c:pt idx="0">
                  <c:v>Enig</c:v>
                </c:pt>
              </c:strCache>
            </c:strRef>
          </c:tx>
          <c:spPr>
            <a:solidFill>
              <a:srgbClr val="006FBB"/>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'Ark1'!$C$2</c:f>
              <c:numCache>
                <c:formatCode>0%</c:formatCode>
                <c:ptCount val="1"/>
                <c:pt idx="0">
                  <c:v>0.56000000000000005</c:v>
                </c:pt>
              </c:numCache>
            </c:numRef>
          </c:val>
          <c:extLst>
            <c:ext xmlns:c16="http://schemas.microsoft.com/office/drawing/2014/chart" uri="{C3380CC4-5D6E-409C-BE32-E72D297353CC}">
              <c16:uniqueId val="{00000001-D155-4864-A984-17336A8D5F60}"/>
            </c:ext>
          </c:extLst>
        </c:ser>
        <c:ser>
          <c:idx val="2"/>
          <c:order val="2"/>
          <c:tx>
            <c:strRef>
              <c:f>'Ark1'!$D$1</c:f>
              <c:strCache>
                <c:ptCount val="1"/>
                <c:pt idx="0">
                  <c:v>Hverken / eller</c:v>
                </c:pt>
              </c:strCache>
            </c:strRef>
          </c:tx>
          <c:spPr>
            <a:solidFill>
              <a:srgbClr val="27A8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'Ark1'!$D$2</c:f>
              <c:numCache>
                <c:formatCode>0%</c:formatCode>
                <c:ptCount val="1"/>
                <c:pt idx="0">
                  <c:v>0.13</c:v>
                </c:pt>
              </c:numCache>
            </c:numRef>
          </c:val>
          <c:extLst>
            <c:ext xmlns:c16="http://schemas.microsoft.com/office/drawing/2014/chart" uri="{C3380CC4-5D6E-409C-BE32-E72D297353CC}">
              <c16:uniqueId val="{00000002-D155-4864-A984-17336A8D5F60}"/>
            </c:ext>
          </c:extLst>
        </c:ser>
        <c:ser>
          <c:idx val="3"/>
          <c:order val="3"/>
          <c:tx>
            <c:strRef>
              <c:f>'Ark1'!$E$1</c:f>
              <c:strCache>
                <c:ptCount val="1"/>
                <c:pt idx="0">
                  <c:v>Uenig</c:v>
                </c:pt>
              </c:strCache>
            </c:strRef>
          </c:tx>
          <c:spPr>
            <a:solidFill>
              <a:srgbClr val="93D3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'Ark1'!$E$2</c:f>
              <c:numCache>
                <c:formatCode>0%</c:formatCode>
                <c:ptCount val="1"/>
                <c:pt idx="0">
                  <c:v>0.02</c:v>
                </c:pt>
              </c:numCache>
            </c:numRef>
          </c:val>
          <c:extLst>
            <c:ext xmlns:c16="http://schemas.microsoft.com/office/drawing/2014/chart" uri="{C3380CC4-5D6E-409C-BE32-E72D297353CC}">
              <c16:uniqueId val="{00000003-D155-4864-A984-17336A8D5F60}"/>
            </c:ext>
          </c:extLst>
        </c:ser>
        <c:ser>
          <c:idx val="4"/>
          <c:order val="4"/>
          <c:tx>
            <c:strRef>
              <c:f>'Ark1'!$F$1</c:f>
              <c:strCache>
                <c:ptCount val="1"/>
                <c:pt idx="0">
                  <c:v>Meget uenig</c:v>
                </c:pt>
              </c:strCache>
            </c:strRef>
          </c:tx>
          <c:spPr>
            <a:solidFill>
              <a:srgbClr val="D4EEFF"/>
            </a:solidFill>
          </c:spPr>
          <c:invertIfNegative val="0"/>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D155-4864-A984-17336A8D5F60}"/>
            </c:ext>
          </c:extLst>
        </c:ser>
        <c:ser>
          <c:idx val="5"/>
          <c:order val="5"/>
          <c:tx>
            <c:strRef>
              <c:f>'Ark1'!$G$1</c:f>
              <c:strCache>
                <c:ptCount val="1"/>
                <c:pt idx="0">
                  <c:v>Ved ikke</c:v>
                </c:pt>
              </c:strCache>
            </c:strRef>
          </c:tx>
          <c:spPr>
            <a:solidFill>
              <a:sysClr val="window" lastClr="FFFFFF">
                <a:lumMod val="65000"/>
              </a:sysClr>
            </a:solidFill>
          </c:spPr>
          <c:invertIfNegative val="0"/>
          <c:cat>
            <c:numRef>
              <c:f>'Ark1'!$A$2</c:f>
              <c:numCache>
                <c:formatCode>General</c:formatCode>
                <c:ptCount val="1"/>
                <c:pt idx="0">
                  <c:v>1</c:v>
                </c:pt>
              </c:numCache>
            </c:numRef>
          </c:cat>
          <c:val>
            <c:numRef>
              <c:f>'Ark1'!$G$2</c:f>
              <c:numCache>
                <c:formatCode>0%</c:formatCode>
                <c:ptCount val="1"/>
                <c:pt idx="0">
                  <c:v>0</c:v>
                </c:pt>
              </c:numCache>
            </c:numRef>
          </c:val>
          <c:extLst>
            <c:ext xmlns:c16="http://schemas.microsoft.com/office/drawing/2014/chart" uri="{C3380CC4-5D6E-409C-BE32-E72D297353CC}">
              <c16:uniqueId val="{00000000-25ED-4967-97AB-4C2350DB47B7}"/>
            </c:ext>
          </c:extLst>
        </c:ser>
        <c:dLbls>
          <c:showLegendKey val="0"/>
          <c:showVal val="0"/>
          <c:showCatName val="0"/>
          <c:showSerName val="0"/>
          <c:showPercent val="0"/>
          <c:showBubbleSize val="0"/>
        </c:dLbls>
        <c:gapWidth val="150"/>
        <c:overlap val="100"/>
        <c:axId val="98636288"/>
        <c:axId val="96982656"/>
      </c:barChart>
      <c:catAx>
        <c:axId val="98636288"/>
        <c:scaling>
          <c:orientation val="maxMin"/>
        </c:scaling>
        <c:delete val="1"/>
        <c:axPos val="l"/>
        <c:numFmt formatCode="General" sourceLinked="0"/>
        <c:majorTickMark val="out"/>
        <c:minorTickMark val="none"/>
        <c:tickLblPos val="nextTo"/>
        <c:crossAx val="96982656"/>
        <c:crosses val="autoZero"/>
        <c:auto val="1"/>
        <c:lblAlgn val="ctr"/>
        <c:lblOffset val="100"/>
        <c:noMultiLvlLbl val="0"/>
      </c:catAx>
      <c:valAx>
        <c:axId val="96982656"/>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8636288"/>
        <c:crosses val="autoZero"/>
        <c:crossBetween val="between"/>
        <c:majorUnit val="0.25"/>
      </c:valAx>
    </c:plotArea>
    <c:legend>
      <c:legendPos val="b"/>
      <c:layout>
        <c:manualLayout>
          <c:xMode val="edge"/>
          <c:yMode val="edge"/>
          <c:x val="4.2105074127167054E-2"/>
          <c:y val="0.8608493854704089"/>
          <c:w val="0.94002849166096414"/>
          <c:h val="0.10211809636372893"/>
        </c:manualLayout>
      </c:layout>
      <c:overlay val="0"/>
      <c:txPr>
        <a:bodyPr/>
        <a:lstStyle/>
        <a:p>
          <a:pPr algn="just">
            <a:defRPr sz="10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13811775995601E-2"/>
          <c:y val="4.3986398663756802E-2"/>
          <c:w val="0.92809511881802986"/>
          <c:h val="0.82477114171517363"/>
        </c:manualLayout>
      </c:layout>
      <c:barChart>
        <c:barDir val="bar"/>
        <c:grouping val="percentStacked"/>
        <c:varyColors val="0"/>
        <c:ser>
          <c:idx val="0"/>
          <c:order val="0"/>
          <c:tx>
            <c:strRef>
              <c:f>'Ark1'!$B$1</c:f>
              <c:strCache>
                <c:ptCount val="1"/>
                <c:pt idx="0">
                  <c:v>Meget stor betydning</c:v>
                </c:pt>
              </c:strCache>
            </c:strRef>
          </c:tx>
          <c:spPr>
            <a:solidFill>
              <a:srgbClr val="004691"/>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'Ark1'!$B$2:$B$8</c:f>
              <c:numCache>
                <c:formatCode>0%</c:formatCode>
                <c:ptCount val="7"/>
                <c:pt idx="0">
                  <c:v>0.53</c:v>
                </c:pt>
                <c:pt idx="1">
                  <c:v>0.42</c:v>
                </c:pt>
                <c:pt idx="2">
                  <c:v>0.45</c:v>
                </c:pt>
                <c:pt idx="3">
                  <c:v>0.39</c:v>
                </c:pt>
                <c:pt idx="4">
                  <c:v>0.34</c:v>
                </c:pt>
                <c:pt idx="5">
                  <c:v>0.28999999999999998</c:v>
                </c:pt>
                <c:pt idx="6">
                  <c:v>0.26</c:v>
                </c:pt>
              </c:numCache>
            </c:numRef>
          </c:val>
          <c:extLst>
            <c:ext xmlns:c16="http://schemas.microsoft.com/office/drawing/2014/chart" uri="{C3380CC4-5D6E-409C-BE32-E72D297353CC}">
              <c16:uniqueId val="{00000000-D155-4864-A984-17336A8D5F60}"/>
            </c:ext>
          </c:extLst>
        </c:ser>
        <c:ser>
          <c:idx val="1"/>
          <c:order val="1"/>
          <c:tx>
            <c:strRef>
              <c:f>'Ark1'!$C$1</c:f>
              <c:strCache>
                <c:ptCount val="1"/>
                <c:pt idx="0">
                  <c:v>Stor betydning</c:v>
                </c:pt>
              </c:strCache>
            </c:strRef>
          </c:tx>
          <c:spPr>
            <a:solidFill>
              <a:srgbClr val="006FBB"/>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'Ark1'!$C$2:$C$8</c:f>
              <c:numCache>
                <c:formatCode>0%</c:formatCode>
                <c:ptCount val="7"/>
                <c:pt idx="0">
                  <c:v>0.39</c:v>
                </c:pt>
                <c:pt idx="1">
                  <c:v>0.48</c:v>
                </c:pt>
                <c:pt idx="2">
                  <c:v>0.44</c:v>
                </c:pt>
                <c:pt idx="3">
                  <c:v>0.48</c:v>
                </c:pt>
                <c:pt idx="4">
                  <c:v>0.47</c:v>
                </c:pt>
                <c:pt idx="5">
                  <c:v>0.56000000000000005</c:v>
                </c:pt>
                <c:pt idx="6">
                  <c:v>0.34</c:v>
                </c:pt>
              </c:numCache>
            </c:numRef>
          </c:val>
          <c:extLst>
            <c:ext xmlns:c16="http://schemas.microsoft.com/office/drawing/2014/chart" uri="{C3380CC4-5D6E-409C-BE32-E72D297353CC}">
              <c16:uniqueId val="{00000001-D155-4864-A984-17336A8D5F60}"/>
            </c:ext>
          </c:extLst>
        </c:ser>
        <c:ser>
          <c:idx val="2"/>
          <c:order val="2"/>
          <c:tx>
            <c:strRef>
              <c:f>'Ark1'!$D$1</c:f>
              <c:strCache>
                <c:ptCount val="1"/>
                <c:pt idx="0">
                  <c:v>Hverken / eller</c:v>
                </c:pt>
              </c:strCache>
            </c:strRef>
          </c:tx>
          <c:spPr>
            <a:solidFill>
              <a:srgbClr val="27A8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'Ark1'!$D$2:$D$8</c:f>
              <c:numCache>
                <c:formatCode>0%</c:formatCode>
                <c:ptCount val="7"/>
                <c:pt idx="0">
                  <c:v>0.03</c:v>
                </c:pt>
                <c:pt idx="1">
                  <c:v>0.05</c:v>
                </c:pt>
                <c:pt idx="2">
                  <c:v>0.05</c:v>
                </c:pt>
                <c:pt idx="3">
                  <c:v>0.06</c:v>
                </c:pt>
                <c:pt idx="4">
                  <c:v>0.11</c:v>
                </c:pt>
                <c:pt idx="5">
                  <c:v>0.08</c:v>
                </c:pt>
                <c:pt idx="6">
                  <c:v>0.19</c:v>
                </c:pt>
              </c:numCache>
            </c:numRef>
          </c:val>
          <c:extLst>
            <c:ext xmlns:c16="http://schemas.microsoft.com/office/drawing/2014/chart" uri="{C3380CC4-5D6E-409C-BE32-E72D297353CC}">
              <c16:uniqueId val="{00000002-D155-4864-A984-17336A8D5F60}"/>
            </c:ext>
          </c:extLst>
        </c:ser>
        <c:ser>
          <c:idx val="3"/>
          <c:order val="3"/>
          <c:tx>
            <c:strRef>
              <c:f>'Ark1'!$E$1</c:f>
              <c:strCache>
                <c:ptCount val="1"/>
                <c:pt idx="0">
                  <c:v>Lille betydning</c:v>
                </c:pt>
              </c:strCache>
            </c:strRef>
          </c:tx>
          <c:spPr>
            <a:solidFill>
              <a:srgbClr val="93D3FF"/>
            </a:solidFill>
          </c:spPr>
          <c:invertIfNegative val="0"/>
          <c:cat>
            <c:numRef>
              <c:f>'Ark1'!$A$2:$A$8</c:f>
              <c:numCache>
                <c:formatCode>General</c:formatCode>
                <c:ptCount val="7"/>
                <c:pt idx="0">
                  <c:v>1</c:v>
                </c:pt>
                <c:pt idx="1">
                  <c:v>2</c:v>
                </c:pt>
                <c:pt idx="2">
                  <c:v>3</c:v>
                </c:pt>
                <c:pt idx="3">
                  <c:v>4</c:v>
                </c:pt>
                <c:pt idx="4">
                  <c:v>5</c:v>
                </c:pt>
                <c:pt idx="5">
                  <c:v>6</c:v>
                </c:pt>
                <c:pt idx="6">
                  <c:v>7</c:v>
                </c:pt>
              </c:numCache>
            </c:numRef>
          </c:cat>
          <c:val>
            <c:numRef>
              <c:f>'Ark1'!$E$2:$E$8</c:f>
              <c:numCache>
                <c:formatCode>0%</c:formatCode>
                <c:ptCount val="7"/>
                <c:pt idx="0">
                  <c:v>0</c:v>
                </c:pt>
                <c:pt idx="1">
                  <c:v>0</c:v>
                </c:pt>
                <c:pt idx="2">
                  <c:v>0</c:v>
                </c:pt>
                <c:pt idx="3">
                  <c:v>0.02</c:v>
                </c:pt>
                <c:pt idx="4">
                  <c:v>0.03</c:v>
                </c:pt>
                <c:pt idx="5">
                  <c:v>0.02</c:v>
                </c:pt>
                <c:pt idx="6">
                  <c:v>0.02</c:v>
                </c:pt>
              </c:numCache>
            </c:numRef>
          </c:val>
          <c:extLst>
            <c:ext xmlns:c16="http://schemas.microsoft.com/office/drawing/2014/chart" uri="{C3380CC4-5D6E-409C-BE32-E72D297353CC}">
              <c16:uniqueId val="{00000003-D155-4864-A984-17336A8D5F60}"/>
            </c:ext>
          </c:extLst>
        </c:ser>
        <c:ser>
          <c:idx val="4"/>
          <c:order val="4"/>
          <c:tx>
            <c:strRef>
              <c:f>'Ark1'!$F$1</c:f>
              <c:strCache>
                <c:ptCount val="1"/>
                <c:pt idx="0">
                  <c:v>Meget lille betydning</c:v>
                </c:pt>
              </c:strCache>
            </c:strRef>
          </c:tx>
          <c:spPr>
            <a:solidFill>
              <a:srgbClr val="D4EEFF"/>
            </a:solidFill>
          </c:spPr>
          <c:invertIfNegative val="0"/>
          <c:cat>
            <c:numRef>
              <c:f>'Ark1'!$A$2:$A$8</c:f>
              <c:numCache>
                <c:formatCode>General</c:formatCode>
                <c:ptCount val="7"/>
                <c:pt idx="0">
                  <c:v>1</c:v>
                </c:pt>
                <c:pt idx="1">
                  <c:v>2</c:v>
                </c:pt>
                <c:pt idx="2">
                  <c:v>3</c:v>
                </c:pt>
                <c:pt idx="3">
                  <c:v>4</c:v>
                </c:pt>
                <c:pt idx="4">
                  <c:v>5</c:v>
                </c:pt>
                <c:pt idx="5">
                  <c:v>6</c:v>
                </c:pt>
                <c:pt idx="6">
                  <c:v>7</c:v>
                </c:pt>
              </c:numCache>
            </c:numRef>
          </c:cat>
          <c:val>
            <c:numRef>
              <c:f>'Ark1'!$F$2:$F$8</c:f>
              <c:numCache>
                <c:formatCode>0%</c:formatCode>
                <c:ptCount val="7"/>
                <c:pt idx="0">
                  <c:v>0</c:v>
                </c:pt>
                <c:pt idx="1">
                  <c:v>0</c:v>
                </c:pt>
                <c:pt idx="2">
                  <c:v>0</c:v>
                </c:pt>
                <c:pt idx="3">
                  <c:v>0</c:v>
                </c:pt>
                <c:pt idx="4">
                  <c:v>0</c:v>
                </c:pt>
                <c:pt idx="5">
                  <c:v>0</c:v>
                </c:pt>
                <c:pt idx="6">
                  <c:v>0.02</c:v>
                </c:pt>
              </c:numCache>
            </c:numRef>
          </c:val>
          <c:extLst>
            <c:ext xmlns:c16="http://schemas.microsoft.com/office/drawing/2014/chart" uri="{C3380CC4-5D6E-409C-BE32-E72D297353CC}">
              <c16:uniqueId val="{00000004-D155-4864-A984-17336A8D5F60}"/>
            </c:ext>
          </c:extLst>
        </c:ser>
        <c:ser>
          <c:idx val="5"/>
          <c:order val="5"/>
          <c:tx>
            <c:strRef>
              <c:f>'Ark1'!$G$1</c:f>
              <c:strCache>
                <c:ptCount val="1"/>
                <c:pt idx="0">
                  <c:v>Ved ikke</c:v>
                </c:pt>
              </c:strCache>
            </c:strRef>
          </c:tx>
          <c:spPr>
            <a:solidFill>
              <a:sysClr val="window" lastClr="FFFFFF">
                <a:lumMod val="50000"/>
              </a:sysClr>
            </a:solidFill>
          </c:spPr>
          <c:invertIfNegative val="0"/>
          <c:dLbls>
            <c:spPr>
              <a:noFill/>
              <a:ln>
                <a:noFill/>
              </a:ln>
              <a:effectLst/>
            </c:spPr>
            <c:txPr>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'Ark1'!$G$2:$G$8</c:f>
              <c:numCache>
                <c:formatCode>0%</c:formatCode>
                <c:ptCount val="7"/>
                <c:pt idx="0">
                  <c:v>0.05</c:v>
                </c:pt>
                <c:pt idx="1">
                  <c:v>0.05</c:v>
                </c:pt>
                <c:pt idx="2">
                  <c:v>0.06</c:v>
                </c:pt>
                <c:pt idx="3">
                  <c:v>0.05</c:v>
                </c:pt>
                <c:pt idx="4">
                  <c:v>0.05</c:v>
                </c:pt>
                <c:pt idx="5">
                  <c:v>0.05</c:v>
                </c:pt>
                <c:pt idx="6">
                  <c:v>0.18</c:v>
                </c:pt>
              </c:numCache>
            </c:numRef>
          </c:val>
          <c:extLst>
            <c:ext xmlns:c16="http://schemas.microsoft.com/office/drawing/2014/chart" uri="{C3380CC4-5D6E-409C-BE32-E72D297353CC}">
              <c16:uniqueId val="{00000000-2D00-436C-A73B-5E54ABE8B44B}"/>
            </c:ext>
          </c:extLst>
        </c:ser>
        <c:dLbls>
          <c:showLegendKey val="0"/>
          <c:showVal val="0"/>
          <c:showCatName val="0"/>
          <c:showSerName val="0"/>
          <c:showPercent val="0"/>
          <c:showBubbleSize val="0"/>
        </c:dLbls>
        <c:gapWidth val="150"/>
        <c:overlap val="100"/>
        <c:axId val="98819072"/>
        <c:axId val="96935936"/>
      </c:barChart>
      <c:catAx>
        <c:axId val="98819072"/>
        <c:scaling>
          <c:orientation val="maxMin"/>
        </c:scaling>
        <c:delete val="1"/>
        <c:axPos val="l"/>
        <c:numFmt formatCode="General" sourceLinked="0"/>
        <c:majorTickMark val="out"/>
        <c:minorTickMark val="none"/>
        <c:tickLblPos val="nextTo"/>
        <c:crossAx val="96935936"/>
        <c:crosses val="autoZero"/>
        <c:auto val="1"/>
        <c:lblAlgn val="ctr"/>
        <c:lblOffset val="100"/>
        <c:noMultiLvlLbl val="0"/>
      </c:catAx>
      <c:valAx>
        <c:axId val="96935936"/>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8819072"/>
        <c:crosses val="autoZero"/>
        <c:crossBetween val="between"/>
        <c:majorUnit val="0.25"/>
      </c:valAx>
    </c:plotArea>
    <c:legend>
      <c:legendPos val="b"/>
      <c:layout>
        <c:manualLayout>
          <c:xMode val="edge"/>
          <c:yMode val="edge"/>
          <c:x val="4.2105074127167054E-2"/>
          <c:y val="0.89743539619933099"/>
          <c:w val="0.94225229715300229"/>
          <c:h val="0.10256460380066901"/>
        </c:manualLayout>
      </c:layout>
      <c:overlay val="0"/>
      <c:txPr>
        <a:bodyPr/>
        <a:lstStyle/>
        <a:p>
          <a:pPr algn="just">
            <a:defRPr sz="10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7.2786050435516433E-2"/>
          <c:w val="0.93658190387116835"/>
          <c:h val="0.80667437434208178"/>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'Ark1'!$B$2:$B$8</c:f>
              <c:numCache>
                <c:formatCode>0%</c:formatCode>
                <c:ptCount val="7"/>
                <c:pt idx="0">
                  <c:v>0.11</c:v>
                </c:pt>
                <c:pt idx="1">
                  <c:v>0.15</c:v>
                </c:pt>
                <c:pt idx="2">
                  <c:v>0.16</c:v>
                </c:pt>
                <c:pt idx="3">
                  <c:v>0.19</c:v>
                </c:pt>
                <c:pt idx="4">
                  <c:v>0.19</c:v>
                </c:pt>
                <c:pt idx="5">
                  <c:v>0.16</c:v>
                </c:pt>
                <c:pt idx="6">
                  <c:v>0.05</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'Ark1'!$C$2:$C$8</c:f>
              <c:numCache>
                <c:formatCode>0%</c:formatCode>
                <c:ptCount val="7"/>
                <c:pt idx="0">
                  <c:v>0.65</c:v>
                </c:pt>
                <c:pt idx="1">
                  <c:v>0.61</c:v>
                </c:pt>
                <c:pt idx="2">
                  <c:v>0.63</c:v>
                </c:pt>
                <c:pt idx="3">
                  <c:v>0.48</c:v>
                </c:pt>
                <c:pt idx="4">
                  <c:v>0.47</c:v>
                </c:pt>
                <c:pt idx="5">
                  <c:v>0.45</c:v>
                </c:pt>
                <c:pt idx="6">
                  <c:v>0.23</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'Ark1'!$D$2:$D$8</c:f>
              <c:numCache>
                <c:formatCode>0%</c:formatCode>
                <c:ptCount val="7"/>
                <c:pt idx="0">
                  <c:v>0.19</c:v>
                </c:pt>
                <c:pt idx="1">
                  <c:v>0.13</c:v>
                </c:pt>
                <c:pt idx="2">
                  <c:v>0.1</c:v>
                </c:pt>
                <c:pt idx="3">
                  <c:v>0.26</c:v>
                </c:pt>
                <c:pt idx="4">
                  <c:v>0.23</c:v>
                </c:pt>
                <c:pt idx="5">
                  <c:v>0.28999999999999998</c:v>
                </c:pt>
                <c:pt idx="6">
                  <c:v>0.35</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9-3D4A-43BB-984A-2832C6AE82D7}"/>
                </c:ext>
              </c:extLst>
            </c:dLbl>
            <c:dLbl>
              <c:idx val="2"/>
              <c:delete val="1"/>
              <c:extLst>
                <c:ext xmlns:c15="http://schemas.microsoft.com/office/drawing/2012/chart" uri="{CE6537A1-D6FC-4f65-9D91-7224C49458BB}"/>
                <c:ext xmlns:c16="http://schemas.microsoft.com/office/drawing/2014/chart" uri="{C3380CC4-5D6E-409C-BE32-E72D297353CC}">
                  <c16:uniqueId val="{0000000A-3D4A-43BB-984A-2832C6AE82D7}"/>
                </c:ext>
              </c:extLst>
            </c:dLbl>
            <c:dLbl>
              <c:idx val="3"/>
              <c:delete val="1"/>
              <c:extLst>
                <c:ext xmlns:c15="http://schemas.microsoft.com/office/drawing/2012/chart" uri="{CE6537A1-D6FC-4f65-9D91-7224C49458BB}"/>
                <c:ext xmlns:c16="http://schemas.microsoft.com/office/drawing/2014/chart" uri="{C3380CC4-5D6E-409C-BE32-E72D297353CC}">
                  <c16:uniqueId val="{00000008-3D4A-43BB-984A-2832C6AE82D7}"/>
                </c:ext>
              </c:extLst>
            </c:dLbl>
            <c:dLbl>
              <c:idx val="6"/>
              <c:delete val="1"/>
              <c:extLst>
                <c:ext xmlns:c15="http://schemas.microsoft.com/office/drawing/2012/chart" uri="{CE6537A1-D6FC-4f65-9D91-7224C49458BB}"/>
                <c:ext xmlns:c16="http://schemas.microsoft.com/office/drawing/2014/chart" uri="{C3380CC4-5D6E-409C-BE32-E72D297353CC}">
                  <c16:uniqueId val="{00000003-3D4A-43BB-984A-2832C6AE82D7}"/>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'Ark1'!$E$2:$E$8</c:f>
              <c:numCache>
                <c:formatCode>0%</c:formatCode>
                <c:ptCount val="7"/>
                <c:pt idx="0">
                  <c:v>0.02</c:v>
                </c:pt>
                <c:pt idx="1">
                  <c:v>0.05</c:v>
                </c:pt>
                <c:pt idx="2">
                  <c:v>0</c:v>
                </c:pt>
                <c:pt idx="3">
                  <c:v>0.02</c:v>
                </c:pt>
                <c:pt idx="4">
                  <c:v>0.05</c:v>
                </c:pt>
                <c:pt idx="5">
                  <c:v>0.06</c:v>
                </c:pt>
                <c:pt idx="6">
                  <c:v>0.02</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cat>
            <c:numRef>
              <c:f>'Ark1'!$A$2:$A$8</c:f>
              <c:numCache>
                <c:formatCode>General</c:formatCode>
                <c:ptCount val="7"/>
                <c:pt idx="0">
                  <c:v>1</c:v>
                </c:pt>
                <c:pt idx="1">
                  <c:v>2</c:v>
                </c:pt>
                <c:pt idx="2">
                  <c:v>3</c:v>
                </c:pt>
                <c:pt idx="3">
                  <c:v>4</c:v>
                </c:pt>
                <c:pt idx="4">
                  <c:v>5</c:v>
                </c:pt>
                <c:pt idx="5">
                  <c:v>6</c:v>
                </c:pt>
                <c:pt idx="6">
                  <c:v>7</c:v>
                </c:pt>
              </c:numCache>
            </c:numRef>
          </c:cat>
          <c:val>
            <c:numRef>
              <c:f>'Ark1'!$F$2:$F$8</c:f>
              <c:numCache>
                <c:formatCode>0%</c:formatCode>
                <c:ptCount val="7"/>
                <c:pt idx="0">
                  <c:v>0</c:v>
                </c:pt>
                <c:pt idx="1">
                  <c:v>0</c:v>
                </c:pt>
                <c:pt idx="2">
                  <c:v>0</c:v>
                </c:pt>
                <c:pt idx="3">
                  <c:v>0.02</c:v>
                </c:pt>
                <c:pt idx="4">
                  <c:v>0.02</c:v>
                </c:pt>
                <c:pt idx="5">
                  <c:v>0</c:v>
                </c:pt>
                <c:pt idx="6">
                  <c:v>0.02</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0C8F-4DF2-8B4D-55EB30CC6835}"/>
                </c:ext>
              </c:extLst>
            </c:dLbl>
            <c:dLbl>
              <c:idx val="1"/>
              <c:tx>
                <c:rich>
                  <a:bodyPr/>
                  <a:lstStyle/>
                  <a:p>
                    <a:r>
                      <a:rPr lang="en-US" sz="1200" dirty="0">
                        <a:solidFill>
                          <a:schemeClr val="bg1"/>
                        </a:solidFill>
                      </a:rPr>
                      <a:t>5%</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2C1-49BE-9F36-8563DEDE43E7}"/>
                </c:ext>
              </c:extLst>
            </c:dLbl>
            <c:dLbl>
              <c:idx val="5"/>
              <c:delete val="1"/>
              <c:extLst>
                <c:ext xmlns:c15="http://schemas.microsoft.com/office/drawing/2012/chart" uri="{CE6537A1-D6FC-4f65-9D91-7224C49458BB}"/>
                <c:ext xmlns:c16="http://schemas.microsoft.com/office/drawing/2014/chart" uri="{C3380CC4-5D6E-409C-BE32-E72D297353CC}">
                  <c16:uniqueId val="{00000005-3D4A-43BB-984A-2832C6AE82D7}"/>
                </c:ext>
              </c:extLst>
            </c:dLbl>
            <c:dLbl>
              <c:idx val="6"/>
              <c:tx>
                <c:rich>
                  <a:bodyPr/>
                  <a:lstStyle/>
                  <a:p>
                    <a:r>
                      <a:rPr lang="en-US" sz="1200" dirty="0">
                        <a:solidFill>
                          <a:schemeClr val="bg1"/>
                        </a:solidFill>
                      </a:rPr>
                      <a:t>35%</a:t>
                    </a:r>
                    <a:endParaRPr lang="en-US" sz="900"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2C1-49BE-9F36-8563DEDE43E7}"/>
                </c:ext>
              </c:extLst>
            </c:dLbl>
            <c:spPr>
              <a:noFill/>
              <a:ln>
                <a:noFill/>
              </a:ln>
              <a:effectLst/>
            </c:spPr>
            <c:txPr>
              <a:bodyPr wrap="square" lIns="38100" tIns="19050" rIns="38100" bIns="19050" anchor="ctr">
                <a:spAutoFit/>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'Ark1'!$G$2:$G$8</c:f>
              <c:numCache>
                <c:formatCode>0%</c:formatCode>
                <c:ptCount val="7"/>
                <c:pt idx="0">
                  <c:v>0.03</c:v>
                </c:pt>
                <c:pt idx="1">
                  <c:v>0.06</c:v>
                </c:pt>
                <c:pt idx="2">
                  <c:v>0.11</c:v>
                </c:pt>
                <c:pt idx="3">
                  <c:v>0.03</c:v>
                </c:pt>
                <c:pt idx="4">
                  <c:v>0.05</c:v>
                </c:pt>
                <c:pt idx="5">
                  <c:v>0.03</c:v>
                </c:pt>
                <c:pt idx="6">
                  <c:v>0.34</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99182592"/>
        <c:axId val="96937664"/>
      </c:barChart>
      <c:catAx>
        <c:axId val="99182592"/>
        <c:scaling>
          <c:orientation val="maxMin"/>
        </c:scaling>
        <c:delete val="1"/>
        <c:axPos val="l"/>
        <c:numFmt formatCode="General" sourceLinked="0"/>
        <c:majorTickMark val="out"/>
        <c:minorTickMark val="none"/>
        <c:tickLblPos val="nextTo"/>
        <c:crossAx val="96937664"/>
        <c:crosses val="autoZero"/>
        <c:auto val="1"/>
        <c:lblAlgn val="ctr"/>
        <c:lblOffset val="100"/>
        <c:noMultiLvlLbl val="0"/>
      </c:catAx>
      <c:valAx>
        <c:axId val="96937664"/>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9182592"/>
        <c:crosses val="autoZero"/>
        <c:crossBetween val="between"/>
        <c:majorUnit val="0.25"/>
      </c:valAx>
    </c:plotArea>
    <c:legend>
      <c:legendPos val="b"/>
      <c:layout>
        <c:manualLayout>
          <c:xMode val="edge"/>
          <c:yMode val="edge"/>
          <c:x val="4.0409510580675406E-2"/>
          <c:y val="0.90084029464735882"/>
          <c:w val="0.95959048941932457"/>
          <c:h val="9.2142801886620093E-2"/>
        </c:manualLayout>
      </c:layout>
      <c:overlay val="0"/>
      <c:txPr>
        <a:bodyPr/>
        <a:lstStyle/>
        <a:p>
          <a:pPr algn="just">
            <a:defRPr sz="10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066992204344789E-2"/>
          <c:y val="0.16500443521242047"/>
          <c:w val="0.93658190387116835"/>
          <c:h val="0.59609825877037947"/>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'Ark1'!$B$2</c:f>
              <c:numCache>
                <c:formatCode>0%</c:formatCode>
                <c:ptCount val="1"/>
                <c:pt idx="0">
                  <c:v>0.18</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'Ark1'!$C$2</c:f>
              <c:numCache>
                <c:formatCode>0%</c:formatCode>
                <c:ptCount val="1"/>
                <c:pt idx="0">
                  <c:v>0.65</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'Ark1'!$D$2</c:f>
              <c:numCache>
                <c:formatCode>0%</c:formatCode>
                <c:ptCount val="1"/>
                <c:pt idx="0">
                  <c:v>0.13</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cat>
            <c:numRef>
              <c:f>'Ark1'!$A$2</c:f>
              <c:numCache>
                <c:formatCode>General</c:formatCode>
                <c:ptCount val="1"/>
                <c:pt idx="0">
                  <c:v>1</c:v>
                </c:pt>
              </c:numCache>
            </c:numRef>
          </c:cat>
          <c:val>
            <c:numRef>
              <c:f>'Ark1'!$E$2</c:f>
              <c:numCache>
                <c:formatCode>0%</c:formatCode>
                <c:ptCount val="1"/>
                <c:pt idx="0">
                  <c:v>0</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0"/>
              <c:tx>
                <c:rich>
                  <a:bodyPr/>
                  <a:lstStyle/>
                  <a:p>
                    <a:r>
                      <a:rPr lang="en-US" sz="1200" dirty="0">
                        <a:solidFill>
                          <a:schemeClr val="bg1"/>
                        </a:solidFill>
                      </a:rPr>
                      <a:t>3%</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C8F-4DF2-8B4D-55EB30CC6835}"/>
                </c:ext>
              </c:extLst>
            </c:dLbl>
            <c:dLbl>
              <c:idx val="1"/>
              <c:tx>
                <c:rich>
                  <a:bodyPr/>
                  <a:lstStyle/>
                  <a:p>
                    <a:r>
                      <a:rPr lang="en-US" sz="1200" dirty="0">
                        <a:solidFill>
                          <a:schemeClr val="bg1"/>
                        </a:solidFill>
                      </a:rPr>
                      <a:t>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2C1-49BE-9F36-8563DEDE43E7}"/>
                </c:ext>
              </c:extLst>
            </c:dLbl>
            <c:dLbl>
              <c:idx val="6"/>
              <c:tx>
                <c:rich>
                  <a:bodyPr/>
                  <a:lstStyle/>
                  <a:p>
                    <a:r>
                      <a:rPr lang="en-US" sz="1200" dirty="0">
                        <a:solidFill>
                          <a:schemeClr val="bg1"/>
                        </a:solidFill>
                      </a:rPr>
                      <a:t>9,1%</a:t>
                    </a:r>
                    <a:endParaRPr lang="en-US" sz="900"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2C1-49BE-9F36-8563DEDE43E7}"/>
                </c:ext>
              </c:extLst>
            </c:dLbl>
            <c:spPr>
              <a:noFill/>
              <a:ln>
                <a:noFill/>
              </a:ln>
              <a:effectLst/>
            </c:spPr>
            <c:txPr>
              <a:bodyPr wrap="square" lIns="38100" tIns="19050" rIns="38100" bIns="19050" anchor="ctr">
                <a:spAutoFit/>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'Ark1'!$G$2</c:f>
              <c:numCache>
                <c:formatCode>0%</c:formatCode>
                <c:ptCount val="1"/>
                <c:pt idx="0">
                  <c:v>0.05</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99847680"/>
        <c:axId val="96941696"/>
      </c:barChart>
      <c:catAx>
        <c:axId val="99847680"/>
        <c:scaling>
          <c:orientation val="maxMin"/>
        </c:scaling>
        <c:delete val="1"/>
        <c:axPos val="l"/>
        <c:numFmt formatCode="General" sourceLinked="0"/>
        <c:majorTickMark val="out"/>
        <c:minorTickMark val="none"/>
        <c:tickLblPos val="nextTo"/>
        <c:crossAx val="96941696"/>
        <c:crosses val="autoZero"/>
        <c:auto val="1"/>
        <c:lblAlgn val="ctr"/>
        <c:lblOffset val="100"/>
        <c:noMultiLvlLbl val="0"/>
      </c:catAx>
      <c:valAx>
        <c:axId val="96941696"/>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9847680"/>
        <c:crosses val="autoZero"/>
        <c:crossBetween val="between"/>
        <c:majorUnit val="0.25"/>
      </c:valAx>
    </c:plotArea>
    <c:legend>
      <c:legendPos val="b"/>
      <c:layout>
        <c:manualLayout>
          <c:xMode val="edge"/>
          <c:yMode val="edge"/>
          <c:x val="5.3591395922790275E-2"/>
          <c:y val="0.74532588245953446"/>
          <c:w val="0.8999999347474219"/>
          <c:h val="0.12706351566753712"/>
        </c:manualLayout>
      </c:layout>
      <c:overlay val="0"/>
      <c:txPr>
        <a:bodyPr/>
        <a:lstStyle/>
        <a:p>
          <a:pPr algn="just">
            <a:defRPr sz="10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219625337420419E-2"/>
          <c:y val="0.15483028806838006"/>
          <c:w val="0.92809511881802986"/>
          <c:h val="0.63181332402932511"/>
        </c:manualLayout>
      </c:layout>
      <c:barChart>
        <c:barDir val="bar"/>
        <c:grouping val="percentStacked"/>
        <c:varyColors val="0"/>
        <c:ser>
          <c:idx val="0"/>
          <c:order val="0"/>
          <c:tx>
            <c:strRef>
              <c:f>'Ark1'!$B$1</c:f>
              <c:strCache>
                <c:ptCount val="1"/>
                <c:pt idx="0">
                  <c:v>Meget stor betydning</c:v>
                </c:pt>
              </c:strCache>
            </c:strRef>
          </c:tx>
          <c:spPr>
            <a:solidFill>
              <a:srgbClr val="004691"/>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'Ark1'!$B$2</c:f>
              <c:numCache>
                <c:formatCode>0%</c:formatCode>
                <c:ptCount val="1"/>
                <c:pt idx="0">
                  <c:v>0.13</c:v>
                </c:pt>
              </c:numCache>
            </c:numRef>
          </c:val>
          <c:extLst>
            <c:ext xmlns:c16="http://schemas.microsoft.com/office/drawing/2014/chart" uri="{C3380CC4-5D6E-409C-BE32-E72D297353CC}">
              <c16:uniqueId val="{00000000-D155-4864-A984-17336A8D5F60}"/>
            </c:ext>
          </c:extLst>
        </c:ser>
        <c:ser>
          <c:idx val="1"/>
          <c:order val="1"/>
          <c:tx>
            <c:strRef>
              <c:f>'Ark1'!$C$1</c:f>
              <c:strCache>
                <c:ptCount val="1"/>
                <c:pt idx="0">
                  <c:v>Stor betydning</c:v>
                </c:pt>
              </c:strCache>
            </c:strRef>
          </c:tx>
          <c:spPr>
            <a:solidFill>
              <a:srgbClr val="006FBB"/>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'Ark1'!$C$2</c:f>
              <c:numCache>
                <c:formatCode>0%</c:formatCode>
                <c:ptCount val="1"/>
                <c:pt idx="0">
                  <c:v>0.5</c:v>
                </c:pt>
              </c:numCache>
            </c:numRef>
          </c:val>
          <c:extLst>
            <c:ext xmlns:c16="http://schemas.microsoft.com/office/drawing/2014/chart" uri="{C3380CC4-5D6E-409C-BE32-E72D297353CC}">
              <c16:uniqueId val="{00000001-D155-4864-A984-17336A8D5F60}"/>
            </c:ext>
          </c:extLst>
        </c:ser>
        <c:ser>
          <c:idx val="2"/>
          <c:order val="2"/>
          <c:tx>
            <c:strRef>
              <c:f>'Ark1'!$D$1</c:f>
              <c:strCache>
                <c:ptCount val="1"/>
                <c:pt idx="0">
                  <c:v>Hverken / eller</c:v>
                </c:pt>
              </c:strCache>
            </c:strRef>
          </c:tx>
          <c:spPr>
            <a:solidFill>
              <a:srgbClr val="27A8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'Ark1'!$D$2</c:f>
              <c:numCache>
                <c:formatCode>0%</c:formatCode>
                <c:ptCount val="1"/>
                <c:pt idx="0">
                  <c:v>0.28999999999999998</c:v>
                </c:pt>
              </c:numCache>
            </c:numRef>
          </c:val>
          <c:extLst>
            <c:ext xmlns:c16="http://schemas.microsoft.com/office/drawing/2014/chart" uri="{C3380CC4-5D6E-409C-BE32-E72D297353CC}">
              <c16:uniqueId val="{00000002-D155-4864-A984-17336A8D5F60}"/>
            </c:ext>
          </c:extLst>
        </c:ser>
        <c:ser>
          <c:idx val="3"/>
          <c:order val="3"/>
          <c:tx>
            <c:strRef>
              <c:f>'Ark1'!$E$1</c:f>
              <c:strCache>
                <c:ptCount val="1"/>
                <c:pt idx="0">
                  <c:v>Lille betydning</c:v>
                </c:pt>
              </c:strCache>
            </c:strRef>
          </c:tx>
          <c:spPr>
            <a:solidFill>
              <a:srgbClr val="93D3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'Ark1'!$E$2</c:f>
              <c:numCache>
                <c:formatCode>0%</c:formatCode>
                <c:ptCount val="1"/>
                <c:pt idx="0">
                  <c:v>0.06</c:v>
                </c:pt>
              </c:numCache>
            </c:numRef>
          </c:val>
          <c:extLst>
            <c:ext xmlns:c16="http://schemas.microsoft.com/office/drawing/2014/chart" uri="{C3380CC4-5D6E-409C-BE32-E72D297353CC}">
              <c16:uniqueId val="{00000003-D155-4864-A984-17336A8D5F60}"/>
            </c:ext>
          </c:extLst>
        </c:ser>
        <c:ser>
          <c:idx val="4"/>
          <c:order val="4"/>
          <c:tx>
            <c:strRef>
              <c:f>'Ark1'!$F$1</c:f>
              <c:strCache>
                <c:ptCount val="1"/>
                <c:pt idx="0">
                  <c:v>Meget lille betydning</c:v>
                </c:pt>
              </c:strCache>
            </c:strRef>
          </c:tx>
          <c:spPr>
            <a:solidFill>
              <a:srgbClr val="D4EEFF"/>
            </a:solidFill>
          </c:spPr>
          <c:invertIfNegative val="0"/>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D155-4864-A984-17336A8D5F60}"/>
            </c:ext>
          </c:extLst>
        </c:ser>
        <c:ser>
          <c:idx val="5"/>
          <c:order val="5"/>
          <c:tx>
            <c:strRef>
              <c:f>'Ark1'!$G$1</c:f>
              <c:strCache>
                <c:ptCount val="1"/>
                <c:pt idx="0">
                  <c:v>Ved ikke</c:v>
                </c:pt>
              </c:strCache>
            </c:strRef>
          </c:tx>
          <c:spPr>
            <a:solidFill>
              <a:sysClr val="window" lastClr="FFFFFF">
                <a:lumMod val="65000"/>
              </a:sysClr>
            </a:solidFill>
          </c:spPr>
          <c:invertIfNegative val="0"/>
          <c:cat>
            <c:numRef>
              <c:f>'Ark1'!$A$2</c:f>
              <c:numCache>
                <c:formatCode>General</c:formatCode>
                <c:ptCount val="1"/>
                <c:pt idx="0">
                  <c:v>1</c:v>
                </c:pt>
              </c:numCache>
            </c:numRef>
          </c:cat>
          <c:val>
            <c:numRef>
              <c:f>'Ark1'!$G$2</c:f>
              <c:numCache>
                <c:formatCode>0%</c:formatCode>
                <c:ptCount val="1"/>
                <c:pt idx="0">
                  <c:v>0.02</c:v>
                </c:pt>
              </c:numCache>
            </c:numRef>
          </c:val>
          <c:extLst>
            <c:ext xmlns:c16="http://schemas.microsoft.com/office/drawing/2014/chart" uri="{C3380CC4-5D6E-409C-BE32-E72D297353CC}">
              <c16:uniqueId val="{00000000-25ED-4967-97AB-4C2350DB47B7}"/>
            </c:ext>
          </c:extLst>
        </c:ser>
        <c:dLbls>
          <c:showLegendKey val="0"/>
          <c:showVal val="0"/>
          <c:showCatName val="0"/>
          <c:showSerName val="0"/>
          <c:showPercent val="0"/>
          <c:showBubbleSize val="0"/>
        </c:dLbls>
        <c:gapWidth val="150"/>
        <c:overlap val="100"/>
        <c:axId val="100153856"/>
        <c:axId val="96943424"/>
      </c:barChart>
      <c:catAx>
        <c:axId val="100153856"/>
        <c:scaling>
          <c:orientation val="maxMin"/>
        </c:scaling>
        <c:delete val="1"/>
        <c:axPos val="l"/>
        <c:numFmt formatCode="General" sourceLinked="0"/>
        <c:majorTickMark val="out"/>
        <c:minorTickMark val="none"/>
        <c:tickLblPos val="nextTo"/>
        <c:crossAx val="96943424"/>
        <c:crosses val="autoZero"/>
        <c:auto val="1"/>
        <c:lblAlgn val="ctr"/>
        <c:lblOffset val="100"/>
        <c:noMultiLvlLbl val="0"/>
      </c:catAx>
      <c:valAx>
        <c:axId val="96943424"/>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0153856"/>
        <c:crosses val="autoZero"/>
        <c:crossBetween val="between"/>
        <c:majorUnit val="0.25"/>
      </c:valAx>
    </c:plotArea>
    <c:legend>
      <c:legendPos val="b"/>
      <c:layout>
        <c:manualLayout>
          <c:xMode val="edge"/>
          <c:yMode val="edge"/>
          <c:x val="4.2105074127167054E-2"/>
          <c:y val="0.78397017727877572"/>
          <c:w val="0.94002849166096414"/>
          <c:h val="0.17899741241446715"/>
        </c:manualLayout>
      </c:layout>
      <c:overlay val="0"/>
      <c:txPr>
        <a:bodyPr/>
        <a:lstStyle/>
        <a:p>
          <a:pPr algn="just">
            <a:defRPr sz="10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3925771157691353"/>
          <c:y val="0.14226002099917956"/>
          <c:w val="0.34145739255464935"/>
          <c:h val="0.85773997900082044"/>
        </c:manualLayout>
      </c:layout>
      <c:pieChart>
        <c:varyColors val="1"/>
        <c:ser>
          <c:idx val="0"/>
          <c:order val="0"/>
          <c:tx>
            <c:strRef>
              <c:f>'Ark1'!$B$1</c:f>
              <c:strCache>
                <c:ptCount val="1"/>
                <c:pt idx="0">
                  <c:v>Salg</c:v>
                </c:pt>
              </c:strCache>
            </c:strRef>
          </c:tx>
          <c:dPt>
            <c:idx val="0"/>
            <c:bubble3D val="0"/>
            <c:spPr>
              <a:solidFill>
                <a:schemeClr val="bg1">
                  <a:lumMod val="65000"/>
                </a:schemeClr>
              </a:solidFill>
            </c:spPr>
            <c:extLst>
              <c:ext xmlns:c16="http://schemas.microsoft.com/office/drawing/2014/chart" uri="{C3380CC4-5D6E-409C-BE32-E72D297353CC}">
                <c16:uniqueId val="{00000001-C7F6-4077-8BC2-4C8251153CF5}"/>
              </c:ext>
            </c:extLst>
          </c:dPt>
          <c:dPt>
            <c:idx val="1"/>
            <c:bubble3D val="0"/>
            <c:spPr>
              <a:solidFill>
                <a:srgbClr val="006186"/>
              </a:solidFill>
            </c:spPr>
            <c:extLst>
              <c:ext xmlns:c16="http://schemas.microsoft.com/office/drawing/2014/chart" uri="{C3380CC4-5D6E-409C-BE32-E72D297353CC}">
                <c16:uniqueId val="{00000003-A8D3-4C33-80DE-793AE32492B3}"/>
              </c:ext>
            </c:extLst>
          </c:dPt>
          <c:dLbls>
            <c:dLbl>
              <c:idx val="0"/>
              <c:layout>
                <c:manualLayout>
                  <c:x val="-0.1257155877557293"/>
                  <c:y val="0.26007997720830039"/>
                </c:manualLayout>
              </c:layout>
              <c:spPr>
                <a:noFill/>
                <a:ln>
                  <a:noFill/>
                </a:ln>
                <a:effectLst/>
              </c:spPr>
              <c:txPr>
                <a:bodyPr/>
                <a:lstStyle/>
                <a:p>
                  <a:pPr>
                    <a:defRPr sz="1100">
                      <a:solidFill>
                        <a:schemeClr val="bg1"/>
                      </a:solidFill>
                    </a:defRPr>
                  </a:pPr>
                  <a:endParaRPr lang="da-DK"/>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7F6-4077-8BC2-4C8251153CF5}"/>
                </c:ext>
              </c:extLst>
            </c:dLbl>
            <c:dLbl>
              <c:idx val="1"/>
              <c:layout>
                <c:manualLayout>
                  <c:x val="9.1339829641063158E-2"/>
                  <c:y val="-0.25311291044073836"/>
                </c:manualLayout>
              </c:layout>
              <c:spPr/>
              <c:txPr>
                <a:bodyPr/>
                <a:lstStyle/>
                <a:p>
                  <a:pPr>
                    <a:defRPr sz="1100">
                      <a:solidFill>
                        <a:schemeClr val="bg1">
                          <a:lumMod val="95000"/>
                        </a:schemeClr>
                      </a:solidFill>
                    </a:defRPr>
                  </a:pPr>
                  <a:endParaRPr lang="da-DK"/>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8D3-4C33-80DE-793AE32492B3}"/>
                </c:ext>
              </c:extLst>
            </c:dLbl>
            <c:dLbl>
              <c:idx val="2"/>
              <c:delete val="1"/>
              <c:extLst>
                <c:ext xmlns:c15="http://schemas.microsoft.com/office/drawing/2012/chart" uri="{CE6537A1-D6FC-4f65-9D91-7224C49458BB}"/>
                <c:ext xmlns:c16="http://schemas.microsoft.com/office/drawing/2014/chart" uri="{C3380CC4-5D6E-409C-BE32-E72D297353CC}">
                  <c16:uniqueId val="{00000003-C7F6-4077-8BC2-4C8251153CF5}"/>
                </c:ext>
              </c:extLst>
            </c:dLbl>
            <c:spPr>
              <a:noFill/>
              <a:ln>
                <a:noFill/>
              </a:ln>
              <a:effectLst/>
            </c:spPr>
            <c:txPr>
              <a:bodyPr/>
              <a:lstStyle/>
              <a:p>
                <a:pPr>
                  <a:defRPr sz="1200"/>
                </a:pPr>
                <a:endParaRPr lang="da-DK"/>
              </a:p>
            </c:txPr>
            <c:showLegendKey val="0"/>
            <c:showVal val="1"/>
            <c:showCatName val="1"/>
            <c:showSerName val="0"/>
            <c:showPercent val="0"/>
            <c:showBubbleSize val="0"/>
            <c:showLeaderLines val="1"/>
            <c:extLst>
              <c:ext xmlns:c15="http://schemas.microsoft.com/office/drawing/2012/chart" uri="{CE6537A1-D6FC-4f65-9D91-7224C49458BB}"/>
            </c:extLst>
          </c:dLbls>
          <c:cat>
            <c:strRef>
              <c:f>'Ark1'!$A$2:$A$3</c:f>
              <c:strCache>
                <c:ptCount val="2"/>
                <c:pt idx="0">
                  <c:v>Nej</c:v>
                </c:pt>
                <c:pt idx="1">
                  <c:v>Ja</c:v>
                </c:pt>
              </c:strCache>
            </c:strRef>
          </c:cat>
          <c:val>
            <c:numRef>
              <c:f>'Ark1'!$B$2:$B$3</c:f>
              <c:numCache>
                <c:formatCode>0%</c:formatCode>
                <c:ptCount val="2"/>
                <c:pt idx="0">
                  <c:v>0.13</c:v>
                </c:pt>
                <c:pt idx="1">
                  <c:v>0.87</c:v>
                </c:pt>
              </c:numCache>
            </c:numRef>
          </c:val>
          <c:extLst>
            <c:ext xmlns:c16="http://schemas.microsoft.com/office/drawing/2014/chart" uri="{C3380CC4-5D6E-409C-BE32-E72D297353CC}">
              <c16:uniqueId val="{00000004-C7F6-4077-8BC2-4C8251153CF5}"/>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da-DK"/>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'Ark1'!$B$1</c:f>
              <c:strCache>
                <c:ptCount val="1"/>
                <c:pt idx="0">
                  <c:v>Serie 1</c:v>
                </c:pt>
              </c:strCache>
            </c:strRef>
          </c:tx>
          <c:spPr>
            <a:solidFill>
              <a:srgbClr val="006186"/>
            </a:solidFill>
          </c:spPr>
          <c:invertIfNegative val="0"/>
          <c:dLbls>
            <c:spPr>
              <a:noFill/>
              <a:ln>
                <a:noFill/>
              </a:ln>
              <a:effectLst/>
            </c:spPr>
            <c:txPr>
              <a:bodyPr/>
              <a:lstStyle/>
              <a:p>
                <a:pPr>
                  <a:defRPr sz="1200"/>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'Ark1'!$A$2:$A$6</c:f>
              <c:strCache>
                <c:ptCount val="5"/>
                <c:pt idx="0">
                  <c:v>&lt;30 år</c:v>
                </c:pt>
                <c:pt idx="1">
                  <c:v>30-39 år</c:v>
                </c:pt>
                <c:pt idx="2">
                  <c:v>40-49 år</c:v>
                </c:pt>
                <c:pt idx="3">
                  <c:v>50-59 år</c:v>
                </c:pt>
                <c:pt idx="4">
                  <c:v>60-69 år</c:v>
                </c:pt>
              </c:strCache>
            </c:strRef>
          </c:cat>
          <c:val>
            <c:numRef>
              <c:f>'Ark1'!$B$2:$B$6</c:f>
              <c:numCache>
                <c:formatCode>0%</c:formatCode>
                <c:ptCount val="5"/>
                <c:pt idx="0">
                  <c:v>0.02</c:v>
                </c:pt>
                <c:pt idx="1">
                  <c:v>0.02</c:v>
                </c:pt>
                <c:pt idx="2">
                  <c:v>0.17</c:v>
                </c:pt>
                <c:pt idx="3">
                  <c:v>0.59</c:v>
                </c:pt>
                <c:pt idx="4">
                  <c:v>0.21</c:v>
                </c:pt>
              </c:numCache>
            </c:numRef>
          </c:val>
          <c:extLst>
            <c:ext xmlns:c16="http://schemas.microsoft.com/office/drawing/2014/chart" uri="{C3380CC4-5D6E-409C-BE32-E72D297353CC}">
              <c16:uniqueId val="{00000000-DDDA-4C9D-99DD-9318619A0B36}"/>
            </c:ext>
          </c:extLst>
        </c:ser>
        <c:dLbls>
          <c:showLegendKey val="0"/>
          <c:showVal val="1"/>
          <c:showCatName val="0"/>
          <c:showSerName val="0"/>
          <c:showPercent val="0"/>
          <c:showBubbleSize val="0"/>
        </c:dLbls>
        <c:gapWidth val="75"/>
        <c:axId val="75125760"/>
        <c:axId val="59036160"/>
      </c:barChart>
      <c:catAx>
        <c:axId val="75125760"/>
        <c:scaling>
          <c:orientation val="minMax"/>
        </c:scaling>
        <c:delete val="0"/>
        <c:axPos val="l"/>
        <c:numFmt formatCode="General" sourceLinked="0"/>
        <c:majorTickMark val="none"/>
        <c:minorTickMark val="none"/>
        <c:tickLblPos val="nextTo"/>
        <c:spPr>
          <a:ln w="3175">
            <a:solidFill>
              <a:sysClr val="windowText" lastClr="000000">
                <a:lumMod val="50000"/>
                <a:lumOff val="50000"/>
              </a:sysClr>
            </a:solidFill>
          </a:ln>
        </c:spPr>
        <c:txPr>
          <a:bodyPr/>
          <a:lstStyle/>
          <a:p>
            <a:pPr>
              <a:defRPr sz="1200">
                <a:solidFill>
                  <a:srgbClr val="080808"/>
                </a:solidFill>
                <a:latin typeface="Helvetica" panose="020B0604020202020204" pitchFamily="34" charset="0"/>
                <a:cs typeface="Helvetica" panose="020B0604020202020204" pitchFamily="34" charset="0"/>
              </a:defRPr>
            </a:pPr>
            <a:endParaRPr lang="da-DK"/>
          </a:p>
        </c:txPr>
        <c:crossAx val="59036160"/>
        <c:crosses val="autoZero"/>
        <c:auto val="1"/>
        <c:lblAlgn val="ctr"/>
        <c:lblOffset val="100"/>
        <c:noMultiLvlLbl val="0"/>
      </c:catAx>
      <c:valAx>
        <c:axId val="59036160"/>
        <c:scaling>
          <c:orientation val="minMax"/>
        </c:scaling>
        <c:delete val="1"/>
        <c:axPos val="b"/>
        <c:numFmt formatCode="0%" sourceLinked="1"/>
        <c:majorTickMark val="none"/>
        <c:minorTickMark val="none"/>
        <c:tickLblPos val="nextTo"/>
        <c:crossAx val="75125760"/>
        <c:crosses val="autoZero"/>
        <c:crossBetween val="between"/>
        <c:majorUnit val="0.25"/>
      </c:valAx>
    </c:plotArea>
    <c:plotVisOnly val="1"/>
    <c:dispBlanksAs val="gap"/>
    <c:showDLblsOverMax val="0"/>
  </c:chart>
  <c:txPr>
    <a:bodyPr/>
    <a:lstStyle/>
    <a:p>
      <a:pPr>
        <a:defRPr sz="1800"/>
      </a:pPr>
      <a:endParaRPr lang="da-DK"/>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13811775995601E-2"/>
          <c:y val="4.3986398663756802E-2"/>
          <c:w val="0.92809511881802986"/>
          <c:h val="0.82477114171517363"/>
        </c:manualLayout>
      </c:layout>
      <c:barChart>
        <c:barDir val="bar"/>
        <c:grouping val="percentStacked"/>
        <c:varyColors val="0"/>
        <c:ser>
          <c:idx val="0"/>
          <c:order val="0"/>
          <c:tx>
            <c:strRef>
              <c:f>'Ark1'!$B$1</c:f>
              <c:strCache>
                <c:ptCount val="1"/>
                <c:pt idx="0">
                  <c:v>Meget stor betydning</c:v>
                </c:pt>
              </c:strCache>
            </c:strRef>
          </c:tx>
          <c:spPr>
            <a:solidFill>
              <a:srgbClr val="004691"/>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'Ark1'!$A$2:$A$7</c:f>
              <c:numCache>
                <c:formatCode>General</c:formatCode>
                <c:ptCount val="6"/>
                <c:pt idx="0">
                  <c:v>1</c:v>
                </c:pt>
                <c:pt idx="1">
                  <c:v>2</c:v>
                </c:pt>
                <c:pt idx="2">
                  <c:v>3</c:v>
                </c:pt>
                <c:pt idx="3">
                  <c:v>4</c:v>
                </c:pt>
                <c:pt idx="4">
                  <c:v>5</c:v>
                </c:pt>
                <c:pt idx="5">
                  <c:v>6</c:v>
                </c:pt>
              </c:numCache>
            </c:numRef>
          </c:cat>
          <c:val>
            <c:numRef>
              <c:f>'Ark1'!$B$2:$B$7</c:f>
              <c:numCache>
                <c:formatCode>0%</c:formatCode>
                <c:ptCount val="6"/>
                <c:pt idx="0">
                  <c:v>0.34</c:v>
                </c:pt>
                <c:pt idx="1">
                  <c:v>0.13</c:v>
                </c:pt>
                <c:pt idx="2">
                  <c:v>0.27</c:v>
                </c:pt>
                <c:pt idx="3">
                  <c:v>0.13</c:v>
                </c:pt>
                <c:pt idx="4">
                  <c:v>0.16</c:v>
                </c:pt>
                <c:pt idx="5">
                  <c:v>0.08</c:v>
                </c:pt>
              </c:numCache>
            </c:numRef>
          </c:val>
          <c:extLst>
            <c:ext xmlns:c16="http://schemas.microsoft.com/office/drawing/2014/chart" uri="{C3380CC4-5D6E-409C-BE32-E72D297353CC}">
              <c16:uniqueId val="{00000000-D155-4864-A984-17336A8D5F60}"/>
            </c:ext>
          </c:extLst>
        </c:ser>
        <c:ser>
          <c:idx val="1"/>
          <c:order val="1"/>
          <c:tx>
            <c:strRef>
              <c:f>'Ark1'!$C$1</c:f>
              <c:strCache>
                <c:ptCount val="1"/>
                <c:pt idx="0">
                  <c:v>Stor betydning</c:v>
                </c:pt>
              </c:strCache>
            </c:strRef>
          </c:tx>
          <c:spPr>
            <a:solidFill>
              <a:srgbClr val="006FBB"/>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'Ark1'!$A$2:$A$7</c:f>
              <c:numCache>
                <c:formatCode>General</c:formatCode>
                <c:ptCount val="6"/>
                <c:pt idx="0">
                  <c:v>1</c:v>
                </c:pt>
                <c:pt idx="1">
                  <c:v>2</c:v>
                </c:pt>
                <c:pt idx="2">
                  <c:v>3</c:v>
                </c:pt>
                <c:pt idx="3">
                  <c:v>4</c:v>
                </c:pt>
                <c:pt idx="4">
                  <c:v>5</c:v>
                </c:pt>
                <c:pt idx="5">
                  <c:v>6</c:v>
                </c:pt>
              </c:numCache>
            </c:numRef>
          </c:cat>
          <c:val>
            <c:numRef>
              <c:f>'Ark1'!$C$2:$C$7</c:f>
              <c:numCache>
                <c:formatCode>0%</c:formatCode>
                <c:ptCount val="6"/>
                <c:pt idx="0">
                  <c:v>0.45</c:v>
                </c:pt>
                <c:pt idx="1">
                  <c:v>0.35</c:v>
                </c:pt>
                <c:pt idx="2">
                  <c:v>0.55000000000000004</c:v>
                </c:pt>
                <c:pt idx="3">
                  <c:v>0.55000000000000004</c:v>
                </c:pt>
                <c:pt idx="4">
                  <c:v>0.47</c:v>
                </c:pt>
                <c:pt idx="5">
                  <c:v>0.53</c:v>
                </c:pt>
              </c:numCache>
            </c:numRef>
          </c:val>
          <c:extLst>
            <c:ext xmlns:c16="http://schemas.microsoft.com/office/drawing/2014/chart" uri="{C3380CC4-5D6E-409C-BE32-E72D297353CC}">
              <c16:uniqueId val="{00000001-D155-4864-A984-17336A8D5F60}"/>
            </c:ext>
          </c:extLst>
        </c:ser>
        <c:ser>
          <c:idx val="2"/>
          <c:order val="2"/>
          <c:tx>
            <c:strRef>
              <c:f>'Ark1'!$D$1</c:f>
              <c:strCache>
                <c:ptCount val="1"/>
                <c:pt idx="0">
                  <c:v>Hverken / eller</c:v>
                </c:pt>
              </c:strCache>
            </c:strRef>
          </c:tx>
          <c:spPr>
            <a:solidFill>
              <a:srgbClr val="27A8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'Ark1'!$A$2:$A$7</c:f>
              <c:numCache>
                <c:formatCode>General</c:formatCode>
                <c:ptCount val="6"/>
                <c:pt idx="0">
                  <c:v>1</c:v>
                </c:pt>
                <c:pt idx="1">
                  <c:v>2</c:v>
                </c:pt>
                <c:pt idx="2">
                  <c:v>3</c:v>
                </c:pt>
                <c:pt idx="3">
                  <c:v>4</c:v>
                </c:pt>
                <c:pt idx="4">
                  <c:v>5</c:v>
                </c:pt>
                <c:pt idx="5">
                  <c:v>6</c:v>
                </c:pt>
              </c:numCache>
            </c:numRef>
          </c:cat>
          <c:val>
            <c:numRef>
              <c:f>'Ark1'!$D$2:$D$7</c:f>
              <c:numCache>
                <c:formatCode>0%</c:formatCode>
                <c:ptCount val="6"/>
                <c:pt idx="0">
                  <c:v>0.16</c:v>
                </c:pt>
                <c:pt idx="1">
                  <c:v>0.42</c:v>
                </c:pt>
                <c:pt idx="2">
                  <c:v>0.1</c:v>
                </c:pt>
                <c:pt idx="3">
                  <c:v>0.21</c:v>
                </c:pt>
                <c:pt idx="4">
                  <c:v>0.27</c:v>
                </c:pt>
                <c:pt idx="5">
                  <c:v>0.24</c:v>
                </c:pt>
              </c:numCache>
            </c:numRef>
          </c:val>
          <c:extLst>
            <c:ext xmlns:c16="http://schemas.microsoft.com/office/drawing/2014/chart" uri="{C3380CC4-5D6E-409C-BE32-E72D297353CC}">
              <c16:uniqueId val="{00000002-D155-4864-A984-17336A8D5F60}"/>
            </c:ext>
          </c:extLst>
        </c:ser>
        <c:ser>
          <c:idx val="3"/>
          <c:order val="3"/>
          <c:tx>
            <c:strRef>
              <c:f>'Ark1'!$E$1</c:f>
              <c:strCache>
                <c:ptCount val="1"/>
                <c:pt idx="0">
                  <c:v>Lille betydning</c:v>
                </c:pt>
              </c:strCache>
            </c:strRef>
          </c:tx>
          <c:spPr>
            <a:solidFill>
              <a:srgbClr val="93D3F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A82E-4AA4-BEB2-C2304E4C890B}"/>
                </c:ext>
              </c:extLst>
            </c:dLbl>
            <c:dLbl>
              <c:idx val="2"/>
              <c:delete val="1"/>
              <c:extLst>
                <c:ext xmlns:c15="http://schemas.microsoft.com/office/drawing/2012/chart" uri="{CE6537A1-D6FC-4f65-9D91-7224C49458BB}"/>
                <c:ext xmlns:c16="http://schemas.microsoft.com/office/drawing/2014/chart" uri="{C3380CC4-5D6E-409C-BE32-E72D297353CC}">
                  <c16:uniqueId val="{00000001-A82E-4AA4-BEB2-C2304E4C890B}"/>
                </c:ext>
              </c:extLst>
            </c:dLbl>
            <c:dLbl>
              <c:idx val="4"/>
              <c:delete val="1"/>
              <c:extLst>
                <c:ext xmlns:c15="http://schemas.microsoft.com/office/drawing/2012/chart" uri="{CE6537A1-D6FC-4f65-9D91-7224C49458BB}"/>
                <c:ext xmlns:c16="http://schemas.microsoft.com/office/drawing/2014/chart" uri="{C3380CC4-5D6E-409C-BE32-E72D297353CC}">
                  <c16:uniqueId val="{00000002-A82E-4AA4-BEB2-C2304E4C890B}"/>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'Ark1'!$A$2:$A$7</c:f>
              <c:numCache>
                <c:formatCode>General</c:formatCode>
                <c:ptCount val="6"/>
                <c:pt idx="0">
                  <c:v>1</c:v>
                </c:pt>
                <c:pt idx="1">
                  <c:v>2</c:v>
                </c:pt>
                <c:pt idx="2">
                  <c:v>3</c:v>
                </c:pt>
                <c:pt idx="3">
                  <c:v>4</c:v>
                </c:pt>
                <c:pt idx="4">
                  <c:v>5</c:v>
                </c:pt>
                <c:pt idx="5">
                  <c:v>6</c:v>
                </c:pt>
              </c:numCache>
            </c:numRef>
          </c:cat>
          <c:val>
            <c:numRef>
              <c:f>'Ark1'!$E$2:$E$7</c:f>
              <c:numCache>
                <c:formatCode>0%</c:formatCode>
                <c:ptCount val="6"/>
                <c:pt idx="0">
                  <c:v>0</c:v>
                </c:pt>
                <c:pt idx="1">
                  <c:v>0.05</c:v>
                </c:pt>
                <c:pt idx="2">
                  <c:v>0.02</c:v>
                </c:pt>
                <c:pt idx="3">
                  <c:v>0.05</c:v>
                </c:pt>
                <c:pt idx="4">
                  <c:v>0.03</c:v>
                </c:pt>
                <c:pt idx="5">
                  <c:v>0.1</c:v>
                </c:pt>
              </c:numCache>
            </c:numRef>
          </c:val>
          <c:extLst>
            <c:ext xmlns:c16="http://schemas.microsoft.com/office/drawing/2014/chart" uri="{C3380CC4-5D6E-409C-BE32-E72D297353CC}">
              <c16:uniqueId val="{00000003-D155-4864-A984-17336A8D5F60}"/>
            </c:ext>
          </c:extLst>
        </c:ser>
        <c:ser>
          <c:idx val="4"/>
          <c:order val="4"/>
          <c:tx>
            <c:strRef>
              <c:f>'Ark1'!$F$1</c:f>
              <c:strCache>
                <c:ptCount val="1"/>
                <c:pt idx="0">
                  <c:v>Meget lille betydning</c:v>
                </c:pt>
              </c:strCache>
            </c:strRef>
          </c:tx>
          <c:spPr>
            <a:solidFill>
              <a:srgbClr val="D4EEFF"/>
            </a:solidFill>
          </c:spPr>
          <c:invertIfNegative val="0"/>
          <c:cat>
            <c:numRef>
              <c:f>'Ark1'!$A$2:$A$7</c:f>
              <c:numCache>
                <c:formatCode>General</c:formatCode>
                <c:ptCount val="6"/>
                <c:pt idx="0">
                  <c:v>1</c:v>
                </c:pt>
                <c:pt idx="1">
                  <c:v>2</c:v>
                </c:pt>
                <c:pt idx="2">
                  <c:v>3</c:v>
                </c:pt>
                <c:pt idx="3">
                  <c:v>4</c:v>
                </c:pt>
                <c:pt idx="4">
                  <c:v>5</c:v>
                </c:pt>
                <c:pt idx="5">
                  <c:v>6</c:v>
                </c:pt>
              </c:numCache>
            </c:numRef>
          </c:cat>
          <c:val>
            <c:numRef>
              <c:f>'Ark1'!$F$2:$F$7</c:f>
              <c:numCache>
                <c:formatCode>0%</c:formatCode>
                <c:ptCount val="6"/>
                <c:pt idx="0">
                  <c:v>0</c:v>
                </c:pt>
                <c:pt idx="1">
                  <c:v>0</c:v>
                </c:pt>
                <c:pt idx="2">
                  <c:v>0</c:v>
                </c:pt>
                <c:pt idx="3">
                  <c:v>0</c:v>
                </c:pt>
                <c:pt idx="4">
                  <c:v>0</c:v>
                </c:pt>
                <c:pt idx="5">
                  <c:v>0</c:v>
                </c:pt>
              </c:numCache>
            </c:numRef>
          </c:val>
          <c:extLst>
            <c:ext xmlns:c16="http://schemas.microsoft.com/office/drawing/2014/chart" uri="{C3380CC4-5D6E-409C-BE32-E72D297353CC}">
              <c16:uniqueId val="{00000004-D155-4864-A984-17336A8D5F60}"/>
            </c:ext>
          </c:extLst>
        </c:ser>
        <c:ser>
          <c:idx val="5"/>
          <c:order val="5"/>
          <c:tx>
            <c:strRef>
              <c:f>'Ark1'!$G$1</c:f>
              <c:strCache>
                <c:ptCount val="1"/>
                <c:pt idx="0">
                  <c:v>Ved ikke</c:v>
                </c:pt>
              </c:strCache>
            </c:strRef>
          </c:tx>
          <c:spPr>
            <a:solidFill>
              <a:sysClr val="window" lastClr="FFFFFF">
                <a:lumMod val="50000"/>
              </a:sysClr>
            </a:solidFill>
          </c:spPr>
          <c:invertIfNegative val="0"/>
          <c:dLbls>
            <c:spPr>
              <a:noFill/>
              <a:ln>
                <a:noFill/>
              </a:ln>
              <a:effectLst/>
            </c:spPr>
            <c:txPr>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'Ark1'!$A$2:$A$7</c:f>
              <c:numCache>
                <c:formatCode>General</c:formatCode>
                <c:ptCount val="6"/>
                <c:pt idx="0">
                  <c:v>1</c:v>
                </c:pt>
                <c:pt idx="1">
                  <c:v>2</c:v>
                </c:pt>
                <c:pt idx="2">
                  <c:v>3</c:v>
                </c:pt>
                <c:pt idx="3">
                  <c:v>4</c:v>
                </c:pt>
                <c:pt idx="4">
                  <c:v>5</c:v>
                </c:pt>
                <c:pt idx="5">
                  <c:v>6</c:v>
                </c:pt>
              </c:numCache>
            </c:numRef>
          </c:cat>
          <c:val>
            <c:numRef>
              <c:f>'Ark1'!$G$2:$G$7</c:f>
              <c:numCache>
                <c:formatCode>0%</c:formatCode>
                <c:ptCount val="6"/>
                <c:pt idx="0">
                  <c:v>0.05</c:v>
                </c:pt>
                <c:pt idx="1">
                  <c:v>0.05</c:v>
                </c:pt>
                <c:pt idx="2">
                  <c:v>0.06</c:v>
                </c:pt>
                <c:pt idx="3">
                  <c:v>0.06</c:v>
                </c:pt>
                <c:pt idx="4">
                  <c:v>0.06</c:v>
                </c:pt>
                <c:pt idx="5">
                  <c:v>0.05</c:v>
                </c:pt>
              </c:numCache>
            </c:numRef>
          </c:val>
          <c:extLst>
            <c:ext xmlns:c16="http://schemas.microsoft.com/office/drawing/2014/chart" uri="{C3380CC4-5D6E-409C-BE32-E72D297353CC}">
              <c16:uniqueId val="{00000000-7930-43BB-BE72-DA6BF048DB6F}"/>
            </c:ext>
          </c:extLst>
        </c:ser>
        <c:dLbls>
          <c:showLegendKey val="0"/>
          <c:showVal val="0"/>
          <c:showCatName val="0"/>
          <c:showSerName val="0"/>
          <c:showPercent val="0"/>
          <c:showBubbleSize val="0"/>
        </c:dLbls>
        <c:gapWidth val="150"/>
        <c:overlap val="100"/>
        <c:axId val="105249280"/>
        <c:axId val="100002048"/>
      </c:barChart>
      <c:catAx>
        <c:axId val="105249280"/>
        <c:scaling>
          <c:orientation val="maxMin"/>
        </c:scaling>
        <c:delete val="1"/>
        <c:axPos val="l"/>
        <c:numFmt formatCode="General" sourceLinked="0"/>
        <c:majorTickMark val="out"/>
        <c:minorTickMark val="none"/>
        <c:tickLblPos val="nextTo"/>
        <c:crossAx val="100002048"/>
        <c:crosses val="autoZero"/>
        <c:auto val="1"/>
        <c:lblAlgn val="ctr"/>
        <c:lblOffset val="100"/>
        <c:noMultiLvlLbl val="0"/>
      </c:catAx>
      <c:valAx>
        <c:axId val="100002048"/>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5249280"/>
        <c:crosses val="autoZero"/>
        <c:crossBetween val="between"/>
        <c:majorUnit val="0.25"/>
      </c:valAx>
    </c:plotArea>
    <c:legend>
      <c:legendPos val="b"/>
      <c:layout>
        <c:manualLayout>
          <c:xMode val="edge"/>
          <c:yMode val="edge"/>
          <c:x val="4.2105074127167054E-2"/>
          <c:y val="0.89743539619933099"/>
          <c:w val="0.94225229715300229"/>
          <c:h val="0.10256460380066901"/>
        </c:manualLayout>
      </c:layout>
      <c:overlay val="0"/>
      <c:txPr>
        <a:bodyPr/>
        <a:lstStyle/>
        <a:p>
          <a:pPr algn="just">
            <a:defRPr sz="10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8.9460708567110261E-2"/>
          <c:w val="0.93658190387116835"/>
          <c:h val="0.78367544163478053"/>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'Ark1'!$A$2:$A$7</c:f>
              <c:numCache>
                <c:formatCode>General</c:formatCode>
                <c:ptCount val="6"/>
                <c:pt idx="0">
                  <c:v>1</c:v>
                </c:pt>
                <c:pt idx="1">
                  <c:v>2</c:v>
                </c:pt>
                <c:pt idx="2">
                  <c:v>3</c:v>
                </c:pt>
                <c:pt idx="3">
                  <c:v>4</c:v>
                </c:pt>
                <c:pt idx="4">
                  <c:v>5</c:v>
                </c:pt>
                <c:pt idx="5">
                  <c:v>6</c:v>
                </c:pt>
              </c:numCache>
            </c:numRef>
          </c:cat>
          <c:val>
            <c:numRef>
              <c:f>'Ark1'!$B$2:$B$7</c:f>
              <c:numCache>
                <c:formatCode>0%</c:formatCode>
                <c:ptCount val="6"/>
                <c:pt idx="0">
                  <c:v>0.21</c:v>
                </c:pt>
                <c:pt idx="1">
                  <c:v>0.28999999999999998</c:v>
                </c:pt>
                <c:pt idx="2">
                  <c:v>0.13</c:v>
                </c:pt>
                <c:pt idx="3">
                  <c:v>0.13</c:v>
                </c:pt>
                <c:pt idx="4">
                  <c:v>0.23</c:v>
                </c:pt>
                <c:pt idx="5">
                  <c:v>0.03</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'Ark1'!$A$2:$A$7</c:f>
              <c:numCache>
                <c:formatCode>General</c:formatCode>
                <c:ptCount val="6"/>
                <c:pt idx="0">
                  <c:v>1</c:v>
                </c:pt>
                <c:pt idx="1">
                  <c:v>2</c:v>
                </c:pt>
                <c:pt idx="2">
                  <c:v>3</c:v>
                </c:pt>
                <c:pt idx="3">
                  <c:v>4</c:v>
                </c:pt>
                <c:pt idx="4">
                  <c:v>5</c:v>
                </c:pt>
                <c:pt idx="5">
                  <c:v>6</c:v>
                </c:pt>
              </c:numCache>
            </c:numRef>
          </c:cat>
          <c:val>
            <c:numRef>
              <c:f>'Ark1'!$C$2:$C$7</c:f>
              <c:numCache>
                <c:formatCode>0%</c:formatCode>
                <c:ptCount val="6"/>
                <c:pt idx="0">
                  <c:v>0.66</c:v>
                </c:pt>
                <c:pt idx="1">
                  <c:v>0.55000000000000004</c:v>
                </c:pt>
                <c:pt idx="2">
                  <c:v>0.57999999999999996</c:v>
                </c:pt>
                <c:pt idx="3">
                  <c:v>0.57999999999999996</c:v>
                </c:pt>
                <c:pt idx="4">
                  <c:v>0.61</c:v>
                </c:pt>
                <c:pt idx="5">
                  <c:v>0.47</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'Ark1'!$A$2:$A$7</c:f>
              <c:numCache>
                <c:formatCode>General</c:formatCode>
                <c:ptCount val="6"/>
                <c:pt idx="0">
                  <c:v>1</c:v>
                </c:pt>
                <c:pt idx="1">
                  <c:v>2</c:v>
                </c:pt>
                <c:pt idx="2">
                  <c:v>3</c:v>
                </c:pt>
                <c:pt idx="3">
                  <c:v>4</c:v>
                </c:pt>
                <c:pt idx="4">
                  <c:v>5</c:v>
                </c:pt>
                <c:pt idx="5">
                  <c:v>6</c:v>
                </c:pt>
              </c:numCache>
            </c:numRef>
          </c:cat>
          <c:val>
            <c:numRef>
              <c:f>'Ark1'!$D$2:$D$7</c:f>
              <c:numCache>
                <c:formatCode>0%</c:formatCode>
                <c:ptCount val="6"/>
                <c:pt idx="0">
                  <c:v>0.06</c:v>
                </c:pt>
                <c:pt idx="1">
                  <c:v>0.06</c:v>
                </c:pt>
                <c:pt idx="2">
                  <c:v>0.16</c:v>
                </c:pt>
                <c:pt idx="3">
                  <c:v>0.23</c:v>
                </c:pt>
                <c:pt idx="4">
                  <c:v>0.05</c:v>
                </c:pt>
                <c:pt idx="5">
                  <c:v>0.27</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6-C3EF-4A47-8E7C-7E72140763A3}"/>
                </c:ext>
              </c:extLst>
            </c:dLbl>
            <c:dLbl>
              <c:idx val="1"/>
              <c:delete val="1"/>
              <c:extLst>
                <c:ext xmlns:c15="http://schemas.microsoft.com/office/drawing/2012/chart" uri="{CE6537A1-D6FC-4f65-9D91-7224C49458BB}"/>
                <c:ext xmlns:c16="http://schemas.microsoft.com/office/drawing/2014/chart" uri="{C3380CC4-5D6E-409C-BE32-E72D297353CC}">
                  <c16:uniqueId val="{00000005-C3EF-4A47-8E7C-7E72140763A3}"/>
                </c:ext>
              </c:extLst>
            </c:dLbl>
            <c:dLbl>
              <c:idx val="2"/>
              <c:delete val="1"/>
              <c:extLst>
                <c:ext xmlns:c15="http://schemas.microsoft.com/office/drawing/2012/chart" uri="{CE6537A1-D6FC-4f65-9D91-7224C49458BB}"/>
                <c:ext xmlns:c16="http://schemas.microsoft.com/office/drawing/2014/chart" uri="{C3380CC4-5D6E-409C-BE32-E72D297353CC}">
                  <c16:uniqueId val="{00000004-C3EF-4A47-8E7C-7E72140763A3}"/>
                </c:ext>
              </c:extLst>
            </c:dLbl>
            <c:dLbl>
              <c:idx val="3"/>
              <c:delete val="1"/>
              <c:extLst>
                <c:ext xmlns:c15="http://schemas.microsoft.com/office/drawing/2012/chart" uri="{CE6537A1-D6FC-4f65-9D91-7224C49458BB}"/>
                <c:ext xmlns:c16="http://schemas.microsoft.com/office/drawing/2014/chart" uri="{C3380CC4-5D6E-409C-BE32-E72D297353CC}">
                  <c16:uniqueId val="{00000003-C3EF-4A47-8E7C-7E72140763A3}"/>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'Ark1'!$A$2:$A$7</c:f>
              <c:numCache>
                <c:formatCode>General</c:formatCode>
                <c:ptCount val="6"/>
                <c:pt idx="0">
                  <c:v>1</c:v>
                </c:pt>
                <c:pt idx="1">
                  <c:v>2</c:v>
                </c:pt>
                <c:pt idx="2">
                  <c:v>3</c:v>
                </c:pt>
                <c:pt idx="3">
                  <c:v>4</c:v>
                </c:pt>
                <c:pt idx="4">
                  <c:v>5</c:v>
                </c:pt>
                <c:pt idx="5">
                  <c:v>6</c:v>
                </c:pt>
              </c:numCache>
            </c:numRef>
          </c:cat>
          <c:val>
            <c:numRef>
              <c:f>'Ark1'!$E$2:$E$7</c:f>
              <c:numCache>
                <c:formatCode>0%</c:formatCode>
                <c:ptCount val="6"/>
                <c:pt idx="0">
                  <c:v>0</c:v>
                </c:pt>
                <c:pt idx="1">
                  <c:v>0</c:v>
                </c:pt>
                <c:pt idx="2">
                  <c:v>0</c:v>
                </c:pt>
                <c:pt idx="3">
                  <c:v>0</c:v>
                </c:pt>
                <c:pt idx="4">
                  <c:v>0.03</c:v>
                </c:pt>
                <c:pt idx="5">
                  <c:v>0.13</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dLbls>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9B7-4003-B3FE-31EF5BD62EE5}"/>
                </c:ext>
              </c:extLst>
            </c:dLbl>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0"/>
            <c:showCatName val="0"/>
            <c:showSerName val="0"/>
            <c:showPercent val="0"/>
            <c:showBubbleSize val="0"/>
            <c:extLst>
              <c:ext xmlns:c15="http://schemas.microsoft.com/office/drawing/2012/chart" uri="{CE6537A1-D6FC-4f65-9D91-7224C49458BB}">
                <c15:showLeaderLines val="1"/>
              </c:ext>
            </c:extLst>
          </c:dLbls>
          <c:cat>
            <c:numRef>
              <c:f>'Ark1'!$A$2:$A$7</c:f>
              <c:numCache>
                <c:formatCode>General</c:formatCode>
                <c:ptCount val="6"/>
                <c:pt idx="0">
                  <c:v>1</c:v>
                </c:pt>
                <c:pt idx="1">
                  <c:v>2</c:v>
                </c:pt>
                <c:pt idx="2">
                  <c:v>3</c:v>
                </c:pt>
                <c:pt idx="3">
                  <c:v>4</c:v>
                </c:pt>
                <c:pt idx="4">
                  <c:v>5</c:v>
                </c:pt>
                <c:pt idx="5">
                  <c:v>6</c:v>
                </c:pt>
              </c:numCache>
            </c:numRef>
          </c:cat>
          <c:val>
            <c:numRef>
              <c:f>'Ark1'!$F$2:$F$7</c:f>
              <c:numCache>
                <c:formatCode>0%</c:formatCode>
                <c:ptCount val="6"/>
                <c:pt idx="0">
                  <c:v>0</c:v>
                </c:pt>
                <c:pt idx="1">
                  <c:v>0</c:v>
                </c:pt>
                <c:pt idx="2">
                  <c:v>0</c:v>
                </c:pt>
                <c:pt idx="3">
                  <c:v>0</c:v>
                </c:pt>
                <c:pt idx="4">
                  <c:v>0</c:v>
                </c:pt>
                <c:pt idx="5">
                  <c:v>0.03</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0"/>
              <c:tx>
                <c:rich>
                  <a:bodyPr/>
                  <a:lstStyle/>
                  <a:p>
                    <a:r>
                      <a:rPr lang="en-US" sz="1200" dirty="0">
                        <a:solidFill>
                          <a:schemeClr val="bg1"/>
                        </a:solidFill>
                      </a:rPr>
                      <a:t>7%</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C8F-4DF2-8B4D-55EB30CC6835}"/>
                </c:ext>
              </c:extLst>
            </c:dLbl>
            <c:dLbl>
              <c:idx val="1"/>
              <c:tx>
                <c:rich>
                  <a:bodyPr/>
                  <a:lstStyle/>
                  <a:p>
                    <a:r>
                      <a:rPr lang="en-US" sz="1200" dirty="0">
                        <a:solidFill>
                          <a:schemeClr val="bg1"/>
                        </a:solidFill>
                      </a:rPr>
                      <a:t>10%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2C1-49BE-9F36-8563DEDE43E7}"/>
                </c:ext>
              </c:extLst>
            </c:dLbl>
            <c:dLbl>
              <c:idx val="6"/>
              <c:tx>
                <c:rich>
                  <a:bodyPr/>
                  <a:lstStyle/>
                  <a:p>
                    <a:r>
                      <a:rPr lang="en-US" sz="1200" dirty="0">
                        <a:solidFill>
                          <a:schemeClr val="bg1"/>
                        </a:solidFill>
                      </a:rPr>
                      <a:t>9,1%</a:t>
                    </a:r>
                    <a:endParaRPr lang="en-US" sz="900"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2C1-49BE-9F36-8563DEDE43E7}"/>
                </c:ext>
              </c:extLst>
            </c:dLbl>
            <c:spPr>
              <a:noFill/>
              <a:ln>
                <a:noFill/>
              </a:ln>
              <a:effectLst/>
            </c:spPr>
            <c:txPr>
              <a:bodyPr wrap="square" lIns="38100" tIns="19050" rIns="38100" bIns="19050" anchor="ctr">
                <a:spAutoFit/>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'Ark1'!$A$2:$A$7</c:f>
              <c:numCache>
                <c:formatCode>General</c:formatCode>
                <c:ptCount val="6"/>
                <c:pt idx="0">
                  <c:v>1</c:v>
                </c:pt>
                <c:pt idx="1">
                  <c:v>2</c:v>
                </c:pt>
                <c:pt idx="2">
                  <c:v>3</c:v>
                </c:pt>
                <c:pt idx="3">
                  <c:v>4</c:v>
                </c:pt>
                <c:pt idx="4">
                  <c:v>5</c:v>
                </c:pt>
                <c:pt idx="5">
                  <c:v>6</c:v>
                </c:pt>
              </c:numCache>
            </c:numRef>
          </c:cat>
          <c:val>
            <c:numRef>
              <c:f>'Ark1'!$G$2:$G$7</c:f>
              <c:numCache>
                <c:formatCode>0%</c:formatCode>
                <c:ptCount val="6"/>
                <c:pt idx="0">
                  <c:v>0.06</c:v>
                </c:pt>
                <c:pt idx="1">
                  <c:v>0.1</c:v>
                </c:pt>
                <c:pt idx="2">
                  <c:v>0.13</c:v>
                </c:pt>
                <c:pt idx="3">
                  <c:v>0.06</c:v>
                </c:pt>
                <c:pt idx="4">
                  <c:v>0.08</c:v>
                </c:pt>
                <c:pt idx="5">
                  <c:v>0.06</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105250304"/>
        <c:axId val="100003776"/>
      </c:barChart>
      <c:catAx>
        <c:axId val="105250304"/>
        <c:scaling>
          <c:orientation val="maxMin"/>
        </c:scaling>
        <c:delete val="1"/>
        <c:axPos val="l"/>
        <c:numFmt formatCode="General" sourceLinked="0"/>
        <c:majorTickMark val="out"/>
        <c:minorTickMark val="none"/>
        <c:tickLblPos val="nextTo"/>
        <c:crossAx val="100003776"/>
        <c:crosses val="autoZero"/>
        <c:auto val="1"/>
        <c:lblAlgn val="ctr"/>
        <c:lblOffset val="100"/>
        <c:noMultiLvlLbl val="0"/>
      </c:catAx>
      <c:valAx>
        <c:axId val="100003776"/>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5250304"/>
        <c:crosses val="autoZero"/>
        <c:crossBetween val="between"/>
        <c:majorUnit val="0.25"/>
      </c:valAx>
    </c:plotArea>
    <c:legend>
      <c:legendPos val="b"/>
      <c:layout>
        <c:manualLayout>
          <c:xMode val="edge"/>
          <c:yMode val="edge"/>
          <c:x val="4.0409510580675406E-2"/>
          <c:y val="0.90084029464735882"/>
          <c:w val="0.95959048941932457"/>
          <c:h val="9.2142801886620093E-2"/>
        </c:manualLayout>
      </c:layout>
      <c:overlay val="0"/>
      <c:txPr>
        <a:bodyPr/>
        <a:lstStyle/>
        <a:p>
          <a:pPr algn="just">
            <a:defRPr sz="10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0.27706537901923473"/>
          <c:w val="0.93658190387116835"/>
          <c:h val="0.57632301415158727"/>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'Ark1'!$B$2</c:f>
              <c:numCache>
                <c:formatCode>0%</c:formatCode>
                <c:ptCount val="1"/>
                <c:pt idx="0">
                  <c:v>0.31</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'Ark1'!$C$2</c:f>
              <c:numCache>
                <c:formatCode>0%</c:formatCode>
                <c:ptCount val="1"/>
                <c:pt idx="0">
                  <c:v>0.47</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'Ark1'!$D$2</c:f>
              <c:numCache>
                <c:formatCode>0%</c:formatCode>
                <c:ptCount val="1"/>
                <c:pt idx="0">
                  <c:v>0.16</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cat>
            <c:numRef>
              <c:f>'Ark1'!$A$2</c:f>
              <c:numCache>
                <c:formatCode>General</c:formatCode>
                <c:ptCount val="1"/>
                <c:pt idx="0">
                  <c:v>1</c:v>
                </c:pt>
              </c:numCache>
            </c:numRef>
          </c:cat>
          <c:val>
            <c:numRef>
              <c:f>'Ark1'!$E$2</c:f>
              <c:numCache>
                <c:formatCode>0%</c:formatCode>
                <c:ptCount val="1"/>
                <c:pt idx="0">
                  <c:v>0</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0"/>
              <c:tx>
                <c:rich>
                  <a:bodyPr/>
                  <a:lstStyle/>
                  <a:p>
                    <a:r>
                      <a:rPr lang="en-US" sz="1200" dirty="0">
                        <a:solidFill>
                          <a:schemeClr val="bg1"/>
                        </a:solidFill>
                      </a:rPr>
                      <a:t>5%</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C8F-4DF2-8B4D-55EB30CC6835}"/>
                </c:ext>
              </c:extLst>
            </c:dLbl>
            <c:dLbl>
              <c:idx val="1"/>
              <c:tx>
                <c:rich>
                  <a:bodyPr/>
                  <a:lstStyle/>
                  <a:p>
                    <a:r>
                      <a:rPr lang="en-US" sz="1200" dirty="0">
                        <a:solidFill>
                          <a:schemeClr val="bg1"/>
                        </a:solidFill>
                      </a:rPr>
                      <a:t>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2C1-49BE-9F36-8563DEDE43E7}"/>
                </c:ext>
              </c:extLst>
            </c:dLbl>
            <c:dLbl>
              <c:idx val="6"/>
              <c:tx>
                <c:rich>
                  <a:bodyPr/>
                  <a:lstStyle/>
                  <a:p>
                    <a:r>
                      <a:rPr lang="en-US" sz="1200" dirty="0"/>
                      <a:t>9,1%</a:t>
                    </a:r>
                    <a:endParaRPr lang="en-US" sz="900"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2C1-49BE-9F36-8563DEDE43E7}"/>
                </c:ext>
              </c:extLst>
            </c:dLbl>
            <c:spPr>
              <a:noFill/>
              <a:ln>
                <a:noFill/>
              </a:ln>
              <a:effectLst/>
            </c:spPr>
            <c:txPr>
              <a:bodyPr wrap="square" lIns="38100" tIns="19050" rIns="38100" bIns="19050" anchor="ctr">
                <a:spAutoFit/>
              </a:bodyPr>
              <a:lstStyle/>
              <a:p>
                <a:pPr>
                  <a:defRPr sz="1200">
                    <a:solidFill>
                      <a:schemeClr val="tx2">
                        <a:lumMod val="75000"/>
                      </a:schemeClr>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'Ark1'!$G$2</c:f>
              <c:numCache>
                <c:formatCode>0%</c:formatCode>
                <c:ptCount val="1"/>
                <c:pt idx="0">
                  <c:v>0.06</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105332224"/>
        <c:axId val="100006080"/>
      </c:barChart>
      <c:catAx>
        <c:axId val="105332224"/>
        <c:scaling>
          <c:orientation val="maxMin"/>
        </c:scaling>
        <c:delete val="1"/>
        <c:axPos val="l"/>
        <c:numFmt formatCode="General" sourceLinked="0"/>
        <c:majorTickMark val="out"/>
        <c:minorTickMark val="none"/>
        <c:tickLblPos val="nextTo"/>
        <c:crossAx val="100006080"/>
        <c:crosses val="autoZero"/>
        <c:auto val="1"/>
        <c:lblAlgn val="ctr"/>
        <c:lblOffset val="100"/>
        <c:noMultiLvlLbl val="0"/>
      </c:catAx>
      <c:valAx>
        <c:axId val="100006080"/>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5332224"/>
        <c:crosses val="autoZero"/>
        <c:crossBetween val="between"/>
        <c:majorUnit val="0.25"/>
      </c:valAx>
    </c:plotArea>
    <c:legend>
      <c:legendPos val="b"/>
      <c:layout>
        <c:manualLayout>
          <c:xMode val="edge"/>
          <c:yMode val="edge"/>
          <c:x val="5.3591395922790275E-2"/>
          <c:y val="0.74532588245953446"/>
          <c:w val="0.76459501698690802"/>
          <c:h val="0.12706351566753712"/>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'Ark1'!$B$1</c:f>
              <c:strCache>
                <c:ptCount val="1"/>
                <c:pt idx="0">
                  <c:v>Serie 1</c:v>
                </c:pt>
              </c:strCache>
            </c:strRef>
          </c:tx>
          <c:spPr>
            <a:solidFill>
              <a:srgbClr val="006186"/>
            </a:solidFill>
          </c:spPr>
          <c:invertIfNegative val="0"/>
          <c:dLbls>
            <c:spPr>
              <a:noFill/>
              <a:ln>
                <a:noFill/>
              </a:ln>
              <a:effectLst/>
            </c:spPr>
            <c:txPr>
              <a:bodyPr/>
              <a:lstStyle/>
              <a:p>
                <a:pPr>
                  <a:defRPr sz="1200"/>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'Ark1'!$A$2:$A$5</c:f>
              <c:strCache>
                <c:ptCount val="4"/>
                <c:pt idx="0">
                  <c:v> Regionalmøder </c:v>
                </c:pt>
                <c:pt idx="1">
                  <c:v> Lederforum </c:v>
                </c:pt>
                <c:pt idx="2">
                  <c:v>Direktørforum</c:v>
                </c:pt>
                <c:pt idx="3">
                  <c:v>Årsmøde</c:v>
                </c:pt>
              </c:strCache>
            </c:strRef>
          </c:cat>
          <c:val>
            <c:numRef>
              <c:f>'Ark1'!$B$2:$B$5</c:f>
              <c:numCache>
                <c:formatCode>0%</c:formatCode>
                <c:ptCount val="4"/>
                <c:pt idx="0">
                  <c:v>0.73</c:v>
                </c:pt>
                <c:pt idx="1">
                  <c:v>0.32</c:v>
                </c:pt>
                <c:pt idx="2">
                  <c:v>0.65</c:v>
                </c:pt>
                <c:pt idx="3">
                  <c:v>0.79</c:v>
                </c:pt>
              </c:numCache>
            </c:numRef>
          </c:val>
          <c:extLst>
            <c:ext xmlns:c16="http://schemas.microsoft.com/office/drawing/2014/chart" uri="{C3380CC4-5D6E-409C-BE32-E72D297353CC}">
              <c16:uniqueId val="{00000000-DDDA-4C9D-99DD-9318619A0B36}"/>
            </c:ext>
          </c:extLst>
        </c:ser>
        <c:dLbls>
          <c:showLegendKey val="0"/>
          <c:showVal val="1"/>
          <c:showCatName val="0"/>
          <c:showSerName val="0"/>
          <c:showPercent val="0"/>
          <c:showBubbleSize val="0"/>
        </c:dLbls>
        <c:gapWidth val="75"/>
        <c:axId val="105811968"/>
        <c:axId val="105292352"/>
      </c:barChart>
      <c:catAx>
        <c:axId val="105811968"/>
        <c:scaling>
          <c:orientation val="minMax"/>
        </c:scaling>
        <c:delete val="0"/>
        <c:axPos val="l"/>
        <c:numFmt formatCode="General" sourceLinked="0"/>
        <c:majorTickMark val="none"/>
        <c:minorTickMark val="none"/>
        <c:tickLblPos val="nextTo"/>
        <c:spPr>
          <a:ln w="3175">
            <a:solidFill>
              <a:sysClr val="windowText" lastClr="000000">
                <a:lumMod val="50000"/>
                <a:lumOff val="50000"/>
              </a:sysClr>
            </a:solidFill>
          </a:ln>
        </c:spPr>
        <c:txPr>
          <a:bodyPr/>
          <a:lstStyle/>
          <a:p>
            <a:pPr>
              <a:defRPr sz="1200">
                <a:solidFill>
                  <a:srgbClr val="080808"/>
                </a:solidFill>
                <a:latin typeface="Helvetica" panose="020B0604020202020204" pitchFamily="34" charset="0"/>
                <a:cs typeface="Helvetica" panose="020B0604020202020204" pitchFamily="34" charset="0"/>
              </a:defRPr>
            </a:pPr>
            <a:endParaRPr lang="da-DK"/>
          </a:p>
        </c:txPr>
        <c:crossAx val="105292352"/>
        <c:crosses val="autoZero"/>
        <c:auto val="1"/>
        <c:lblAlgn val="ctr"/>
        <c:lblOffset val="100"/>
        <c:noMultiLvlLbl val="0"/>
      </c:catAx>
      <c:valAx>
        <c:axId val="105292352"/>
        <c:scaling>
          <c:orientation val="minMax"/>
        </c:scaling>
        <c:delete val="1"/>
        <c:axPos val="b"/>
        <c:numFmt formatCode="0%" sourceLinked="1"/>
        <c:majorTickMark val="none"/>
        <c:minorTickMark val="none"/>
        <c:tickLblPos val="nextTo"/>
        <c:crossAx val="105811968"/>
        <c:crosses val="autoZero"/>
        <c:crossBetween val="between"/>
        <c:majorUnit val="0.25"/>
      </c:valAx>
    </c:plotArea>
    <c:plotVisOnly val="1"/>
    <c:dispBlanksAs val="gap"/>
    <c:showDLblsOverMax val="0"/>
  </c:chart>
  <c:txPr>
    <a:bodyPr/>
    <a:lstStyle/>
    <a:p>
      <a:pPr>
        <a:defRPr sz="1800"/>
      </a:pPr>
      <a:endParaRPr lang="da-DK"/>
    </a:p>
  </c:txPr>
  <c:externalData r:id="rId2">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8.9460708567110261E-2"/>
          <c:w val="0.93658190387116835"/>
          <c:h val="0.78367544163478053"/>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'Ark1'!$B$2:$B$5</c:f>
              <c:numCache>
                <c:formatCode>0%</c:formatCode>
                <c:ptCount val="4"/>
                <c:pt idx="0">
                  <c:v>0.18</c:v>
                </c:pt>
                <c:pt idx="1">
                  <c:v>0.31</c:v>
                </c:pt>
                <c:pt idx="2">
                  <c:v>0.27</c:v>
                </c:pt>
                <c:pt idx="3">
                  <c:v>0.06</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'Ark1'!$C$2:$C$5</c:f>
              <c:numCache>
                <c:formatCode>0%</c:formatCode>
                <c:ptCount val="4"/>
                <c:pt idx="0">
                  <c:v>0.63</c:v>
                </c:pt>
                <c:pt idx="1">
                  <c:v>0.59</c:v>
                </c:pt>
                <c:pt idx="2">
                  <c:v>0.65</c:v>
                </c:pt>
                <c:pt idx="3">
                  <c:v>0.39</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'Ark1'!$D$2:$D$5</c:f>
              <c:numCache>
                <c:formatCode>0%</c:formatCode>
                <c:ptCount val="4"/>
                <c:pt idx="0">
                  <c:v>0.08</c:v>
                </c:pt>
                <c:pt idx="1">
                  <c:v>0.08</c:v>
                </c:pt>
                <c:pt idx="2">
                  <c:v>0.08</c:v>
                </c:pt>
                <c:pt idx="3">
                  <c:v>0.39</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2-8116-4A2C-93E2-C74BE2E43A51}"/>
                </c:ext>
              </c:extLst>
            </c:dLbl>
            <c:dLbl>
              <c:idx val="2"/>
              <c:delete val="1"/>
              <c:extLst>
                <c:ext xmlns:c15="http://schemas.microsoft.com/office/drawing/2012/chart" uri="{CE6537A1-D6FC-4f65-9D91-7224C49458BB}"/>
                <c:ext xmlns:c16="http://schemas.microsoft.com/office/drawing/2014/chart" uri="{C3380CC4-5D6E-409C-BE32-E72D297353CC}">
                  <c16:uniqueId val="{00000003-8116-4A2C-93E2-C74BE2E43A51}"/>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'Ark1'!$E$2:$E$5</c:f>
              <c:numCache>
                <c:formatCode>0%</c:formatCode>
                <c:ptCount val="4"/>
                <c:pt idx="0">
                  <c:v>0.08</c:v>
                </c:pt>
                <c:pt idx="1">
                  <c:v>0</c:v>
                </c:pt>
                <c:pt idx="2">
                  <c:v>0</c:v>
                </c:pt>
                <c:pt idx="3">
                  <c:v>0.14000000000000001</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cat>
            <c:numRef>
              <c:f>'Ark1'!$A$2:$A$5</c:f>
              <c:numCache>
                <c:formatCode>General</c:formatCode>
                <c:ptCount val="4"/>
                <c:pt idx="0">
                  <c:v>1</c:v>
                </c:pt>
                <c:pt idx="1">
                  <c:v>2</c:v>
                </c:pt>
                <c:pt idx="2">
                  <c:v>3</c:v>
                </c:pt>
                <c:pt idx="3">
                  <c:v>4</c:v>
                </c:pt>
              </c:numCache>
            </c:numRef>
          </c:cat>
          <c:val>
            <c:numRef>
              <c:f>'Ark1'!$F$2:$F$5</c:f>
              <c:numCache>
                <c:formatCode>0%</c:formatCode>
                <c:ptCount val="4"/>
                <c:pt idx="0">
                  <c:v>0</c:v>
                </c:pt>
                <c:pt idx="1">
                  <c:v>0</c:v>
                </c:pt>
                <c:pt idx="2">
                  <c:v>0</c:v>
                </c:pt>
                <c:pt idx="3">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2"/>
              <c:spPr>
                <a:noFill/>
                <a:ln>
                  <a:noFill/>
                </a:ln>
                <a:effectLst/>
              </c:spPr>
              <c:txPr>
                <a:bodyPr wrap="square" lIns="38100" tIns="19050" rIns="38100" bIns="19050" anchor="ctr" anchorCtr="0">
                  <a:spAutoFit/>
                </a:bodyPr>
                <a:lstStyle/>
                <a:p>
                  <a:pPr algn="ctr">
                    <a:defRPr lang="da-DK" sz="1200" b="0" i="0" u="none" strike="noStrike" kern="1200" baseline="0">
                      <a:solidFill>
                        <a:schemeClr val="tx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extLst>
                <c:ext xmlns:c16="http://schemas.microsoft.com/office/drawing/2014/chart" uri="{C3380CC4-5D6E-409C-BE32-E72D297353CC}">
                  <c16:uniqueId val="{00000002-AB02-4940-87E7-9B2A5A67E1FC}"/>
                </c:ext>
              </c:extLst>
            </c:dLbl>
            <c:spPr>
              <a:noFill/>
              <a:ln>
                <a:noFill/>
              </a:ln>
              <a:effectLst/>
            </c:spPr>
            <c:txPr>
              <a:bodyPr wrap="square" lIns="38100" tIns="19050" rIns="38100" bIns="19050" anchor="ctr" anchorCtr="0">
                <a:spAutoFit/>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'Ark1'!$A$2:$A$5</c:f>
              <c:numCache>
                <c:formatCode>General</c:formatCode>
                <c:ptCount val="4"/>
                <c:pt idx="0">
                  <c:v>1</c:v>
                </c:pt>
                <c:pt idx="1">
                  <c:v>2</c:v>
                </c:pt>
                <c:pt idx="2">
                  <c:v>3</c:v>
                </c:pt>
                <c:pt idx="3">
                  <c:v>4</c:v>
                </c:pt>
              </c:numCache>
            </c:numRef>
          </c:cat>
          <c:val>
            <c:numRef>
              <c:f>'Ark1'!$G$2:$G$5</c:f>
              <c:numCache>
                <c:formatCode>0%</c:formatCode>
                <c:ptCount val="4"/>
                <c:pt idx="0">
                  <c:v>0.02</c:v>
                </c:pt>
                <c:pt idx="1">
                  <c:v>0.02</c:v>
                </c:pt>
                <c:pt idx="2">
                  <c:v>0</c:v>
                </c:pt>
                <c:pt idx="3">
                  <c:v>0.02</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60261376"/>
        <c:axId val="105294656"/>
      </c:barChart>
      <c:catAx>
        <c:axId val="60261376"/>
        <c:scaling>
          <c:orientation val="maxMin"/>
        </c:scaling>
        <c:delete val="1"/>
        <c:axPos val="l"/>
        <c:numFmt formatCode="General" sourceLinked="0"/>
        <c:majorTickMark val="out"/>
        <c:minorTickMark val="none"/>
        <c:tickLblPos val="nextTo"/>
        <c:crossAx val="105294656"/>
        <c:crosses val="autoZero"/>
        <c:auto val="1"/>
        <c:lblAlgn val="ctr"/>
        <c:lblOffset val="100"/>
        <c:noMultiLvlLbl val="0"/>
      </c:catAx>
      <c:valAx>
        <c:axId val="105294656"/>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60261376"/>
        <c:crosses val="autoZero"/>
        <c:crossBetween val="between"/>
        <c:majorUnit val="0.25"/>
      </c:valAx>
    </c:plotArea>
    <c:legend>
      <c:legendPos val="b"/>
      <c:layout>
        <c:manualLayout>
          <c:xMode val="edge"/>
          <c:yMode val="edge"/>
          <c:x val="4.0409510580675406E-2"/>
          <c:y val="0.90084029464735882"/>
          <c:w val="0.95959048941932457"/>
          <c:h val="9.2142801886620093E-2"/>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8.9460708567110261E-2"/>
          <c:w val="0.93658190387116835"/>
          <c:h val="0.78367544163478053"/>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'Ark1'!$B$2:$B$5</c:f>
              <c:numCache>
                <c:formatCode>0%</c:formatCode>
                <c:ptCount val="4"/>
                <c:pt idx="0">
                  <c:v>0.55000000000000004</c:v>
                </c:pt>
                <c:pt idx="1">
                  <c:v>0.68</c:v>
                </c:pt>
                <c:pt idx="2">
                  <c:v>0.53</c:v>
                </c:pt>
                <c:pt idx="3">
                  <c:v>0.18</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'Ark1'!$C$2:$C$5</c:f>
              <c:numCache>
                <c:formatCode>0%</c:formatCode>
                <c:ptCount val="4"/>
                <c:pt idx="0">
                  <c:v>0.43</c:v>
                </c:pt>
                <c:pt idx="1">
                  <c:v>0.28000000000000003</c:v>
                </c:pt>
                <c:pt idx="2">
                  <c:v>0.38</c:v>
                </c:pt>
                <c:pt idx="3">
                  <c:v>0.48</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B2B4-47F1-8122-B0738B840596}"/>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'Ark1'!$D$2:$D$5</c:f>
              <c:numCache>
                <c:formatCode>0%</c:formatCode>
                <c:ptCount val="4"/>
                <c:pt idx="0">
                  <c:v>0</c:v>
                </c:pt>
                <c:pt idx="1">
                  <c:v>0.03</c:v>
                </c:pt>
                <c:pt idx="2">
                  <c:v>0.05</c:v>
                </c:pt>
                <c:pt idx="3">
                  <c:v>0.25</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B2B4-47F1-8122-B0738B840596}"/>
                </c:ext>
              </c:extLst>
            </c:dLbl>
            <c:dLbl>
              <c:idx val="1"/>
              <c:delete val="1"/>
              <c:extLst>
                <c:ext xmlns:c15="http://schemas.microsoft.com/office/drawing/2012/chart" uri="{CE6537A1-D6FC-4f65-9D91-7224C49458BB}"/>
                <c:ext xmlns:c16="http://schemas.microsoft.com/office/drawing/2014/chart" uri="{C3380CC4-5D6E-409C-BE32-E72D297353CC}">
                  <c16:uniqueId val="{00000003-B2B4-47F1-8122-B0738B840596}"/>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'Ark1'!$E$2:$E$5</c:f>
              <c:numCache>
                <c:formatCode>0%</c:formatCode>
                <c:ptCount val="4"/>
                <c:pt idx="0">
                  <c:v>0</c:v>
                </c:pt>
                <c:pt idx="1">
                  <c:v>0</c:v>
                </c:pt>
                <c:pt idx="2">
                  <c:v>0.03</c:v>
                </c:pt>
                <c:pt idx="3">
                  <c:v>0.08</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cat>
            <c:numRef>
              <c:f>'Ark1'!$A$2:$A$5</c:f>
              <c:numCache>
                <c:formatCode>General</c:formatCode>
                <c:ptCount val="4"/>
                <c:pt idx="0">
                  <c:v>1</c:v>
                </c:pt>
                <c:pt idx="1">
                  <c:v>2</c:v>
                </c:pt>
                <c:pt idx="2">
                  <c:v>3</c:v>
                </c:pt>
                <c:pt idx="3">
                  <c:v>4</c:v>
                </c:pt>
              </c:numCache>
            </c:numRef>
          </c:cat>
          <c:val>
            <c:numRef>
              <c:f>'Ark1'!$F$2:$F$5</c:f>
              <c:numCache>
                <c:formatCode>0%</c:formatCode>
                <c:ptCount val="4"/>
                <c:pt idx="0">
                  <c:v>0</c:v>
                </c:pt>
                <c:pt idx="1">
                  <c:v>0</c:v>
                </c:pt>
                <c:pt idx="2">
                  <c:v>0</c:v>
                </c:pt>
                <c:pt idx="3">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spPr>
              <a:noFill/>
              <a:ln>
                <a:noFill/>
              </a:ln>
              <a:effectLst/>
            </c:spPr>
            <c:txPr>
              <a:bodyPr wrap="square" lIns="38100" tIns="19050" rIns="38100" bIns="19050" anchor="ctr" anchorCtr="0">
                <a:spAutoFit/>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'Ark1'!$A$2:$A$5</c:f>
              <c:numCache>
                <c:formatCode>General</c:formatCode>
                <c:ptCount val="4"/>
                <c:pt idx="0">
                  <c:v>1</c:v>
                </c:pt>
                <c:pt idx="1">
                  <c:v>2</c:v>
                </c:pt>
                <c:pt idx="2">
                  <c:v>3</c:v>
                </c:pt>
                <c:pt idx="3">
                  <c:v>4</c:v>
                </c:pt>
              </c:numCache>
            </c:numRef>
          </c:cat>
          <c:val>
            <c:numRef>
              <c:f>'Ark1'!$G$2:$G$5</c:f>
              <c:numCache>
                <c:formatCode>0%</c:formatCode>
                <c:ptCount val="4"/>
                <c:pt idx="0">
                  <c:v>0.03</c:v>
                </c:pt>
                <c:pt idx="1">
                  <c:v>0.03</c:v>
                </c:pt>
                <c:pt idx="2">
                  <c:v>0.03</c:v>
                </c:pt>
                <c:pt idx="3">
                  <c:v>0.03</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105868800"/>
        <c:axId val="105296960"/>
      </c:barChart>
      <c:catAx>
        <c:axId val="105868800"/>
        <c:scaling>
          <c:orientation val="maxMin"/>
        </c:scaling>
        <c:delete val="1"/>
        <c:axPos val="l"/>
        <c:numFmt formatCode="General" sourceLinked="0"/>
        <c:majorTickMark val="out"/>
        <c:minorTickMark val="none"/>
        <c:tickLblPos val="nextTo"/>
        <c:crossAx val="105296960"/>
        <c:crosses val="autoZero"/>
        <c:auto val="1"/>
        <c:lblAlgn val="ctr"/>
        <c:lblOffset val="100"/>
        <c:noMultiLvlLbl val="0"/>
      </c:catAx>
      <c:valAx>
        <c:axId val="105296960"/>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5868800"/>
        <c:crosses val="autoZero"/>
        <c:crossBetween val="between"/>
        <c:majorUnit val="0.25"/>
      </c:valAx>
    </c:plotArea>
    <c:legend>
      <c:legendPos val="b"/>
      <c:layout>
        <c:manualLayout>
          <c:xMode val="edge"/>
          <c:yMode val="edge"/>
          <c:x val="4.0409510580675406E-2"/>
          <c:y val="0.90084029464735882"/>
          <c:w val="0.95959048941932457"/>
          <c:h val="9.2142801886620093E-2"/>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8.9460708567110261E-2"/>
          <c:w val="0.93658190387116835"/>
          <c:h val="0.78367544163478053"/>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'Ark1'!$B$2:$B$5</c:f>
              <c:numCache>
                <c:formatCode>0%</c:formatCode>
                <c:ptCount val="4"/>
                <c:pt idx="0">
                  <c:v>0.4</c:v>
                </c:pt>
                <c:pt idx="1">
                  <c:v>0.55000000000000004</c:v>
                </c:pt>
                <c:pt idx="2">
                  <c:v>0.35</c:v>
                </c:pt>
                <c:pt idx="3">
                  <c:v>0.1</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'Ark1'!$C$2:$C$5</c:f>
              <c:numCache>
                <c:formatCode>0%</c:formatCode>
                <c:ptCount val="4"/>
                <c:pt idx="0">
                  <c:v>0.45</c:v>
                </c:pt>
                <c:pt idx="1">
                  <c:v>0.3</c:v>
                </c:pt>
                <c:pt idx="2">
                  <c:v>0.45</c:v>
                </c:pt>
                <c:pt idx="3">
                  <c:v>0.5</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'Ark1'!$D$2:$D$5</c:f>
              <c:numCache>
                <c:formatCode>0%</c:formatCode>
                <c:ptCount val="4"/>
                <c:pt idx="0">
                  <c:v>0.1</c:v>
                </c:pt>
                <c:pt idx="1">
                  <c:v>0.1</c:v>
                </c:pt>
                <c:pt idx="2">
                  <c:v>0.15</c:v>
                </c:pt>
                <c:pt idx="3">
                  <c:v>0.3</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6-5124-4B5B-974E-73018AC34942}"/>
                </c:ext>
              </c:extLst>
            </c:dLbl>
            <c:dLbl>
              <c:idx val="1"/>
              <c:delete val="1"/>
              <c:extLst>
                <c:ext xmlns:c15="http://schemas.microsoft.com/office/drawing/2012/chart" uri="{CE6537A1-D6FC-4f65-9D91-7224C49458BB}"/>
                <c:ext xmlns:c16="http://schemas.microsoft.com/office/drawing/2014/chart" uri="{C3380CC4-5D6E-409C-BE32-E72D297353CC}">
                  <c16:uniqueId val="{00000004-5124-4B5B-974E-73018AC34942}"/>
                </c:ext>
              </c:extLst>
            </c:dLbl>
            <c:dLbl>
              <c:idx val="2"/>
              <c:delete val="1"/>
              <c:extLst>
                <c:ext xmlns:c15="http://schemas.microsoft.com/office/drawing/2012/chart" uri="{CE6537A1-D6FC-4f65-9D91-7224C49458BB}"/>
                <c:ext xmlns:c16="http://schemas.microsoft.com/office/drawing/2014/chart" uri="{C3380CC4-5D6E-409C-BE32-E72D297353CC}">
                  <c16:uniqueId val="{00000005-5124-4B5B-974E-73018AC34942}"/>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'Ark1'!$E$2:$E$5</c:f>
              <c:numCache>
                <c:formatCode>0%</c:formatCode>
                <c:ptCount val="4"/>
                <c:pt idx="0">
                  <c:v>0</c:v>
                </c:pt>
                <c:pt idx="1">
                  <c:v>0</c:v>
                </c:pt>
                <c:pt idx="2">
                  <c:v>0</c:v>
                </c:pt>
                <c:pt idx="3">
                  <c:v>0.05</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cat>
            <c:numRef>
              <c:f>'Ark1'!$A$2:$A$5</c:f>
              <c:numCache>
                <c:formatCode>General</c:formatCode>
                <c:ptCount val="4"/>
                <c:pt idx="0">
                  <c:v>1</c:v>
                </c:pt>
                <c:pt idx="1">
                  <c:v>2</c:v>
                </c:pt>
                <c:pt idx="2">
                  <c:v>3</c:v>
                </c:pt>
                <c:pt idx="3">
                  <c:v>4</c:v>
                </c:pt>
              </c:numCache>
            </c:numRef>
          </c:cat>
          <c:val>
            <c:numRef>
              <c:f>'Ark1'!$F$2:$F$5</c:f>
              <c:numCache>
                <c:formatCode>0%</c:formatCode>
                <c:ptCount val="4"/>
                <c:pt idx="0">
                  <c:v>0</c:v>
                </c:pt>
                <c:pt idx="1">
                  <c:v>0</c:v>
                </c:pt>
                <c:pt idx="2">
                  <c:v>0</c:v>
                </c:pt>
                <c:pt idx="3">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spPr>
              <a:noFill/>
              <a:ln>
                <a:noFill/>
              </a:ln>
              <a:effectLst/>
            </c:spPr>
            <c:txPr>
              <a:bodyPr wrap="square" lIns="38100" tIns="19050" rIns="38100" bIns="19050" anchor="ctr">
                <a:spAutoFit/>
              </a:bodyPr>
              <a:lstStyle/>
              <a:p>
                <a:pPr>
                  <a:defRPr sz="1200">
                    <a:solidFill>
                      <a:schemeClr val="bg1"/>
                    </a:solidFill>
                    <a:latin typeface="Helvetica" panose="020B0604020202020204" pitchFamily="34" charset="0"/>
                    <a:cs typeface="Helvetica" panose="020B0604020202020204" pitchFamily="34" charset="0"/>
                  </a:defRPr>
                </a:pPr>
                <a:endParaRPr lang="da-DK"/>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'Ark1'!$A$2:$A$5</c:f>
              <c:numCache>
                <c:formatCode>General</c:formatCode>
                <c:ptCount val="4"/>
                <c:pt idx="0">
                  <c:v>1</c:v>
                </c:pt>
                <c:pt idx="1">
                  <c:v>2</c:v>
                </c:pt>
                <c:pt idx="2">
                  <c:v>3</c:v>
                </c:pt>
                <c:pt idx="3">
                  <c:v>4</c:v>
                </c:pt>
              </c:numCache>
            </c:numRef>
          </c:cat>
          <c:val>
            <c:numRef>
              <c:f>'Ark1'!$G$2:$G$5</c:f>
              <c:numCache>
                <c:formatCode>0%</c:formatCode>
                <c:ptCount val="4"/>
                <c:pt idx="0">
                  <c:v>0.05</c:v>
                </c:pt>
                <c:pt idx="1">
                  <c:v>0.05</c:v>
                </c:pt>
                <c:pt idx="2">
                  <c:v>0.05</c:v>
                </c:pt>
                <c:pt idx="3">
                  <c:v>0.05</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107522560"/>
        <c:axId val="105299264"/>
      </c:barChart>
      <c:catAx>
        <c:axId val="107522560"/>
        <c:scaling>
          <c:orientation val="maxMin"/>
        </c:scaling>
        <c:delete val="1"/>
        <c:axPos val="l"/>
        <c:numFmt formatCode="General" sourceLinked="0"/>
        <c:majorTickMark val="out"/>
        <c:minorTickMark val="none"/>
        <c:tickLblPos val="nextTo"/>
        <c:crossAx val="105299264"/>
        <c:crosses val="autoZero"/>
        <c:auto val="1"/>
        <c:lblAlgn val="ctr"/>
        <c:lblOffset val="100"/>
        <c:noMultiLvlLbl val="0"/>
      </c:catAx>
      <c:valAx>
        <c:axId val="105299264"/>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7522560"/>
        <c:crosses val="autoZero"/>
        <c:crossBetween val="between"/>
        <c:majorUnit val="0.25"/>
      </c:valAx>
    </c:plotArea>
    <c:legend>
      <c:legendPos val="b"/>
      <c:layout>
        <c:manualLayout>
          <c:xMode val="edge"/>
          <c:yMode val="edge"/>
          <c:x val="4.0409510580675406E-2"/>
          <c:y val="0.90084029464735882"/>
          <c:w val="0.95959048941932457"/>
          <c:h val="9.2142801886620093E-2"/>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8.9460708567110261E-2"/>
          <c:w val="0.93658190387116835"/>
          <c:h val="0.78367544163478053"/>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'Ark1'!$B$2:$B$5</c:f>
              <c:numCache>
                <c:formatCode>0%</c:formatCode>
                <c:ptCount val="4"/>
                <c:pt idx="0">
                  <c:v>0.18</c:v>
                </c:pt>
                <c:pt idx="1">
                  <c:v>0.22</c:v>
                </c:pt>
                <c:pt idx="2">
                  <c:v>0.24</c:v>
                </c:pt>
                <c:pt idx="3">
                  <c:v>0.33</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'Ark1'!$C$2:$C$5</c:f>
              <c:numCache>
                <c:formatCode>0%</c:formatCode>
                <c:ptCount val="4"/>
                <c:pt idx="0">
                  <c:v>0.64</c:v>
                </c:pt>
                <c:pt idx="1">
                  <c:v>0.64</c:v>
                </c:pt>
                <c:pt idx="2">
                  <c:v>0.57999999999999996</c:v>
                </c:pt>
                <c:pt idx="3">
                  <c:v>0.4</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'Ark1'!$D$2:$D$5</c:f>
              <c:numCache>
                <c:formatCode>0%</c:formatCode>
                <c:ptCount val="4"/>
                <c:pt idx="0">
                  <c:v>0.18</c:v>
                </c:pt>
                <c:pt idx="1">
                  <c:v>0.13</c:v>
                </c:pt>
                <c:pt idx="2">
                  <c:v>0.13</c:v>
                </c:pt>
                <c:pt idx="3">
                  <c:v>0.2</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E2B0-4ADF-BBAA-5C9292E0E8E8}"/>
                </c:ext>
              </c:extLst>
            </c:dLbl>
            <c:dLbl>
              <c:idx val="1"/>
              <c:delete val="1"/>
              <c:extLst>
                <c:ext xmlns:c15="http://schemas.microsoft.com/office/drawing/2012/chart" uri="{CE6537A1-D6FC-4f65-9D91-7224C49458BB}"/>
                <c:ext xmlns:c16="http://schemas.microsoft.com/office/drawing/2014/chart" uri="{C3380CC4-5D6E-409C-BE32-E72D297353CC}">
                  <c16:uniqueId val="{00000003-E2B0-4ADF-BBAA-5C9292E0E8E8}"/>
                </c:ext>
              </c:extLst>
            </c:dLbl>
            <c:dLbl>
              <c:idx val="3"/>
              <c:delete val="1"/>
              <c:extLst>
                <c:ext xmlns:c15="http://schemas.microsoft.com/office/drawing/2012/chart" uri="{CE6537A1-D6FC-4f65-9D91-7224C49458BB}"/>
                <c:ext xmlns:c16="http://schemas.microsoft.com/office/drawing/2014/chart" uri="{C3380CC4-5D6E-409C-BE32-E72D297353CC}">
                  <c16:uniqueId val="{00000005-E2B0-4ADF-BBAA-5C9292E0E8E8}"/>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'Ark1'!$E$2:$E$5</c:f>
              <c:numCache>
                <c:formatCode>0%</c:formatCode>
                <c:ptCount val="4"/>
                <c:pt idx="0">
                  <c:v>0</c:v>
                </c:pt>
                <c:pt idx="1">
                  <c:v>0</c:v>
                </c:pt>
                <c:pt idx="2">
                  <c:v>0.04</c:v>
                </c:pt>
                <c:pt idx="3">
                  <c:v>0</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cat>
            <c:numRef>
              <c:f>'Ark1'!$A$2:$A$5</c:f>
              <c:numCache>
                <c:formatCode>General</c:formatCode>
                <c:ptCount val="4"/>
                <c:pt idx="0">
                  <c:v>1</c:v>
                </c:pt>
                <c:pt idx="1">
                  <c:v>2</c:v>
                </c:pt>
                <c:pt idx="2">
                  <c:v>3</c:v>
                </c:pt>
                <c:pt idx="3">
                  <c:v>4</c:v>
                </c:pt>
              </c:numCache>
            </c:numRef>
          </c:cat>
          <c:val>
            <c:numRef>
              <c:f>'Ark1'!$F$2:$F$5</c:f>
              <c:numCache>
                <c:formatCode>0%</c:formatCode>
                <c:ptCount val="4"/>
                <c:pt idx="0">
                  <c:v>0</c:v>
                </c:pt>
                <c:pt idx="1">
                  <c:v>0</c:v>
                </c:pt>
                <c:pt idx="2">
                  <c:v>0</c:v>
                </c:pt>
                <c:pt idx="3">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0C8F-4DF2-8B4D-55EB30CC6835}"/>
                </c:ext>
              </c:extLst>
            </c:dLbl>
            <c:dLbl>
              <c:idx val="1"/>
              <c:delete val="1"/>
              <c:extLst>
                <c:ext xmlns:c15="http://schemas.microsoft.com/office/drawing/2012/chart" uri="{CE6537A1-D6FC-4f65-9D91-7224C49458BB}"/>
                <c:ext xmlns:c16="http://schemas.microsoft.com/office/drawing/2014/chart" uri="{C3380CC4-5D6E-409C-BE32-E72D297353CC}">
                  <c16:uniqueId val="{00000003-92C1-49BE-9F36-8563DEDE43E7}"/>
                </c:ext>
              </c:extLst>
            </c:dLbl>
            <c:dLbl>
              <c:idx val="2"/>
              <c:delete val="1"/>
              <c:extLst>
                <c:ext xmlns:c15="http://schemas.microsoft.com/office/drawing/2012/chart" uri="{CE6537A1-D6FC-4f65-9D91-7224C49458BB}"/>
                <c:ext xmlns:c16="http://schemas.microsoft.com/office/drawing/2014/chart" uri="{C3380CC4-5D6E-409C-BE32-E72D297353CC}">
                  <c16:uniqueId val="{00000004-E2B0-4ADF-BBAA-5C9292E0E8E8}"/>
                </c:ext>
              </c:extLst>
            </c:dLbl>
            <c:dLbl>
              <c:idx val="6"/>
              <c:tx>
                <c:rich>
                  <a:bodyPr/>
                  <a:lstStyle/>
                  <a:p>
                    <a:r>
                      <a:rPr lang="en-US" sz="1200" dirty="0">
                        <a:solidFill>
                          <a:schemeClr val="bg1"/>
                        </a:solidFill>
                      </a:rPr>
                      <a:t>9,1%</a:t>
                    </a:r>
                    <a:endParaRPr lang="en-US" sz="900"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2C1-49BE-9F36-8563DEDE43E7}"/>
                </c:ext>
              </c:extLst>
            </c:dLbl>
            <c:spPr>
              <a:noFill/>
              <a:ln>
                <a:noFill/>
              </a:ln>
              <a:effectLst/>
            </c:spPr>
            <c:txPr>
              <a:bodyPr wrap="square" lIns="38100" tIns="19050" rIns="38100" bIns="19050" anchor="ctr">
                <a:spAutoFit/>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'Ark1'!$G$2:$G$5</c:f>
              <c:numCache>
                <c:formatCode>0%</c:formatCode>
                <c:ptCount val="4"/>
                <c:pt idx="0">
                  <c:v>0</c:v>
                </c:pt>
                <c:pt idx="1">
                  <c:v>0</c:v>
                </c:pt>
                <c:pt idx="2">
                  <c:v>0</c:v>
                </c:pt>
                <c:pt idx="3">
                  <c:v>7.0000000000000007E-2</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107632128"/>
        <c:axId val="94447296"/>
      </c:barChart>
      <c:catAx>
        <c:axId val="107632128"/>
        <c:scaling>
          <c:orientation val="maxMin"/>
        </c:scaling>
        <c:delete val="1"/>
        <c:axPos val="l"/>
        <c:numFmt formatCode="General" sourceLinked="0"/>
        <c:majorTickMark val="out"/>
        <c:minorTickMark val="none"/>
        <c:tickLblPos val="nextTo"/>
        <c:crossAx val="94447296"/>
        <c:crosses val="autoZero"/>
        <c:auto val="1"/>
        <c:lblAlgn val="ctr"/>
        <c:lblOffset val="100"/>
        <c:noMultiLvlLbl val="0"/>
      </c:catAx>
      <c:valAx>
        <c:axId val="94447296"/>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7632128"/>
        <c:crosses val="autoZero"/>
        <c:crossBetween val="between"/>
        <c:majorUnit val="0.25"/>
      </c:valAx>
    </c:plotArea>
    <c:legend>
      <c:legendPos val="b"/>
      <c:layout>
        <c:manualLayout>
          <c:xMode val="edge"/>
          <c:yMode val="edge"/>
          <c:x val="4.0409510580675406E-2"/>
          <c:y val="0.90084029464735882"/>
          <c:w val="0.95959048941932457"/>
          <c:h val="9.2142801886620093E-2"/>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643084764770228E-2"/>
          <c:y val="0.19549222206117961"/>
          <c:w val="0.93658190387116835"/>
          <c:h val="0.59612163275550689"/>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'Ark1'!$B$2</c:f>
              <c:numCache>
                <c:formatCode>0%</c:formatCode>
                <c:ptCount val="1"/>
                <c:pt idx="0">
                  <c:v>0.18</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'Ark1'!$C$2</c:f>
              <c:numCache>
                <c:formatCode>0%</c:formatCode>
                <c:ptCount val="1"/>
                <c:pt idx="0">
                  <c:v>0.5</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'Ark1'!$D$2</c:f>
              <c:numCache>
                <c:formatCode>0%</c:formatCode>
                <c:ptCount val="1"/>
                <c:pt idx="0">
                  <c:v>0.26</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dLbl>
              <c:idx val="0"/>
              <c:layout>
                <c:manualLayout>
                  <c:x val="-1.5815048310302959E-16"/>
                  <c:y val="3.95977065699283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421-48C0-9315-87A8A128E174}"/>
                </c:ext>
              </c:extLst>
            </c:dLbl>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c:f>
              <c:numCache>
                <c:formatCode>General</c:formatCode>
                <c:ptCount val="1"/>
                <c:pt idx="0">
                  <c:v>1</c:v>
                </c:pt>
              </c:numCache>
            </c:numRef>
          </c:cat>
          <c:val>
            <c:numRef>
              <c:f>'Ark1'!$E$2</c:f>
              <c:numCache>
                <c:formatCode>0%</c:formatCode>
                <c:ptCount val="1"/>
                <c:pt idx="0">
                  <c:v>0.02</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dLbls>
            <c:dLbl>
              <c:idx val="0"/>
              <c:layout>
                <c:manualLayout>
                  <c:x val="4.3132448201154572E-3"/>
                  <c:y val="-1.31986292631886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421-48C0-9315-87A8A128E174}"/>
                </c:ext>
              </c:extLst>
            </c:dLbl>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c:f>
              <c:numCache>
                <c:formatCode>General</c:formatCode>
                <c:ptCount val="1"/>
                <c:pt idx="0">
                  <c:v>1</c:v>
                </c:pt>
              </c:numCache>
            </c:numRef>
          </c:cat>
          <c:val>
            <c:numRef>
              <c:f>'Ark1'!$F$2</c:f>
              <c:numCache>
                <c:formatCode>0%</c:formatCode>
                <c:ptCount val="1"/>
                <c:pt idx="0">
                  <c:v>0.02</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0"/>
              <c:layout>
                <c:manualLayout>
                  <c:x val="-4.3132448201156151E-3"/>
                  <c:y val="-6.2695957344923642E-2"/>
                </c:manualLayout>
              </c:layout>
              <c:spPr>
                <a:noFill/>
                <a:ln>
                  <a:noFill/>
                </a:ln>
                <a:effectLst/>
              </c:spPr>
              <c:txPr>
                <a:bodyPr wrap="square" lIns="38100" tIns="19050" rIns="38100" bIns="19050" anchor="ctr" anchorCtr="0">
                  <a:spAutoFit/>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421-48C0-9315-87A8A128E174}"/>
                </c:ext>
              </c:extLst>
            </c:dLbl>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c:f>
              <c:numCache>
                <c:formatCode>General</c:formatCode>
                <c:ptCount val="1"/>
                <c:pt idx="0">
                  <c:v>1</c:v>
                </c:pt>
              </c:numCache>
            </c:numRef>
          </c:cat>
          <c:val>
            <c:numRef>
              <c:f>'Ark1'!$G$2</c:f>
              <c:numCache>
                <c:formatCode>0%</c:formatCode>
                <c:ptCount val="1"/>
                <c:pt idx="0">
                  <c:v>0.03</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106185728"/>
        <c:axId val="94451328"/>
      </c:barChart>
      <c:catAx>
        <c:axId val="106185728"/>
        <c:scaling>
          <c:orientation val="maxMin"/>
        </c:scaling>
        <c:delete val="1"/>
        <c:axPos val="l"/>
        <c:numFmt formatCode="General" sourceLinked="0"/>
        <c:majorTickMark val="out"/>
        <c:minorTickMark val="none"/>
        <c:tickLblPos val="nextTo"/>
        <c:crossAx val="94451328"/>
        <c:crosses val="autoZero"/>
        <c:auto val="1"/>
        <c:lblAlgn val="ctr"/>
        <c:lblOffset val="100"/>
        <c:noMultiLvlLbl val="0"/>
      </c:catAx>
      <c:valAx>
        <c:axId val="94451328"/>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6185728"/>
        <c:crosses val="autoZero"/>
        <c:crossBetween val="between"/>
        <c:majorUnit val="0.25"/>
      </c:valAx>
    </c:plotArea>
    <c:legend>
      <c:legendPos val="b"/>
      <c:layout>
        <c:manualLayout>
          <c:xMode val="edge"/>
          <c:yMode val="edge"/>
          <c:x val="2.7711918718090055E-2"/>
          <c:y val="0.74532588245953446"/>
          <c:w val="0.92587943495813618"/>
          <c:h val="0.12706351566753712"/>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13811775995601E-2"/>
          <c:y val="4.3986398663756802E-2"/>
          <c:w val="0.92809511881802986"/>
          <c:h val="0.785571723892176"/>
        </c:manualLayout>
      </c:layout>
      <c:barChart>
        <c:barDir val="bar"/>
        <c:grouping val="percentStacked"/>
        <c:varyColors val="0"/>
        <c:ser>
          <c:idx val="0"/>
          <c:order val="0"/>
          <c:tx>
            <c:strRef>
              <c:f>'Ark1'!$B$1</c:f>
              <c:strCache>
                <c:ptCount val="1"/>
                <c:pt idx="0">
                  <c:v>Meget stor betydning</c:v>
                </c:pt>
              </c:strCache>
            </c:strRef>
          </c:tx>
          <c:spPr>
            <a:solidFill>
              <a:srgbClr val="004691"/>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'Ark1'!$B$2</c:f>
              <c:numCache>
                <c:formatCode>0%</c:formatCode>
                <c:ptCount val="1"/>
                <c:pt idx="0">
                  <c:v>0.24</c:v>
                </c:pt>
              </c:numCache>
            </c:numRef>
          </c:val>
          <c:extLst>
            <c:ext xmlns:c16="http://schemas.microsoft.com/office/drawing/2014/chart" uri="{C3380CC4-5D6E-409C-BE32-E72D297353CC}">
              <c16:uniqueId val="{00000000-D155-4864-A984-17336A8D5F60}"/>
            </c:ext>
          </c:extLst>
        </c:ser>
        <c:ser>
          <c:idx val="1"/>
          <c:order val="1"/>
          <c:tx>
            <c:strRef>
              <c:f>'Ark1'!$C$1</c:f>
              <c:strCache>
                <c:ptCount val="1"/>
                <c:pt idx="0">
                  <c:v>Stor betydning</c:v>
                </c:pt>
              </c:strCache>
            </c:strRef>
          </c:tx>
          <c:spPr>
            <a:solidFill>
              <a:srgbClr val="006FBB"/>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'Ark1'!$C$2</c:f>
              <c:numCache>
                <c:formatCode>0%</c:formatCode>
                <c:ptCount val="1"/>
                <c:pt idx="0">
                  <c:v>0.53</c:v>
                </c:pt>
              </c:numCache>
            </c:numRef>
          </c:val>
          <c:extLst>
            <c:ext xmlns:c16="http://schemas.microsoft.com/office/drawing/2014/chart" uri="{C3380CC4-5D6E-409C-BE32-E72D297353CC}">
              <c16:uniqueId val="{00000001-D155-4864-A984-17336A8D5F60}"/>
            </c:ext>
          </c:extLst>
        </c:ser>
        <c:ser>
          <c:idx val="2"/>
          <c:order val="2"/>
          <c:tx>
            <c:strRef>
              <c:f>'Ark1'!$D$1</c:f>
              <c:strCache>
                <c:ptCount val="1"/>
                <c:pt idx="0">
                  <c:v>Hverken / eller</c:v>
                </c:pt>
              </c:strCache>
            </c:strRef>
          </c:tx>
          <c:spPr>
            <a:solidFill>
              <a:srgbClr val="27A8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'Ark1'!$D$2</c:f>
              <c:numCache>
                <c:formatCode>0%</c:formatCode>
                <c:ptCount val="1"/>
                <c:pt idx="0">
                  <c:v>0.15</c:v>
                </c:pt>
              </c:numCache>
            </c:numRef>
          </c:val>
          <c:extLst>
            <c:ext xmlns:c16="http://schemas.microsoft.com/office/drawing/2014/chart" uri="{C3380CC4-5D6E-409C-BE32-E72D297353CC}">
              <c16:uniqueId val="{00000002-D155-4864-A984-17336A8D5F60}"/>
            </c:ext>
          </c:extLst>
        </c:ser>
        <c:ser>
          <c:idx val="3"/>
          <c:order val="3"/>
          <c:tx>
            <c:strRef>
              <c:f>'Ark1'!$E$1</c:f>
              <c:strCache>
                <c:ptCount val="1"/>
                <c:pt idx="0">
                  <c:v>Lille betydning</c:v>
                </c:pt>
              </c:strCache>
            </c:strRef>
          </c:tx>
          <c:spPr>
            <a:solidFill>
              <a:srgbClr val="93D3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'Ark1'!$E$2</c:f>
              <c:numCache>
                <c:formatCode>0%</c:formatCode>
                <c:ptCount val="1"/>
                <c:pt idx="0">
                  <c:v>0.06</c:v>
                </c:pt>
              </c:numCache>
            </c:numRef>
          </c:val>
          <c:extLst>
            <c:ext xmlns:c16="http://schemas.microsoft.com/office/drawing/2014/chart" uri="{C3380CC4-5D6E-409C-BE32-E72D297353CC}">
              <c16:uniqueId val="{00000003-D155-4864-A984-17336A8D5F60}"/>
            </c:ext>
          </c:extLst>
        </c:ser>
        <c:ser>
          <c:idx val="4"/>
          <c:order val="4"/>
          <c:tx>
            <c:strRef>
              <c:f>'Ark1'!$F$1</c:f>
              <c:strCache>
                <c:ptCount val="1"/>
                <c:pt idx="0">
                  <c:v>Meget lille betydning</c:v>
                </c:pt>
              </c:strCache>
            </c:strRef>
          </c:tx>
          <c:spPr>
            <a:solidFill>
              <a:srgbClr val="D4EEFF"/>
            </a:solidFill>
          </c:spPr>
          <c:invertIfNegative val="0"/>
          <c:dLbls>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c:f>
              <c:numCache>
                <c:formatCode>General</c:formatCode>
                <c:ptCount val="1"/>
                <c:pt idx="0">
                  <c:v>1</c:v>
                </c:pt>
              </c:numCache>
            </c:numRef>
          </c:cat>
          <c:val>
            <c:numRef>
              <c:f>'Ark1'!$F$2</c:f>
              <c:numCache>
                <c:formatCode>0%</c:formatCode>
                <c:ptCount val="1"/>
                <c:pt idx="0">
                  <c:v>0.02</c:v>
                </c:pt>
              </c:numCache>
            </c:numRef>
          </c:val>
          <c:extLst>
            <c:ext xmlns:c16="http://schemas.microsoft.com/office/drawing/2014/chart" uri="{C3380CC4-5D6E-409C-BE32-E72D297353CC}">
              <c16:uniqueId val="{00000004-D155-4864-A984-17336A8D5F60}"/>
            </c:ext>
          </c:extLst>
        </c:ser>
        <c:ser>
          <c:idx val="5"/>
          <c:order val="5"/>
          <c:tx>
            <c:strRef>
              <c:f>'Ark1'!$G$1</c:f>
              <c:strCache>
                <c:ptCount val="1"/>
                <c:pt idx="0">
                  <c:v>Ved ikke</c:v>
                </c:pt>
              </c:strCache>
            </c:strRef>
          </c:tx>
          <c:spPr>
            <a:solidFill>
              <a:sysClr val="window" lastClr="FFFFFF">
                <a:lumMod val="65000"/>
              </a:sysClr>
            </a:solidFill>
          </c:spPr>
          <c:invertIfNegative val="0"/>
          <c:cat>
            <c:numRef>
              <c:f>'Ark1'!$A$2</c:f>
              <c:numCache>
                <c:formatCode>General</c:formatCode>
                <c:ptCount val="1"/>
                <c:pt idx="0">
                  <c:v>1</c:v>
                </c:pt>
              </c:numCache>
            </c:numRef>
          </c:cat>
          <c:val>
            <c:numRef>
              <c:f>'Ark1'!$G$2</c:f>
              <c:numCache>
                <c:formatCode>0%</c:formatCode>
                <c:ptCount val="1"/>
                <c:pt idx="0">
                  <c:v>0</c:v>
                </c:pt>
              </c:numCache>
            </c:numRef>
          </c:val>
          <c:extLst>
            <c:ext xmlns:c16="http://schemas.microsoft.com/office/drawing/2014/chart" uri="{C3380CC4-5D6E-409C-BE32-E72D297353CC}">
              <c16:uniqueId val="{00000000-25ED-4967-97AB-4C2350DB47B7}"/>
            </c:ext>
          </c:extLst>
        </c:ser>
        <c:dLbls>
          <c:showLegendKey val="0"/>
          <c:showVal val="0"/>
          <c:showCatName val="0"/>
          <c:showSerName val="0"/>
          <c:showPercent val="0"/>
          <c:showBubbleSize val="0"/>
        </c:dLbls>
        <c:gapWidth val="150"/>
        <c:overlap val="100"/>
        <c:axId val="106186240"/>
        <c:axId val="94453056"/>
      </c:barChart>
      <c:catAx>
        <c:axId val="106186240"/>
        <c:scaling>
          <c:orientation val="maxMin"/>
        </c:scaling>
        <c:delete val="1"/>
        <c:axPos val="l"/>
        <c:numFmt formatCode="General" sourceLinked="0"/>
        <c:majorTickMark val="out"/>
        <c:minorTickMark val="none"/>
        <c:tickLblPos val="nextTo"/>
        <c:crossAx val="94453056"/>
        <c:crosses val="autoZero"/>
        <c:auto val="1"/>
        <c:lblAlgn val="ctr"/>
        <c:lblOffset val="100"/>
        <c:noMultiLvlLbl val="0"/>
      </c:catAx>
      <c:valAx>
        <c:axId val="94453056"/>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6186240"/>
        <c:crosses val="autoZero"/>
        <c:crossBetween val="between"/>
        <c:majorUnit val="0.25"/>
      </c:valAx>
    </c:plotArea>
    <c:legend>
      <c:legendPos val="b"/>
      <c:layout>
        <c:manualLayout>
          <c:xMode val="edge"/>
          <c:yMode val="edge"/>
          <c:x val="2.7180348196272932E-2"/>
          <c:y val="0.80492750128034551"/>
          <c:w val="0.9293680621927034"/>
          <c:h val="0.16496066832682549"/>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varyColors val="1"/>
        <c:ser>
          <c:idx val="0"/>
          <c:order val="0"/>
          <c:tx>
            <c:strRef>
              <c:f>'Ark1'!$B$1</c:f>
              <c:strCache>
                <c:ptCount val="1"/>
                <c:pt idx="0">
                  <c:v>Salg</c:v>
                </c:pt>
              </c:strCache>
            </c:strRef>
          </c:tx>
          <c:dPt>
            <c:idx val="0"/>
            <c:bubble3D val="0"/>
            <c:spPr>
              <a:solidFill>
                <a:schemeClr val="bg1">
                  <a:lumMod val="65000"/>
                </a:schemeClr>
              </a:solidFill>
            </c:spPr>
            <c:extLst>
              <c:ext xmlns:c16="http://schemas.microsoft.com/office/drawing/2014/chart" uri="{C3380CC4-5D6E-409C-BE32-E72D297353CC}">
                <c16:uniqueId val="{00000001-C7F6-4077-8BC2-4C8251153CF5}"/>
              </c:ext>
            </c:extLst>
          </c:dPt>
          <c:dPt>
            <c:idx val="1"/>
            <c:bubble3D val="0"/>
            <c:spPr>
              <a:solidFill>
                <a:srgbClr val="006186"/>
              </a:solidFill>
            </c:spPr>
            <c:extLst>
              <c:ext xmlns:c16="http://schemas.microsoft.com/office/drawing/2014/chart" uri="{C3380CC4-5D6E-409C-BE32-E72D297353CC}">
                <c16:uniqueId val="{00000003-3711-4214-A266-3F93C693B3EC}"/>
              </c:ext>
            </c:extLst>
          </c:dPt>
          <c:dLbls>
            <c:dLbl>
              <c:idx val="0"/>
              <c:layout>
                <c:manualLayout>
                  <c:x val="-8.7607686190928166E-2"/>
                  <c:y val="0.22115367596975616"/>
                </c:manualLayout>
              </c:layout>
              <c:spPr>
                <a:noFill/>
                <a:ln>
                  <a:noFill/>
                </a:ln>
                <a:effectLst/>
              </c:spPr>
              <c:txPr>
                <a:bodyPr/>
                <a:lstStyle/>
                <a:p>
                  <a:pPr>
                    <a:defRPr sz="1100">
                      <a:solidFill>
                        <a:schemeClr val="bg1"/>
                      </a:solidFill>
                    </a:defRPr>
                  </a:pPr>
                  <a:endParaRPr lang="da-DK"/>
                </a:p>
              </c:txPr>
              <c:showLegendKey val="0"/>
              <c:showVal val="1"/>
              <c:showCatName val="1"/>
              <c:showSerName val="0"/>
              <c:showPercent val="0"/>
              <c:showBubbleSize val="0"/>
              <c:extLst>
                <c:ext xmlns:c15="http://schemas.microsoft.com/office/drawing/2012/chart" uri="{CE6537A1-D6FC-4f65-9D91-7224C49458BB}">
                  <c15:layout>
                    <c:manualLayout>
                      <c:w val="0.12248349256520875"/>
                      <c:h val="0.23627217174793905"/>
                    </c:manualLayout>
                  </c15:layout>
                </c:ext>
                <c:ext xmlns:c16="http://schemas.microsoft.com/office/drawing/2014/chart" uri="{C3380CC4-5D6E-409C-BE32-E72D297353CC}">
                  <c16:uniqueId val="{00000001-C7F6-4077-8BC2-4C8251153CF5}"/>
                </c:ext>
              </c:extLst>
            </c:dLbl>
            <c:dLbl>
              <c:idx val="1"/>
              <c:layout>
                <c:manualLayout>
                  <c:x val="0.12267799035833739"/>
                  <c:y val="-0.27041953254844286"/>
                </c:manualLayout>
              </c:layout>
              <c:spPr/>
              <c:txPr>
                <a:bodyPr/>
                <a:lstStyle/>
                <a:p>
                  <a:pPr>
                    <a:defRPr sz="1100">
                      <a:solidFill>
                        <a:schemeClr val="bg1">
                          <a:lumMod val="95000"/>
                        </a:schemeClr>
                      </a:solidFill>
                    </a:defRPr>
                  </a:pPr>
                  <a:endParaRPr lang="da-DK"/>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711-4214-A266-3F93C693B3EC}"/>
                </c:ext>
              </c:extLst>
            </c:dLbl>
            <c:dLbl>
              <c:idx val="2"/>
              <c:delete val="1"/>
              <c:extLst>
                <c:ext xmlns:c15="http://schemas.microsoft.com/office/drawing/2012/chart" uri="{CE6537A1-D6FC-4f65-9D91-7224C49458BB}"/>
                <c:ext xmlns:c16="http://schemas.microsoft.com/office/drawing/2014/chart" uri="{C3380CC4-5D6E-409C-BE32-E72D297353CC}">
                  <c16:uniqueId val="{00000003-C7F6-4077-8BC2-4C8251153CF5}"/>
                </c:ext>
              </c:extLst>
            </c:dLbl>
            <c:spPr>
              <a:noFill/>
              <a:ln>
                <a:noFill/>
              </a:ln>
              <a:effectLst/>
            </c:spPr>
            <c:txPr>
              <a:bodyPr/>
              <a:lstStyle/>
              <a:p>
                <a:pPr>
                  <a:defRPr sz="1200"/>
                </a:pPr>
                <a:endParaRPr lang="da-DK"/>
              </a:p>
            </c:txPr>
            <c:showLegendKey val="0"/>
            <c:showVal val="1"/>
            <c:showCatName val="1"/>
            <c:showSerName val="0"/>
            <c:showPercent val="0"/>
            <c:showBubbleSize val="0"/>
            <c:showLeaderLines val="1"/>
            <c:extLst>
              <c:ext xmlns:c15="http://schemas.microsoft.com/office/drawing/2012/chart" uri="{CE6537A1-D6FC-4f65-9D91-7224C49458BB}"/>
            </c:extLst>
          </c:dLbls>
          <c:cat>
            <c:strRef>
              <c:f>'Ark1'!$A$2:$A$3</c:f>
              <c:strCache>
                <c:ptCount val="2"/>
                <c:pt idx="0">
                  <c:v>Kvinde</c:v>
                </c:pt>
                <c:pt idx="1">
                  <c:v>Mand</c:v>
                </c:pt>
              </c:strCache>
            </c:strRef>
          </c:cat>
          <c:val>
            <c:numRef>
              <c:f>'Ark1'!$B$2:$B$3</c:f>
              <c:numCache>
                <c:formatCode>0%</c:formatCode>
                <c:ptCount val="2"/>
                <c:pt idx="0">
                  <c:v>0.16</c:v>
                </c:pt>
                <c:pt idx="1">
                  <c:v>0.84</c:v>
                </c:pt>
              </c:numCache>
            </c:numRef>
          </c:val>
          <c:extLst>
            <c:ext xmlns:c16="http://schemas.microsoft.com/office/drawing/2014/chart" uri="{C3380CC4-5D6E-409C-BE32-E72D297353CC}">
              <c16:uniqueId val="{00000004-C7F6-4077-8BC2-4C8251153CF5}"/>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da-DK"/>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'Ark1'!$B$1</c:f>
              <c:strCache>
                <c:ptCount val="1"/>
                <c:pt idx="0">
                  <c:v>Serie 1</c:v>
                </c:pt>
              </c:strCache>
            </c:strRef>
          </c:tx>
          <c:spPr>
            <a:solidFill>
              <a:srgbClr val="006186"/>
            </a:solidFill>
          </c:spPr>
          <c:invertIfNegative val="0"/>
          <c:dLbls>
            <c:spPr>
              <a:noFill/>
              <a:ln>
                <a:noFill/>
              </a:ln>
              <a:effectLst/>
            </c:spPr>
            <c:txPr>
              <a:bodyPr/>
              <a:lstStyle/>
              <a:p>
                <a:pPr>
                  <a:defRPr sz="1200"/>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'Ark1'!$A$2:$A$5</c:f>
              <c:strCache>
                <c:ptCount val="4"/>
                <c:pt idx="0">
                  <c:v>… Anden konsulenttjeneste?</c:v>
                </c:pt>
                <c:pt idx="1">
                  <c:v>… Rådgivning om teknisk/praktisk drift?</c:v>
                </c:pt>
                <c:pt idx="2">
                  <c:v>… Rådgivning om økonomi?</c:v>
                </c:pt>
                <c:pt idx="3">
                  <c:v>… Rådgivning om juridiske spørgsmål?</c:v>
                </c:pt>
              </c:strCache>
            </c:strRef>
          </c:cat>
          <c:val>
            <c:numRef>
              <c:f>'Ark1'!$B$2:$B$5</c:f>
              <c:numCache>
                <c:formatCode>0%</c:formatCode>
                <c:ptCount val="4"/>
                <c:pt idx="0">
                  <c:v>0.23</c:v>
                </c:pt>
                <c:pt idx="1">
                  <c:v>0.13</c:v>
                </c:pt>
                <c:pt idx="2">
                  <c:v>0.4</c:v>
                </c:pt>
                <c:pt idx="3">
                  <c:v>0.71</c:v>
                </c:pt>
              </c:numCache>
            </c:numRef>
          </c:val>
          <c:extLst>
            <c:ext xmlns:c16="http://schemas.microsoft.com/office/drawing/2014/chart" uri="{C3380CC4-5D6E-409C-BE32-E72D297353CC}">
              <c16:uniqueId val="{00000000-DDDA-4C9D-99DD-9318619A0B36}"/>
            </c:ext>
          </c:extLst>
        </c:ser>
        <c:dLbls>
          <c:showLegendKey val="0"/>
          <c:showVal val="1"/>
          <c:showCatName val="0"/>
          <c:showSerName val="0"/>
          <c:showPercent val="0"/>
          <c:showBubbleSize val="0"/>
        </c:dLbls>
        <c:gapWidth val="75"/>
        <c:axId val="106363904"/>
        <c:axId val="108373120"/>
      </c:barChart>
      <c:catAx>
        <c:axId val="106363904"/>
        <c:scaling>
          <c:orientation val="minMax"/>
        </c:scaling>
        <c:delete val="0"/>
        <c:axPos val="l"/>
        <c:numFmt formatCode="General" sourceLinked="0"/>
        <c:majorTickMark val="none"/>
        <c:minorTickMark val="none"/>
        <c:tickLblPos val="nextTo"/>
        <c:spPr>
          <a:ln w="3175">
            <a:solidFill>
              <a:sysClr val="windowText" lastClr="000000">
                <a:lumMod val="50000"/>
                <a:lumOff val="50000"/>
              </a:sysClr>
            </a:solidFill>
          </a:ln>
        </c:spPr>
        <c:txPr>
          <a:bodyPr/>
          <a:lstStyle/>
          <a:p>
            <a:pPr>
              <a:defRPr sz="1200">
                <a:solidFill>
                  <a:srgbClr val="080808"/>
                </a:solidFill>
                <a:latin typeface="Helvetica" panose="020B0604020202020204" pitchFamily="34" charset="0"/>
                <a:cs typeface="Helvetica" panose="020B0604020202020204" pitchFamily="34" charset="0"/>
              </a:defRPr>
            </a:pPr>
            <a:endParaRPr lang="da-DK"/>
          </a:p>
        </c:txPr>
        <c:crossAx val="108373120"/>
        <c:crosses val="autoZero"/>
        <c:auto val="1"/>
        <c:lblAlgn val="ctr"/>
        <c:lblOffset val="100"/>
        <c:noMultiLvlLbl val="0"/>
      </c:catAx>
      <c:valAx>
        <c:axId val="108373120"/>
        <c:scaling>
          <c:orientation val="minMax"/>
        </c:scaling>
        <c:delete val="1"/>
        <c:axPos val="b"/>
        <c:numFmt formatCode="0%" sourceLinked="1"/>
        <c:majorTickMark val="none"/>
        <c:minorTickMark val="none"/>
        <c:tickLblPos val="nextTo"/>
        <c:crossAx val="106363904"/>
        <c:crosses val="autoZero"/>
        <c:crossBetween val="between"/>
        <c:majorUnit val="0.25"/>
      </c:valAx>
    </c:plotArea>
    <c:plotVisOnly val="1"/>
    <c:dispBlanksAs val="gap"/>
    <c:showDLblsOverMax val="0"/>
  </c:chart>
  <c:txPr>
    <a:bodyPr/>
    <a:lstStyle/>
    <a:p>
      <a:pPr>
        <a:defRPr sz="1800"/>
      </a:pPr>
      <a:endParaRPr lang="da-DK"/>
    </a:p>
  </c:txPr>
  <c:externalData r:id="rId2">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13811775995601E-2"/>
          <c:y val="4.3986398663756802E-2"/>
          <c:w val="0.92809511881802986"/>
          <c:h val="0.72231100683170879"/>
        </c:manualLayout>
      </c:layout>
      <c:barChart>
        <c:barDir val="bar"/>
        <c:grouping val="percentStacked"/>
        <c:varyColors val="0"/>
        <c:ser>
          <c:idx val="0"/>
          <c:order val="0"/>
          <c:tx>
            <c:strRef>
              <c:f>'Ark1'!$B$1</c:f>
              <c:strCache>
                <c:ptCount val="1"/>
                <c:pt idx="0">
                  <c:v>Meget stor betydning</c:v>
                </c:pt>
              </c:strCache>
            </c:strRef>
          </c:tx>
          <c:spPr>
            <a:solidFill>
              <a:srgbClr val="004691"/>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'Ark1'!$B$2:$B$5</c:f>
              <c:numCache>
                <c:formatCode>0%</c:formatCode>
                <c:ptCount val="4"/>
                <c:pt idx="0">
                  <c:v>0.43</c:v>
                </c:pt>
                <c:pt idx="1">
                  <c:v>0.56000000000000005</c:v>
                </c:pt>
                <c:pt idx="2">
                  <c:v>0.13</c:v>
                </c:pt>
                <c:pt idx="3">
                  <c:v>0.43</c:v>
                </c:pt>
              </c:numCache>
            </c:numRef>
          </c:val>
          <c:extLst>
            <c:ext xmlns:c16="http://schemas.microsoft.com/office/drawing/2014/chart" uri="{C3380CC4-5D6E-409C-BE32-E72D297353CC}">
              <c16:uniqueId val="{00000000-D155-4864-A984-17336A8D5F60}"/>
            </c:ext>
          </c:extLst>
        </c:ser>
        <c:ser>
          <c:idx val="1"/>
          <c:order val="1"/>
          <c:tx>
            <c:strRef>
              <c:f>'Ark1'!$C$1</c:f>
              <c:strCache>
                <c:ptCount val="1"/>
                <c:pt idx="0">
                  <c:v>Stor betydning</c:v>
                </c:pt>
              </c:strCache>
            </c:strRef>
          </c:tx>
          <c:spPr>
            <a:solidFill>
              <a:srgbClr val="006FBB"/>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'Ark1'!$C$2:$C$5</c:f>
              <c:numCache>
                <c:formatCode>0%</c:formatCode>
                <c:ptCount val="4"/>
                <c:pt idx="0">
                  <c:v>0.5</c:v>
                </c:pt>
                <c:pt idx="1">
                  <c:v>0.36</c:v>
                </c:pt>
                <c:pt idx="2">
                  <c:v>0.63</c:v>
                </c:pt>
                <c:pt idx="3">
                  <c:v>0.43</c:v>
                </c:pt>
              </c:numCache>
            </c:numRef>
          </c:val>
          <c:extLst>
            <c:ext xmlns:c16="http://schemas.microsoft.com/office/drawing/2014/chart" uri="{C3380CC4-5D6E-409C-BE32-E72D297353CC}">
              <c16:uniqueId val="{00000001-D155-4864-A984-17336A8D5F60}"/>
            </c:ext>
          </c:extLst>
        </c:ser>
        <c:ser>
          <c:idx val="2"/>
          <c:order val="2"/>
          <c:tx>
            <c:strRef>
              <c:f>'Ark1'!$D$1</c:f>
              <c:strCache>
                <c:ptCount val="1"/>
                <c:pt idx="0">
                  <c:v>Hverken / eller</c:v>
                </c:pt>
              </c:strCache>
            </c:strRef>
          </c:tx>
          <c:spPr>
            <a:solidFill>
              <a:srgbClr val="27A8FF"/>
            </a:solidFill>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1-581E-4657-AF78-03446F17A3A2}"/>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'Ark1'!$D$2:$D$5</c:f>
              <c:numCache>
                <c:formatCode>0%</c:formatCode>
                <c:ptCount val="4"/>
                <c:pt idx="0">
                  <c:v>0.05</c:v>
                </c:pt>
                <c:pt idx="1">
                  <c:v>0</c:v>
                </c:pt>
                <c:pt idx="2">
                  <c:v>0.13</c:v>
                </c:pt>
                <c:pt idx="3">
                  <c:v>0.14000000000000001</c:v>
                </c:pt>
              </c:numCache>
            </c:numRef>
          </c:val>
          <c:extLst>
            <c:ext xmlns:c16="http://schemas.microsoft.com/office/drawing/2014/chart" uri="{C3380CC4-5D6E-409C-BE32-E72D297353CC}">
              <c16:uniqueId val="{00000002-D155-4864-A984-17336A8D5F60}"/>
            </c:ext>
          </c:extLst>
        </c:ser>
        <c:ser>
          <c:idx val="3"/>
          <c:order val="3"/>
          <c:tx>
            <c:strRef>
              <c:f>'Ark1'!$E$1</c:f>
              <c:strCache>
                <c:ptCount val="1"/>
                <c:pt idx="0">
                  <c:v>Lille betydning</c:v>
                </c:pt>
              </c:strCache>
            </c:strRef>
          </c:tx>
          <c:spPr>
            <a:solidFill>
              <a:srgbClr val="93D3FF"/>
            </a:solidFill>
          </c:spPr>
          <c:invertIfNegative val="0"/>
          <c:cat>
            <c:numRef>
              <c:f>'Ark1'!$A$2:$A$5</c:f>
              <c:numCache>
                <c:formatCode>General</c:formatCode>
                <c:ptCount val="4"/>
                <c:pt idx="0">
                  <c:v>1</c:v>
                </c:pt>
                <c:pt idx="1">
                  <c:v>2</c:v>
                </c:pt>
                <c:pt idx="2">
                  <c:v>3</c:v>
                </c:pt>
                <c:pt idx="3">
                  <c:v>4</c:v>
                </c:pt>
              </c:numCache>
            </c:numRef>
          </c:cat>
          <c:val>
            <c:numRef>
              <c:f>'Ark1'!$E$2:$E$5</c:f>
              <c:numCache>
                <c:formatCode>0%</c:formatCode>
                <c:ptCount val="4"/>
                <c:pt idx="0">
                  <c:v>0</c:v>
                </c:pt>
                <c:pt idx="1">
                  <c:v>0</c:v>
                </c:pt>
                <c:pt idx="2">
                  <c:v>0</c:v>
                </c:pt>
                <c:pt idx="3">
                  <c:v>0</c:v>
                </c:pt>
              </c:numCache>
            </c:numRef>
          </c:val>
          <c:extLst>
            <c:ext xmlns:c16="http://schemas.microsoft.com/office/drawing/2014/chart" uri="{C3380CC4-5D6E-409C-BE32-E72D297353CC}">
              <c16:uniqueId val="{00000003-D155-4864-A984-17336A8D5F60}"/>
            </c:ext>
          </c:extLst>
        </c:ser>
        <c:ser>
          <c:idx val="4"/>
          <c:order val="4"/>
          <c:tx>
            <c:strRef>
              <c:f>'Ark1'!$F$1</c:f>
              <c:strCache>
                <c:ptCount val="1"/>
                <c:pt idx="0">
                  <c:v>Meget lille betydning</c:v>
                </c:pt>
              </c:strCache>
            </c:strRef>
          </c:tx>
          <c:spPr>
            <a:solidFill>
              <a:srgbClr val="D4EEFF"/>
            </a:solidFill>
          </c:spPr>
          <c:invertIfNegative val="0"/>
          <c:cat>
            <c:numRef>
              <c:f>'Ark1'!$A$2:$A$5</c:f>
              <c:numCache>
                <c:formatCode>General</c:formatCode>
                <c:ptCount val="4"/>
                <c:pt idx="0">
                  <c:v>1</c:v>
                </c:pt>
                <c:pt idx="1">
                  <c:v>2</c:v>
                </c:pt>
                <c:pt idx="2">
                  <c:v>3</c:v>
                </c:pt>
                <c:pt idx="3">
                  <c:v>4</c:v>
                </c:pt>
              </c:numCache>
            </c:numRef>
          </c:cat>
          <c:val>
            <c:numRef>
              <c:f>'Ark1'!$F$2:$F$5</c:f>
              <c:numCache>
                <c:formatCode>0%</c:formatCode>
                <c:ptCount val="4"/>
                <c:pt idx="0">
                  <c:v>0</c:v>
                </c:pt>
                <c:pt idx="1">
                  <c:v>0</c:v>
                </c:pt>
                <c:pt idx="2">
                  <c:v>0</c:v>
                </c:pt>
                <c:pt idx="3">
                  <c:v>0</c:v>
                </c:pt>
              </c:numCache>
            </c:numRef>
          </c:val>
          <c:extLst>
            <c:ext xmlns:c16="http://schemas.microsoft.com/office/drawing/2014/chart" uri="{C3380CC4-5D6E-409C-BE32-E72D297353CC}">
              <c16:uniqueId val="{00000004-D155-4864-A984-17336A8D5F60}"/>
            </c:ext>
          </c:extLst>
        </c:ser>
        <c:ser>
          <c:idx val="5"/>
          <c:order val="5"/>
          <c:tx>
            <c:strRef>
              <c:f>'Ark1'!$G$1</c:f>
              <c:strCache>
                <c:ptCount val="1"/>
                <c:pt idx="0">
                  <c:v>Ved ikke</c:v>
                </c:pt>
              </c:strCache>
            </c:strRef>
          </c:tx>
          <c:spPr>
            <a:solidFill>
              <a:sysClr val="window" lastClr="FFFFFF">
                <a:lumMod val="50000"/>
              </a:sysClr>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581E-4657-AF78-03446F17A3A2}"/>
                </c:ext>
              </c:extLst>
            </c:dLbl>
            <c:dLbl>
              <c:idx val="3"/>
              <c:delete val="1"/>
              <c:extLst>
                <c:ext xmlns:c15="http://schemas.microsoft.com/office/drawing/2012/chart" uri="{CE6537A1-D6FC-4f65-9D91-7224C49458BB}"/>
                <c:ext xmlns:c16="http://schemas.microsoft.com/office/drawing/2014/chart" uri="{C3380CC4-5D6E-409C-BE32-E72D297353CC}">
                  <c16:uniqueId val="{00000002-581E-4657-AF78-03446F17A3A2}"/>
                </c:ext>
              </c:extLst>
            </c:dLbl>
            <c:spPr>
              <a:noFill/>
              <a:ln>
                <a:noFill/>
              </a:ln>
              <a:effectLst/>
            </c:spPr>
            <c:txPr>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'Ark1'!$G$2:$G$5</c:f>
              <c:numCache>
                <c:formatCode>0%</c:formatCode>
                <c:ptCount val="4"/>
                <c:pt idx="0">
                  <c:v>0.02</c:v>
                </c:pt>
                <c:pt idx="1">
                  <c:v>0.08</c:v>
                </c:pt>
                <c:pt idx="2">
                  <c:v>0.13</c:v>
                </c:pt>
                <c:pt idx="3">
                  <c:v>0</c:v>
                </c:pt>
              </c:numCache>
            </c:numRef>
          </c:val>
          <c:extLst>
            <c:ext xmlns:c16="http://schemas.microsoft.com/office/drawing/2014/chart" uri="{C3380CC4-5D6E-409C-BE32-E72D297353CC}">
              <c16:uniqueId val="{00000000-AFE8-41F9-A3EF-ED5EED276473}"/>
            </c:ext>
          </c:extLst>
        </c:ser>
        <c:dLbls>
          <c:showLegendKey val="0"/>
          <c:showVal val="0"/>
          <c:showCatName val="0"/>
          <c:showSerName val="0"/>
          <c:showPercent val="0"/>
          <c:showBubbleSize val="0"/>
        </c:dLbls>
        <c:gapWidth val="150"/>
        <c:overlap val="100"/>
        <c:axId val="108250624"/>
        <c:axId val="108376576"/>
      </c:barChart>
      <c:catAx>
        <c:axId val="108250624"/>
        <c:scaling>
          <c:orientation val="maxMin"/>
        </c:scaling>
        <c:delete val="1"/>
        <c:axPos val="l"/>
        <c:numFmt formatCode="General" sourceLinked="0"/>
        <c:majorTickMark val="out"/>
        <c:minorTickMark val="none"/>
        <c:tickLblPos val="nextTo"/>
        <c:crossAx val="108376576"/>
        <c:crosses val="autoZero"/>
        <c:auto val="1"/>
        <c:lblAlgn val="ctr"/>
        <c:lblOffset val="100"/>
        <c:noMultiLvlLbl val="0"/>
      </c:catAx>
      <c:valAx>
        <c:axId val="108376576"/>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8250624"/>
        <c:crosses val="autoZero"/>
        <c:crossBetween val="between"/>
        <c:majorUnit val="0.25"/>
      </c:valAx>
    </c:plotArea>
    <c:legend>
      <c:legendPos val="b"/>
      <c:layout>
        <c:manualLayout>
          <c:xMode val="edge"/>
          <c:yMode val="edge"/>
          <c:x val="5.1797171262049392E-2"/>
          <c:y val="0.82623329613128027"/>
          <c:w val="0.94225229715300229"/>
          <c:h val="9.1102053175449685E-2"/>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8.9460708567110261E-2"/>
          <c:w val="0.93658190387116835"/>
          <c:h val="0.78367544163478053"/>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'Ark1'!$B$2:$B$5</c:f>
              <c:numCache>
                <c:formatCode>0%</c:formatCode>
                <c:ptCount val="4"/>
                <c:pt idx="0">
                  <c:v>0.23</c:v>
                </c:pt>
                <c:pt idx="1">
                  <c:v>0.2</c:v>
                </c:pt>
                <c:pt idx="2">
                  <c:v>0.13</c:v>
                </c:pt>
                <c:pt idx="3">
                  <c:v>0.21</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'Ark1'!$C$2:$C$5</c:f>
              <c:numCache>
                <c:formatCode>0%</c:formatCode>
                <c:ptCount val="4"/>
                <c:pt idx="0">
                  <c:v>0.55000000000000004</c:v>
                </c:pt>
                <c:pt idx="1">
                  <c:v>0.52</c:v>
                </c:pt>
                <c:pt idx="2">
                  <c:v>0.5</c:v>
                </c:pt>
                <c:pt idx="3">
                  <c:v>0.71</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4-009D-43FD-87F4-DC863286CEE0}"/>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'Ark1'!$D$2:$D$5</c:f>
              <c:numCache>
                <c:formatCode>0%</c:formatCode>
                <c:ptCount val="4"/>
                <c:pt idx="0">
                  <c:v>0.11</c:v>
                </c:pt>
                <c:pt idx="1">
                  <c:v>0.12</c:v>
                </c:pt>
                <c:pt idx="2">
                  <c:v>0.13</c:v>
                </c:pt>
                <c:pt idx="3">
                  <c:v>0</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2-009D-43FD-87F4-DC863286CEE0}"/>
                </c:ext>
              </c:extLst>
            </c:dLbl>
            <c:dLbl>
              <c:idx val="3"/>
              <c:delete val="1"/>
              <c:extLst>
                <c:ext xmlns:c15="http://schemas.microsoft.com/office/drawing/2012/chart" uri="{CE6537A1-D6FC-4f65-9D91-7224C49458BB}"/>
                <c:ext xmlns:c16="http://schemas.microsoft.com/office/drawing/2014/chart" uri="{C3380CC4-5D6E-409C-BE32-E72D297353CC}">
                  <c16:uniqueId val="{00000003-009D-43FD-87F4-DC863286CEE0}"/>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'Ark1'!$A$2:$A$5</c:f>
              <c:numCache>
                <c:formatCode>General</c:formatCode>
                <c:ptCount val="4"/>
                <c:pt idx="0">
                  <c:v>1</c:v>
                </c:pt>
                <c:pt idx="1">
                  <c:v>2</c:v>
                </c:pt>
                <c:pt idx="2">
                  <c:v>3</c:v>
                </c:pt>
                <c:pt idx="3">
                  <c:v>4</c:v>
                </c:pt>
              </c:numCache>
            </c:numRef>
          </c:cat>
          <c:val>
            <c:numRef>
              <c:f>'Ark1'!$E$2:$E$5</c:f>
              <c:numCache>
                <c:formatCode>0%</c:formatCode>
                <c:ptCount val="4"/>
                <c:pt idx="0">
                  <c:v>7.0000000000000007E-2</c:v>
                </c:pt>
                <c:pt idx="1">
                  <c:v>0.04</c:v>
                </c:pt>
                <c:pt idx="2">
                  <c:v>0</c:v>
                </c:pt>
                <c:pt idx="3">
                  <c:v>0</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cat>
            <c:numRef>
              <c:f>'Ark1'!$A$2:$A$5</c:f>
              <c:numCache>
                <c:formatCode>General</c:formatCode>
                <c:ptCount val="4"/>
                <c:pt idx="0">
                  <c:v>1</c:v>
                </c:pt>
                <c:pt idx="1">
                  <c:v>2</c:v>
                </c:pt>
                <c:pt idx="2">
                  <c:v>3</c:v>
                </c:pt>
                <c:pt idx="3">
                  <c:v>4</c:v>
                </c:pt>
              </c:numCache>
            </c:numRef>
          </c:cat>
          <c:val>
            <c:numRef>
              <c:f>'Ark1'!$F$2:$F$5</c:f>
              <c:numCache>
                <c:formatCode>0%</c:formatCode>
                <c:ptCount val="4"/>
                <c:pt idx="0">
                  <c:v>0.02</c:v>
                </c:pt>
                <c:pt idx="1">
                  <c:v>0</c:v>
                </c:pt>
                <c:pt idx="2">
                  <c:v>0</c:v>
                </c:pt>
                <c:pt idx="3">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0C8F-4DF2-8B4D-55EB30CC6835}"/>
                </c:ext>
              </c:extLst>
            </c:dLbl>
            <c:spPr>
              <a:noFill/>
              <a:ln>
                <a:noFill/>
              </a:ln>
              <a:effectLst/>
            </c:spPr>
            <c:txPr>
              <a:bodyPr wrap="square" lIns="38100" tIns="19050" rIns="38100" bIns="19050" anchor="ctr">
                <a:spAutoFit/>
              </a:bodyPr>
              <a:lstStyle/>
              <a:p>
                <a:pPr>
                  <a:defRPr sz="1200">
                    <a:solidFill>
                      <a:schemeClr val="bg1"/>
                    </a:solidFill>
                  </a:defRPr>
                </a:pPr>
                <a:endParaRPr lang="da-DK"/>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'Ark1'!$A$2:$A$5</c:f>
              <c:numCache>
                <c:formatCode>General</c:formatCode>
                <c:ptCount val="4"/>
                <c:pt idx="0">
                  <c:v>1</c:v>
                </c:pt>
                <c:pt idx="1">
                  <c:v>2</c:v>
                </c:pt>
                <c:pt idx="2">
                  <c:v>3</c:v>
                </c:pt>
                <c:pt idx="3">
                  <c:v>4</c:v>
                </c:pt>
              </c:numCache>
            </c:numRef>
          </c:cat>
          <c:val>
            <c:numRef>
              <c:f>'Ark1'!$G$2:$G$5</c:f>
              <c:numCache>
                <c:formatCode>0%</c:formatCode>
                <c:ptCount val="4"/>
                <c:pt idx="0">
                  <c:v>0.02</c:v>
                </c:pt>
                <c:pt idx="1">
                  <c:v>0.12</c:v>
                </c:pt>
                <c:pt idx="2">
                  <c:v>0.25</c:v>
                </c:pt>
                <c:pt idx="3">
                  <c:v>7.0000000000000007E-2</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108252672"/>
        <c:axId val="108378304"/>
      </c:barChart>
      <c:catAx>
        <c:axId val="108252672"/>
        <c:scaling>
          <c:orientation val="maxMin"/>
        </c:scaling>
        <c:delete val="1"/>
        <c:axPos val="l"/>
        <c:numFmt formatCode="General" sourceLinked="0"/>
        <c:majorTickMark val="out"/>
        <c:minorTickMark val="none"/>
        <c:tickLblPos val="nextTo"/>
        <c:crossAx val="108378304"/>
        <c:crosses val="autoZero"/>
        <c:auto val="1"/>
        <c:lblAlgn val="ctr"/>
        <c:lblOffset val="100"/>
        <c:noMultiLvlLbl val="0"/>
      </c:catAx>
      <c:valAx>
        <c:axId val="108378304"/>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8252672"/>
        <c:crosses val="autoZero"/>
        <c:crossBetween val="between"/>
        <c:majorUnit val="0.25"/>
      </c:valAx>
    </c:plotArea>
    <c:legend>
      <c:legendPos val="b"/>
      <c:layout>
        <c:manualLayout>
          <c:xMode val="edge"/>
          <c:yMode val="edge"/>
          <c:x val="4.0409510580675406E-2"/>
          <c:y val="0.90084029464735882"/>
          <c:w val="0.95959048941932457"/>
          <c:h val="9.2142801886620093E-2"/>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0.27706537901923473"/>
          <c:w val="0.93658190387116835"/>
          <c:h val="0.57632301415158727"/>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'Ark1'!$B$2</c:f>
              <c:numCache>
                <c:formatCode>0%</c:formatCode>
                <c:ptCount val="1"/>
                <c:pt idx="0">
                  <c:v>0.19</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'Ark1'!$C$2</c:f>
              <c:numCache>
                <c:formatCode>0%</c:formatCode>
                <c:ptCount val="1"/>
                <c:pt idx="0">
                  <c:v>0.61</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'Ark1'!$D$2</c:f>
              <c:numCache>
                <c:formatCode>0%</c:formatCode>
                <c:ptCount val="1"/>
                <c:pt idx="0">
                  <c:v>0.11</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cat>
            <c:numRef>
              <c:f>'Ark1'!$A$2</c:f>
              <c:numCache>
                <c:formatCode>General</c:formatCode>
                <c:ptCount val="1"/>
                <c:pt idx="0">
                  <c:v>1</c:v>
                </c:pt>
              </c:numCache>
            </c:numRef>
          </c:cat>
          <c:val>
            <c:numRef>
              <c:f>'Ark1'!$E$2</c:f>
              <c:numCache>
                <c:formatCode>0%</c:formatCode>
                <c:ptCount val="1"/>
                <c:pt idx="0">
                  <c:v>0</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spPr>
              <a:noFill/>
              <a:ln>
                <a:noFill/>
              </a:ln>
              <a:effectLst/>
            </c:spPr>
            <c:txPr>
              <a:bodyPr wrap="square" lIns="38100" tIns="19050" rIns="38100" bIns="19050" anchor="ctr">
                <a:spAutoFit/>
              </a:bodyPr>
              <a:lstStyle/>
              <a:p>
                <a:pPr>
                  <a:defRPr sz="1200">
                    <a:solidFill>
                      <a:schemeClr val="bg1"/>
                    </a:solidFill>
                  </a:defRPr>
                </a:pPr>
                <a:endParaRPr lang="da-DK"/>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c:f>
              <c:numCache>
                <c:formatCode>General</c:formatCode>
                <c:ptCount val="1"/>
                <c:pt idx="0">
                  <c:v>1</c:v>
                </c:pt>
              </c:numCache>
            </c:numRef>
          </c:cat>
          <c:val>
            <c:numRef>
              <c:f>'Ark1'!$G$2</c:f>
              <c:numCache>
                <c:formatCode>0%</c:formatCode>
                <c:ptCount val="1"/>
                <c:pt idx="0">
                  <c:v>0.08</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109137920"/>
        <c:axId val="108374272"/>
      </c:barChart>
      <c:catAx>
        <c:axId val="109137920"/>
        <c:scaling>
          <c:orientation val="maxMin"/>
        </c:scaling>
        <c:delete val="1"/>
        <c:axPos val="l"/>
        <c:numFmt formatCode="General" sourceLinked="0"/>
        <c:majorTickMark val="out"/>
        <c:minorTickMark val="none"/>
        <c:tickLblPos val="nextTo"/>
        <c:crossAx val="108374272"/>
        <c:crosses val="autoZero"/>
        <c:auto val="1"/>
        <c:lblAlgn val="ctr"/>
        <c:lblOffset val="100"/>
        <c:noMultiLvlLbl val="0"/>
      </c:catAx>
      <c:valAx>
        <c:axId val="108374272"/>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9137920"/>
        <c:crosses val="autoZero"/>
        <c:crossBetween val="between"/>
        <c:majorUnit val="0.25"/>
      </c:valAx>
    </c:plotArea>
    <c:legend>
      <c:legendPos val="b"/>
      <c:layout>
        <c:manualLayout>
          <c:xMode val="edge"/>
          <c:yMode val="edge"/>
          <c:x val="5.3591395922790275E-2"/>
          <c:y val="0.74532588245953446"/>
          <c:w val="0.8999999347474219"/>
          <c:h val="0.22594098390607001"/>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092610563888849E-2"/>
          <c:y val="0.1859782274502659"/>
          <c:w val="0.92809511881802986"/>
          <c:h val="0.6006644499356617"/>
        </c:manualLayout>
      </c:layout>
      <c:barChart>
        <c:barDir val="bar"/>
        <c:grouping val="percentStacked"/>
        <c:varyColors val="0"/>
        <c:ser>
          <c:idx val="0"/>
          <c:order val="0"/>
          <c:tx>
            <c:strRef>
              <c:f>'Ark1'!$B$1</c:f>
              <c:strCache>
                <c:ptCount val="1"/>
                <c:pt idx="0">
                  <c:v>Meget stor betydning</c:v>
                </c:pt>
              </c:strCache>
            </c:strRef>
          </c:tx>
          <c:spPr>
            <a:solidFill>
              <a:srgbClr val="004691"/>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'Ark1'!$B$2</c:f>
              <c:numCache>
                <c:formatCode>0%</c:formatCode>
                <c:ptCount val="1"/>
                <c:pt idx="0">
                  <c:v>0.18</c:v>
                </c:pt>
              </c:numCache>
            </c:numRef>
          </c:val>
          <c:extLst>
            <c:ext xmlns:c16="http://schemas.microsoft.com/office/drawing/2014/chart" uri="{C3380CC4-5D6E-409C-BE32-E72D297353CC}">
              <c16:uniqueId val="{00000000-D155-4864-A984-17336A8D5F60}"/>
            </c:ext>
          </c:extLst>
        </c:ser>
        <c:ser>
          <c:idx val="1"/>
          <c:order val="1"/>
          <c:tx>
            <c:strRef>
              <c:f>'Ark1'!$C$1</c:f>
              <c:strCache>
                <c:ptCount val="1"/>
                <c:pt idx="0">
                  <c:v>Stor betydning</c:v>
                </c:pt>
              </c:strCache>
            </c:strRef>
          </c:tx>
          <c:spPr>
            <a:solidFill>
              <a:srgbClr val="006FBB"/>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'Ark1'!$C$2</c:f>
              <c:numCache>
                <c:formatCode>0%</c:formatCode>
                <c:ptCount val="1"/>
                <c:pt idx="0">
                  <c:v>0.47</c:v>
                </c:pt>
              </c:numCache>
            </c:numRef>
          </c:val>
          <c:extLst>
            <c:ext xmlns:c16="http://schemas.microsoft.com/office/drawing/2014/chart" uri="{C3380CC4-5D6E-409C-BE32-E72D297353CC}">
              <c16:uniqueId val="{00000001-D155-4864-A984-17336A8D5F60}"/>
            </c:ext>
          </c:extLst>
        </c:ser>
        <c:ser>
          <c:idx val="2"/>
          <c:order val="2"/>
          <c:tx>
            <c:strRef>
              <c:f>'Ark1'!$D$1</c:f>
              <c:strCache>
                <c:ptCount val="1"/>
                <c:pt idx="0">
                  <c:v>Hverken / eller</c:v>
                </c:pt>
              </c:strCache>
            </c:strRef>
          </c:tx>
          <c:spPr>
            <a:solidFill>
              <a:srgbClr val="27A8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'Ark1'!$D$2</c:f>
              <c:numCache>
                <c:formatCode>0%</c:formatCode>
                <c:ptCount val="1"/>
                <c:pt idx="0">
                  <c:v>0.27</c:v>
                </c:pt>
              </c:numCache>
            </c:numRef>
          </c:val>
          <c:extLst>
            <c:ext xmlns:c16="http://schemas.microsoft.com/office/drawing/2014/chart" uri="{C3380CC4-5D6E-409C-BE32-E72D297353CC}">
              <c16:uniqueId val="{00000002-D155-4864-A984-17336A8D5F60}"/>
            </c:ext>
          </c:extLst>
        </c:ser>
        <c:ser>
          <c:idx val="3"/>
          <c:order val="3"/>
          <c:tx>
            <c:strRef>
              <c:f>'Ark1'!$E$1</c:f>
              <c:strCache>
                <c:ptCount val="1"/>
                <c:pt idx="0">
                  <c:v>Lille betydning</c:v>
                </c:pt>
              </c:strCache>
            </c:strRef>
          </c:tx>
          <c:spPr>
            <a:solidFill>
              <a:srgbClr val="93D3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'Ark1'!$E$2</c:f>
              <c:numCache>
                <c:formatCode>0%</c:formatCode>
                <c:ptCount val="1"/>
                <c:pt idx="0">
                  <c:v>0.03</c:v>
                </c:pt>
              </c:numCache>
            </c:numRef>
          </c:val>
          <c:extLst>
            <c:ext xmlns:c16="http://schemas.microsoft.com/office/drawing/2014/chart" uri="{C3380CC4-5D6E-409C-BE32-E72D297353CC}">
              <c16:uniqueId val="{00000003-D155-4864-A984-17336A8D5F60}"/>
            </c:ext>
          </c:extLst>
        </c:ser>
        <c:ser>
          <c:idx val="4"/>
          <c:order val="4"/>
          <c:tx>
            <c:strRef>
              <c:f>'Ark1'!$F$1</c:f>
              <c:strCache>
                <c:ptCount val="1"/>
                <c:pt idx="0">
                  <c:v>Meget lille betydning</c:v>
                </c:pt>
              </c:strCache>
            </c:strRef>
          </c:tx>
          <c:spPr>
            <a:solidFill>
              <a:srgbClr val="D4EEFF"/>
            </a:solidFill>
          </c:spPr>
          <c:invertIfNegative val="0"/>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D155-4864-A984-17336A8D5F60}"/>
            </c:ext>
          </c:extLst>
        </c:ser>
        <c:ser>
          <c:idx val="5"/>
          <c:order val="5"/>
          <c:tx>
            <c:strRef>
              <c:f>'Ark1'!$G$1</c:f>
              <c:strCache>
                <c:ptCount val="1"/>
                <c:pt idx="0">
                  <c:v>Ved ikke</c:v>
                </c:pt>
              </c:strCache>
            </c:strRef>
          </c:tx>
          <c:spPr>
            <a:solidFill>
              <a:sysClr val="window" lastClr="FFFFFF">
                <a:lumMod val="65000"/>
              </a:sysClr>
            </a:solidFill>
          </c:spPr>
          <c:invertIfNegative val="0"/>
          <c:dLbls>
            <c:spPr>
              <a:noFill/>
              <a:ln>
                <a:noFill/>
              </a:ln>
              <a:effectLst/>
            </c:spPr>
            <c:txPr>
              <a:bodyPr/>
              <a:lstStyle/>
              <a:p>
                <a:pPr>
                  <a:defRPr sz="1200">
                    <a:solidFill>
                      <a:schemeClr val="bg1">
                        <a:lumMod val="95000"/>
                      </a:schemeClr>
                    </a:solidFill>
                    <a:latin typeface="Helvetica"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'Ark1'!$G$2</c:f>
              <c:numCache>
                <c:formatCode>0%</c:formatCode>
                <c:ptCount val="1"/>
                <c:pt idx="0">
                  <c:v>0.05</c:v>
                </c:pt>
              </c:numCache>
            </c:numRef>
          </c:val>
          <c:extLst>
            <c:ext xmlns:c16="http://schemas.microsoft.com/office/drawing/2014/chart" uri="{C3380CC4-5D6E-409C-BE32-E72D297353CC}">
              <c16:uniqueId val="{00000000-25ED-4967-97AB-4C2350DB47B7}"/>
            </c:ext>
          </c:extLst>
        </c:ser>
        <c:dLbls>
          <c:showLegendKey val="0"/>
          <c:showVal val="0"/>
          <c:showCatName val="0"/>
          <c:showSerName val="0"/>
          <c:showPercent val="0"/>
          <c:showBubbleSize val="0"/>
        </c:dLbls>
        <c:gapWidth val="150"/>
        <c:overlap val="100"/>
        <c:axId val="109139456"/>
        <c:axId val="108996288"/>
      </c:barChart>
      <c:catAx>
        <c:axId val="109139456"/>
        <c:scaling>
          <c:orientation val="maxMin"/>
        </c:scaling>
        <c:delete val="1"/>
        <c:axPos val="l"/>
        <c:numFmt formatCode="General" sourceLinked="0"/>
        <c:majorTickMark val="out"/>
        <c:minorTickMark val="none"/>
        <c:tickLblPos val="nextTo"/>
        <c:crossAx val="108996288"/>
        <c:crosses val="autoZero"/>
        <c:auto val="1"/>
        <c:lblAlgn val="ctr"/>
        <c:lblOffset val="100"/>
        <c:noMultiLvlLbl val="0"/>
      </c:catAx>
      <c:valAx>
        <c:axId val="108996288"/>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9139456"/>
        <c:crosses val="autoZero"/>
        <c:crossBetween val="between"/>
        <c:majorUnit val="0.25"/>
      </c:valAx>
    </c:plotArea>
    <c:legend>
      <c:legendPos val="b"/>
      <c:layout>
        <c:manualLayout>
          <c:xMode val="edge"/>
          <c:yMode val="edge"/>
          <c:x val="3.9986010569495301E-2"/>
          <c:y val="0.68099115205484129"/>
          <c:w val="0.94002849166096414"/>
          <c:h val="0.24582142409783983"/>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0444312872112372"/>
          <c:y val="0.14226002099917956"/>
          <c:w val="0.30118991664413231"/>
          <c:h val="0.85773997900082044"/>
        </c:manualLayout>
      </c:layout>
      <c:pieChart>
        <c:varyColors val="1"/>
        <c:ser>
          <c:idx val="0"/>
          <c:order val="0"/>
          <c:tx>
            <c:strRef>
              <c:f>'Ark1'!$B$1</c:f>
              <c:strCache>
                <c:ptCount val="1"/>
                <c:pt idx="0">
                  <c:v>Salg</c:v>
                </c:pt>
              </c:strCache>
            </c:strRef>
          </c:tx>
          <c:dPt>
            <c:idx val="0"/>
            <c:bubble3D val="0"/>
            <c:spPr>
              <a:solidFill>
                <a:schemeClr val="bg1">
                  <a:lumMod val="65000"/>
                </a:schemeClr>
              </a:solidFill>
            </c:spPr>
            <c:extLst>
              <c:ext xmlns:c16="http://schemas.microsoft.com/office/drawing/2014/chart" uri="{C3380CC4-5D6E-409C-BE32-E72D297353CC}">
                <c16:uniqueId val="{00000001-C7F6-4077-8BC2-4C8251153CF5}"/>
              </c:ext>
            </c:extLst>
          </c:dPt>
          <c:dPt>
            <c:idx val="1"/>
            <c:bubble3D val="0"/>
            <c:spPr>
              <a:solidFill>
                <a:srgbClr val="006186"/>
              </a:solidFill>
            </c:spPr>
            <c:extLst>
              <c:ext xmlns:c16="http://schemas.microsoft.com/office/drawing/2014/chart" uri="{C3380CC4-5D6E-409C-BE32-E72D297353CC}">
                <c16:uniqueId val="{00000003-A5E3-4959-8616-4374A20D5D8A}"/>
              </c:ext>
            </c:extLst>
          </c:dPt>
          <c:dLbls>
            <c:dLbl>
              <c:idx val="0"/>
              <c:layout>
                <c:manualLayout>
                  <c:x val="-0.15037120517537186"/>
                  <c:y val="0.2570085491068993"/>
                </c:manualLayout>
              </c:layout>
              <c:spPr>
                <a:noFill/>
                <a:ln>
                  <a:noFill/>
                </a:ln>
                <a:effectLst/>
              </c:spPr>
              <c:txPr>
                <a:bodyPr/>
                <a:lstStyle/>
                <a:p>
                  <a:pPr>
                    <a:defRPr sz="1100">
                      <a:solidFill>
                        <a:schemeClr val="bg1"/>
                      </a:solidFill>
                    </a:defRPr>
                  </a:pPr>
                  <a:endParaRPr lang="da-DK"/>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7F6-4077-8BC2-4C8251153CF5}"/>
                </c:ext>
              </c:extLst>
            </c:dLbl>
            <c:dLbl>
              <c:idx val="1"/>
              <c:layout>
                <c:manualLayout>
                  <c:x val="0.17626035690155878"/>
                  <c:y val="-0.21241216297314697"/>
                </c:manualLayout>
              </c:layout>
              <c:spPr/>
              <c:txPr>
                <a:bodyPr/>
                <a:lstStyle/>
                <a:p>
                  <a:pPr>
                    <a:defRPr sz="1100">
                      <a:solidFill>
                        <a:schemeClr val="bg1">
                          <a:lumMod val="95000"/>
                        </a:schemeClr>
                      </a:solidFill>
                    </a:defRPr>
                  </a:pPr>
                  <a:endParaRPr lang="da-DK"/>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5E3-4959-8616-4374A20D5D8A}"/>
                </c:ext>
              </c:extLst>
            </c:dLbl>
            <c:dLbl>
              <c:idx val="2"/>
              <c:delete val="1"/>
              <c:extLst>
                <c:ext xmlns:c15="http://schemas.microsoft.com/office/drawing/2012/chart" uri="{CE6537A1-D6FC-4f65-9D91-7224C49458BB}"/>
                <c:ext xmlns:c16="http://schemas.microsoft.com/office/drawing/2014/chart" uri="{C3380CC4-5D6E-409C-BE32-E72D297353CC}">
                  <c16:uniqueId val="{00000003-C7F6-4077-8BC2-4C8251153CF5}"/>
                </c:ext>
              </c:extLst>
            </c:dLbl>
            <c:spPr>
              <a:noFill/>
              <a:ln>
                <a:noFill/>
              </a:ln>
              <a:effectLst/>
            </c:spPr>
            <c:txPr>
              <a:bodyPr/>
              <a:lstStyle/>
              <a:p>
                <a:pPr>
                  <a:defRPr sz="1100"/>
                </a:pPr>
                <a:endParaRPr lang="da-DK"/>
              </a:p>
            </c:txPr>
            <c:showLegendKey val="0"/>
            <c:showVal val="1"/>
            <c:showCatName val="1"/>
            <c:showSerName val="0"/>
            <c:showPercent val="0"/>
            <c:showBubbleSize val="0"/>
            <c:showLeaderLines val="1"/>
            <c:extLst>
              <c:ext xmlns:c15="http://schemas.microsoft.com/office/drawing/2012/chart" uri="{CE6537A1-D6FC-4f65-9D91-7224C49458BB}"/>
            </c:extLst>
          </c:dLbls>
          <c:cat>
            <c:strRef>
              <c:f>'Ark1'!$A$2:$A$3</c:f>
              <c:strCache>
                <c:ptCount val="2"/>
                <c:pt idx="0">
                  <c:v>Nej</c:v>
                </c:pt>
                <c:pt idx="1">
                  <c:v>Ja</c:v>
                </c:pt>
              </c:strCache>
            </c:strRef>
          </c:cat>
          <c:val>
            <c:numRef>
              <c:f>'Ark1'!$B$2:$B$3</c:f>
              <c:numCache>
                <c:formatCode>0%</c:formatCode>
                <c:ptCount val="2"/>
                <c:pt idx="0">
                  <c:v>0.18</c:v>
                </c:pt>
                <c:pt idx="1">
                  <c:v>0.82</c:v>
                </c:pt>
              </c:numCache>
            </c:numRef>
          </c:val>
          <c:extLst>
            <c:ext xmlns:c16="http://schemas.microsoft.com/office/drawing/2014/chart" uri="{C3380CC4-5D6E-409C-BE32-E72D297353CC}">
              <c16:uniqueId val="{00000004-C7F6-4077-8BC2-4C8251153CF5}"/>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da-DK"/>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0.27706537901923473"/>
          <c:w val="0.93658190387116835"/>
          <c:h val="0.57632301415158727"/>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'Ark1'!$B$2</c:f>
              <c:numCache>
                <c:formatCode>0%</c:formatCode>
                <c:ptCount val="1"/>
                <c:pt idx="0">
                  <c:v>0.24</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'Ark1'!$C$2</c:f>
              <c:numCache>
                <c:formatCode>0%</c:formatCode>
                <c:ptCount val="1"/>
                <c:pt idx="0">
                  <c:v>0.5</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'Ark1'!$D$2</c:f>
              <c:numCache>
                <c:formatCode>0%</c:formatCode>
                <c:ptCount val="1"/>
                <c:pt idx="0">
                  <c:v>0.18</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'Ark1'!$E$2</c:f>
              <c:numCache>
                <c:formatCode>0%</c:formatCode>
                <c:ptCount val="1"/>
                <c:pt idx="0">
                  <c:v>0.02</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spPr>
              <a:noFill/>
              <a:ln>
                <a:noFill/>
              </a:ln>
              <a:effectLst/>
            </c:spPr>
            <c:txPr>
              <a:bodyPr wrap="square" lIns="38100" tIns="19050" rIns="38100" bIns="19050" anchor="ctr">
                <a:spAutoFit/>
              </a:bodyPr>
              <a:lstStyle/>
              <a:p>
                <a:pPr>
                  <a:defRPr sz="1200">
                    <a:solidFill>
                      <a:schemeClr val="bg1"/>
                    </a:solidFill>
                  </a:defRPr>
                </a:pPr>
                <a:endParaRPr lang="da-DK"/>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c:f>
              <c:numCache>
                <c:formatCode>General</c:formatCode>
                <c:ptCount val="1"/>
                <c:pt idx="0">
                  <c:v>1</c:v>
                </c:pt>
              </c:numCache>
            </c:numRef>
          </c:cat>
          <c:val>
            <c:numRef>
              <c:f>'Ark1'!$G$2</c:f>
              <c:numCache>
                <c:formatCode>0%</c:formatCode>
                <c:ptCount val="1"/>
                <c:pt idx="0">
                  <c:v>0.06</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109542912"/>
        <c:axId val="108999168"/>
      </c:barChart>
      <c:catAx>
        <c:axId val="109542912"/>
        <c:scaling>
          <c:orientation val="maxMin"/>
        </c:scaling>
        <c:delete val="1"/>
        <c:axPos val="l"/>
        <c:numFmt formatCode="General" sourceLinked="0"/>
        <c:majorTickMark val="out"/>
        <c:minorTickMark val="none"/>
        <c:tickLblPos val="nextTo"/>
        <c:crossAx val="108999168"/>
        <c:crosses val="autoZero"/>
        <c:auto val="1"/>
        <c:lblAlgn val="ctr"/>
        <c:lblOffset val="100"/>
        <c:noMultiLvlLbl val="0"/>
      </c:catAx>
      <c:valAx>
        <c:axId val="108999168"/>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9542912"/>
        <c:crosses val="autoZero"/>
        <c:crossBetween val="between"/>
        <c:majorUnit val="0.25"/>
      </c:valAx>
    </c:plotArea>
    <c:legend>
      <c:legendPos val="b"/>
      <c:layout>
        <c:manualLayout>
          <c:xMode val="edge"/>
          <c:yMode val="edge"/>
          <c:x val="2.7898857936706423E-2"/>
          <c:y val="0.74532588245953446"/>
          <c:w val="0.93909040723984194"/>
          <c:h val="0.12706351566753712"/>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0.27706537901923473"/>
          <c:w val="0.93658190387116835"/>
          <c:h val="0.57632301415158727"/>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'Ark1'!$B$2</c:f>
              <c:numCache>
                <c:formatCode>0%</c:formatCode>
                <c:ptCount val="1"/>
                <c:pt idx="0">
                  <c:v>0.24</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'Ark1'!$C$2</c:f>
              <c:numCache>
                <c:formatCode>0%</c:formatCode>
                <c:ptCount val="1"/>
                <c:pt idx="0">
                  <c:v>0.63</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'Ark1'!$D$2</c:f>
              <c:numCache>
                <c:formatCode>0%</c:formatCode>
                <c:ptCount val="1"/>
                <c:pt idx="0">
                  <c:v>0.13</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cat>
            <c:numRef>
              <c:f>'Ark1'!$A$2</c:f>
              <c:numCache>
                <c:formatCode>General</c:formatCode>
                <c:ptCount val="1"/>
                <c:pt idx="0">
                  <c:v>1</c:v>
                </c:pt>
              </c:numCache>
            </c:numRef>
          </c:cat>
          <c:val>
            <c:numRef>
              <c:f>'Ark1'!$E$2</c:f>
              <c:numCache>
                <c:formatCode>0%</c:formatCode>
                <c:ptCount val="1"/>
                <c:pt idx="0">
                  <c:v>0</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cat>
            <c:numRef>
              <c:f>'Ark1'!$A$2</c:f>
              <c:numCache>
                <c:formatCode>General</c:formatCode>
                <c:ptCount val="1"/>
                <c:pt idx="0">
                  <c:v>1</c:v>
                </c:pt>
              </c:numCache>
            </c:numRef>
          </c:cat>
          <c:val>
            <c:numRef>
              <c:f>'Ark1'!$G$2</c:f>
              <c:numCache>
                <c:formatCode>0%</c:formatCode>
                <c:ptCount val="1"/>
                <c:pt idx="0">
                  <c:v>0</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112778752"/>
        <c:axId val="112592576"/>
      </c:barChart>
      <c:catAx>
        <c:axId val="112778752"/>
        <c:scaling>
          <c:orientation val="maxMin"/>
        </c:scaling>
        <c:delete val="1"/>
        <c:axPos val="l"/>
        <c:numFmt formatCode="General" sourceLinked="0"/>
        <c:majorTickMark val="out"/>
        <c:minorTickMark val="none"/>
        <c:tickLblPos val="nextTo"/>
        <c:crossAx val="112592576"/>
        <c:crosses val="autoZero"/>
        <c:auto val="1"/>
        <c:lblAlgn val="ctr"/>
        <c:lblOffset val="100"/>
        <c:noMultiLvlLbl val="0"/>
      </c:catAx>
      <c:valAx>
        <c:axId val="112592576"/>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12778752"/>
        <c:crosses val="autoZero"/>
        <c:crossBetween val="between"/>
        <c:majorUnit val="0.25"/>
      </c:valAx>
    </c:plotArea>
    <c:legend>
      <c:legendPos val="b"/>
      <c:layout>
        <c:manualLayout>
          <c:xMode val="edge"/>
          <c:yMode val="edge"/>
          <c:x val="3.6431179235372133E-2"/>
          <c:y val="0.74532588245953446"/>
          <c:w val="0.92976174712246085"/>
          <c:h val="0.12706351566753712"/>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8.9460708567110261E-2"/>
          <c:w val="0.93658190387116835"/>
          <c:h val="0.78367544163478053"/>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'Ark1'!$A$2:$A$4</c:f>
              <c:numCache>
                <c:formatCode>General</c:formatCode>
                <c:ptCount val="3"/>
                <c:pt idx="0">
                  <c:v>1</c:v>
                </c:pt>
                <c:pt idx="1">
                  <c:v>2</c:v>
                </c:pt>
                <c:pt idx="2">
                  <c:v>3</c:v>
                </c:pt>
              </c:numCache>
            </c:numRef>
          </c:cat>
          <c:val>
            <c:numRef>
              <c:f>'Ark1'!$B$2:$B$4</c:f>
              <c:numCache>
                <c:formatCode>0%</c:formatCode>
                <c:ptCount val="3"/>
                <c:pt idx="0">
                  <c:v>0.16</c:v>
                </c:pt>
                <c:pt idx="1">
                  <c:v>0.32</c:v>
                </c:pt>
                <c:pt idx="2">
                  <c:v>0.19</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'Ark1'!$A$2:$A$4</c:f>
              <c:numCache>
                <c:formatCode>General</c:formatCode>
                <c:ptCount val="3"/>
                <c:pt idx="0">
                  <c:v>1</c:v>
                </c:pt>
                <c:pt idx="1">
                  <c:v>2</c:v>
                </c:pt>
                <c:pt idx="2">
                  <c:v>3</c:v>
                </c:pt>
              </c:numCache>
            </c:numRef>
          </c:cat>
          <c:val>
            <c:numRef>
              <c:f>'Ark1'!$C$2:$C$4</c:f>
              <c:numCache>
                <c:formatCode>0%</c:formatCode>
                <c:ptCount val="3"/>
                <c:pt idx="0">
                  <c:v>0.61</c:v>
                </c:pt>
                <c:pt idx="1">
                  <c:v>0.56000000000000005</c:v>
                </c:pt>
                <c:pt idx="2">
                  <c:v>0.65</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'Ark1'!$A$2:$A$4</c:f>
              <c:numCache>
                <c:formatCode>General</c:formatCode>
                <c:ptCount val="3"/>
                <c:pt idx="0">
                  <c:v>1</c:v>
                </c:pt>
                <c:pt idx="1">
                  <c:v>2</c:v>
                </c:pt>
                <c:pt idx="2">
                  <c:v>3</c:v>
                </c:pt>
              </c:numCache>
            </c:numRef>
          </c:cat>
          <c:val>
            <c:numRef>
              <c:f>'Ark1'!$D$2:$D$4</c:f>
              <c:numCache>
                <c:formatCode>0%</c:formatCode>
                <c:ptCount val="3"/>
                <c:pt idx="0">
                  <c:v>0.19</c:v>
                </c:pt>
                <c:pt idx="1">
                  <c:v>0.11</c:v>
                </c:pt>
                <c:pt idx="2">
                  <c:v>0.16</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cat>
            <c:numRef>
              <c:f>'Ark1'!$A$2:$A$4</c:f>
              <c:numCache>
                <c:formatCode>General</c:formatCode>
                <c:ptCount val="3"/>
                <c:pt idx="0">
                  <c:v>1</c:v>
                </c:pt>
                <c:pt idx="1">
                  <c:v>2</c:v>
                </c:pt>
                <c:pt idx="2">
                  <c:v>3</c:v>
                </c:pt>
              </c:numCache>
            </c:numRef>
          </c:cat>
          <c:val>
            <c:numRef>
              <c:f>'Ark1'!$E$2:$E$4</c:f>
              <c:numCache>
                <c:formatCode>0%</c:formatCode>
                <c:ptCount val="3"/>
                <c:pt idx="0">
                  <c:v>0</c:v>
                </c:pt>
                <c:pt idx="1">
                  <c:v>0</c:v>
                </c:pt>
                <c:pt idx="2">
                  <c:v>0</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2-E452-4CB6-AF0D-3CFDA3D773B6}"/>
                </c:ext>
              </c:extLst>
            </c:dLbl>
            <c:dLbl>
              <c:idx val="2"/>
              <c:delete val="1"/>
              <c:extLst>
                <c:ext xmlns:c15="http://schemas.microsoft.com/office/drawing/2012/chart" uri="{CE6537A1-D6FC-4f65-9D91-7224C49458BB}"/>
                <c:ext xmlns:c16="http://schemas.microsoft.com/office/drawing/2014/chart" uri="{C3380CC4-5D6E-409C-BE32-E72D297353CC}">
                  <c16:uniqueId val="{00000003-E452-4CB6-AF0D-3CFDA3D773B6}"/>
                </c:ext>
              </c:extLst>
            </c:dLbl>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'Ark1'!$A$2:$A$4</c:f>
              <c:numCache>
                <c:formatCode>General</c:formatCode>
                <c:ptCount val="3"/>
                <c:pt idx="0">
                  <c:v>1</c:v>
                </c:pt>
                <c:pt idx="1">
                  <c:v>2</c:v>
                </c:pt>
                <c:pt idx="2">
                  <c:v>3</c:v>
                </c:pt>
              </c:numCache>
            </c:numRef>
          </c:cat>
          <c:val>
            <c:numRef>
              <c:f>'Ark1'!$F$2:$F$4</c:f>
              <c:numCache>
                <c:formatCode>0%</c:formatCode>
                <c:ptCount val="3"/>
                <c:pt idx="0">
                  <c:v>0.02</c:v>
                </c:pt>
                <c:pt idx="1">
                  <c:v>0</c:v>
                </c:pt>
                <c:pt idx="2">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4-E452-4CB6-AF0D-3CFDA3D773B6}"/>
                </c:ext>
              </c:extLst>
            </c:dLbl>
            <c:dLbl>
              <c:idx val="2"/>
              <c:delete val="1"/>
              <c:extLst>
                <c:ext xmlns:c15="http://schemas.microsoft.com/office/drawing/2012/chart" uri="{CE6537A1-D6FC-4f65-9D91-7224C49458BB}"/>
                <c:ext xmlns:c16="http://schemas.microsoft.com/office/drawing/2014/chart" uri="{C3380CC4-5D6E-409C-BE32-E72D297353CC}">
                  <c16:uniqueId val="{00000005-E452-4CB6-AF0D-3CFDA3D773B6}"/>
                </c:ext>
              </c:extLst>
            </c:dLbl>
            <c:spPr>
              <a:noFill/>
              <a:ln>
                <a:noFill/>
              </a:ln>
              <a:effectLst/>
            </c:spPr>
            <c:txPr>
              <a:bodyPr wrap="square" lIns="38100" tIns="19050" rIns="38100" bIns="19050" anchor="ctr" anchorCtr="0">
                <a:spAutoFit/>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'Ark1'!$A$2:$A$4</c:f>
              <c:numCache>
                <c:formatCode>General</c:formatCode>
                <c:ptCount val="3"/>
                <c:pt idx="0">
                  <c:v>1</c:v>
                </c:pt>
                <c:pt idx="1">
                  <c:v>2</c:v>
                </c:pt>
                <c:pt idx="2">
                  <c:v>3</c:v>
                </c:pt>
              </c:numCache>
            </c:numRef>
          </c:cat>
          <c:val>
            <c:numRef>
              <c:f>'Ark1'!$G$2:$G$4</c:f>
              <c:numCache>
                <c:formatCode>0%</c:formatCode>
                <c:ptCount val="3"/>
                <c:pt idx="0">
                  <c:v>0.02</c:v>
                </c:pt>
                <c:pt idx="1">
                  <c:v>0</c:v>
                </c:pt>
                <c:pt idx="2">
                  <c:v>0</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108681216"/>
        <c:axId val="112594304"/>
      </c:barChart>
      <c:catAx>
        <c:axId val="108681216"/>
        <c:scaling>
          <c:orientation val="maxMin"/>
        </c:scaling>
        <c:delete val="1"/>
        <c:axPos val="l"/>
        <c:numFmt formatCode="General" sourceLinked="0"/>
        <c:majorTickMark val="out"/>
        <c:minorTickMark val="none"/>
        <c:tickLblPos val="nextTo"/>
        <c:crossAx val="112594304"/>
        <c:crosses val="autoZero"/>
        <c:auto val="1"/>
        <c:lblAlgn val="ctr"/>
        <c:lblOffset val="100"/>
        <c:noMultiLvlLbl val="0"/>
      </c:catAx>
      <c:valAx>
        <c:axId val="112594304"/>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8681216"/>
        <c:crosses val="autoZero"/>
        <c:crossBetween val="between"/>
        <c:majorUnit val="0.25"/>
      </c:valAx>
    </c:plotArea>
    <c:legend>
      <c:legendPos val="b"/>
      <c:layout>
        <c:manualLayout>
          <c:xMode val="edge"/>
          <c:yMode val="edge"/>
          <c:x val="3.4343505747895048E-2"/>
          <c:y val="0.90084029464735882"/>
          <c:w val="0.9353264846420295"/>
          <c:h val="9.2142801886620093E-2"/>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13811775995601E-2"/>
          <c:y val="4.3986398663756802E-2"/>
          <c:w val="0.92809511881802986"/>
          <c:h val="0.82477114171517363"/>
        </c:manualLayout>
      </c:layout>
      <c:barChart>
        <c:barDir val="bar"/>
        <c:grouping val="percentStacked"/>
        <c:varyColors val="0"/>
        <c:ser>
          <c:idx val="0"/>
          <c:order val="0"/>
          <c:tx>
            <c:strRef>
              <c:f>'Ark1'!$B$1</c:f>
              <c:strCache>
                <c:ptCount val="1"/>
                <c:pt idx="0">
                  <c:v>Meget enig</c:v>
                </c:pt>
              </c:strCache>
            </c:strRef>
          </c:tx>
          <c:spPr>
            <a:solidFill>
              <a:srgbClr val="004691"/>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'Ark1'!$A$2:$A$6</c:f>
              <c:numCache>
                <c:formatCode>General</c:formatCode>
                <c:ptCount val="5"/>
                <c:pt idx="0">
                  <c:v>1</c:v>
                </c:pt>
                <c:pt idx="1">
                  <c:v>2</c:v>
                </c:pt>
                <c:pt idx="2">
                  <c:v>3</c:v>
                </c:pt>
                <c:pt idx="3">
                  <c:v>4</c:v>
                </c:pt>
                <c:pt idx="4">
                  <c:v>5</c:v>
                </c:pt>
              </c:numCache>
            </c:numRef>
          </c:cat>
          <c:val>
            <c:numRef>
              <c:f>'Ark1'!$B$2:$B$6</c:f>
              <c:numCache>
                <c:formatCode>0%</c:formatCode>
                <c:ptCount val="5"/>
                <c:pt idx="0">
                  <c:v>0.28000000000000003</c:v>
                </c:pt>
                <c:pt idx="1">
                  <c:v>0.28000000000000003</c:v>
                </c:pt>
                <c:pt idx="2">
                  <c:v>0.13</c:v>
                </c:pt>
                <c:pt idx="3">
                  <c:v>0.18</c:v>
                </c:pt>
                <c:pt idx="4">
                  <c:v>0.18</c:v>
                </c:pt>
              </c:numCache>
            </c:numRef>
          </c:val>
          <c:extLst>
            <c:ext xmlns:c16="http://schemas.microsoft.com/office/drawing/2014/chart" uri="{C3380CC4-5D6E-409C-BE32-E72D297353CC}">
              <c16:uniqueId val="{00000000-D155-4864-A984-17336A8D5F60}"/>
            </c:ext>
          </c:extLst>
        </c:ser>
        <c:ser>
          <c:idx val="1"/>
          <c:order val="1"/>
          <c:tx>
            <c:strRef>
              <c:f>'Ark1'!$C$1</c:f>
              <c:strCache>
                <c:ptCount val="1"/>
                <c:pt idx="0">
                  <c:v>Enig</c:v>
                </c:pt>
              </c:strCache>
            </c:strRef>
          </c:tx>
          <c:spPr>
            <a:solidFill>
              <a:srgbClr val="006FBB"/>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'Ark1'!$A$2:$A$6</c:f>
              <c:numCache>
                <c:formatCode>General</c:formatCode>
                <c:ptCount val="5"/>
                <c:pt idx="0">
                  <c:v>1</c:v>
                </c:pt>
                <c:pt idx="1">
                  <c:v>2</c:v>
                </c:pt>
                <c:pt idx="2">
                  <c:v>3</c:v>
                </c:pt>
                <c:pt idx="3">
                  <c:v>4</c:v>
                </c:pt>
                <c:pt idx="4">
                  <c:v>5</c:v>
                </c:pt>
              </c:numCache>
            </c:numRef>
          </c:cat>
          <c:val>
            <c:numRef>
              <c:f>'Ark1'!$C$2:$C$6</c:f>
              <c:numCache>
                <c:formatCode>0%</c:formatCode>
                <c:ptCount val="5"/>
                <c:pt idx="0">
                  <c:v>0.66</c:v>
                </c:pt>
                <c:pt idx="1">
                  <c:v>0.61</c:v>
                </c:pt>
                <c:pt idx="2">
                  <c:v>0.56000000000000005</c:v>
                </c:pt>
                <c:pt idx="3">
                  <c:v>0.61</c:v>
                </c:pt>
                <c:pt idx="4">
                  <c:v>0.64</c:v>
                </c:pt>
              </c:numCache>
            </c:numRef>
          </c:val>
          <c:extLst>
            <c:ext xmlns:c16="http://schemas.microsoft.com/office/drawing/2014/chart" uri="{C3380CC4-5D6E-409C-BE32-E72D297353CC}">
              <c16:uniqueId val="{00000001-D155-4864-A984-17336A8D5F60}"/>
            </c:ext>
          </c:extLst>
        </c:ser>
        <c:ser>
          <c:idx val="2"/>
          <c:order val="2"/>
          <c:tx>
            <c:strRef>
              <c:f>'Ark1'!$D$1</c:f>
              <c:strCache>
                <c:ptCount val="1"/>
                <c:pt idx="0">
                  <c:v>Hverken / eller</c:v>
                </c:pt>
              </c:strCache>
            </c:strRef>
          </c:tx>
          <c:spPr>
            <a:solidFill>
              <a:srgbClr val="27A8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'Ark1'!$A$2:$A$6</c:f>
              <c:numCache>
                <c:formatCode>General</c:formatCode>
                <c:ptCount val="5"/>
                <c:pt idx="0">
                  <c:v>1</c:v>
                </c:pt>
                <c:pt idx="1">
                  <c:v>2</c:v>
                </c:pt>
                <c:pt idx="2">
                  <c:v>3</c:v>
                </c:pt>
                <c:pt idx="3">
                  <c:v>4</c:v>
                </c:pt>
                <c:pt idx="4">
                  <c:v>5</c:v>
                </c:pt>
              </c:numCache>
            </c:numRef>
          </c:cat>
          <c:val>
            <c:numRef>
              <c:f>'Ark1'!$D$2:$D$6</c:f>
              <c:numCache>
                <c:formatCode>0%</c:formatCode>
                <c:ptCount val="5"/>
                <c:pt idx="0">
                  <c:v>7.0000000000000007E-2</c:v>
                </c:pt>
                <c:pt idx="1">
                  <c:v>0.1</c:v>
                </c:pt>
                <c:pt idx="2">
                  <c:v>0.26</c:v>
                </c:pt>
                <c:pt idx="3">
                  <c:v>0.16</c:v>
                </c:pt>
                <c:pt idx="4">
                  <c:v>0.15</c:v>
                </c:pt>
              </c:numCache>
            </c:numRef>
          </c:val>
          <c:extLst>
            <c:ext xmlns:c16="http://schemas.microsoft.com/office/drawing/2014/chart" uri="{C3380CC4-5D6E-409C-BE32-E72D297353CC}">
              <c16:uniqueId val="{00000002-D155-4864-A984-17336A8D5F60}"/>
            </c:ext>
          </c:extLst>
        </c:ser>
        <c:ser>
          <c:idx val="3"/>
          <c:order val="3"/>
          <c:tx>
            <c:strRef>
              <c:f>'Ark1'!$E$1</c:f>
              <c:strCache>
                <c:ptCount val="1"/>
                <c:pt idx="0">
                  <c:v>Uenig</c:v>
                </c:pt>
              </c:strCache>
            </c:strRef>
          </c:tx>
          <c:spPr>
            <a:solidFill>
              <a:srgbClr val="93D3F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3C97-400E-B970-DACEF4CA6577}"/>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'Ark1'!$A$2:$A$6</c:f>
              <c:numCache>
                <c:formatCode>General</c:formatCode>
                <c:ptCount val="5"/>
                <c:pt idx="0">
                  <c:v>1</c:v>
                </c:pt>
                <c:pt idx="1">
                  <c:v>2</c:v>
                </c:pt>
                <c:pt idx="2">
                  <c:v>3</c:v>
                </c:pt>
                <c:pt idx="3">
                  <c:v>4</c:v>
                </c:pt>
                <c:pt idx="4">
                  <c:v>5</c:v>
                </c:pt>
              </c:numCache>
            </c:numRef>
          </c:cat>
          <c:val>
            <c:numRef>
              <c:f>'Ark1'!$E$2:$E$6</c:f>
              <c:numCache>
                <c:formatCode>0%</c:formatCode>
                <c:ptCount val="5"/>
                <c:pt idx="0">
                  <c:v>0</c:v>
                </c:pt>
                <c:pt idx="1">
                  <c:v>0.02</c:v>
                </c:pt>
                <c:pt idx="2">
                  <c:v>0.03</c:v>
                </c:pt>
                <c:pt idx="3">
                  <c:v>0.02</c:v>
                </c:pt>
                <c:pt idx="4">
                  <c:v>0.02</c:v>
                </c:pt>
              </c:numCache>
            </c:numRef>
          </c:val>
          <c:extLst>
            <c:ext xmlns:c16="http://schemas.microsoft.com/office/drawing/2014/chart" uri="{C3380CC4-5D6E-409C-BE32-E72D297353CC}">
              <c16:uniqueId val="{00000003-D155-4864-A984-17336A8D5F60}"/>
            </c:ext>
          </c:extLst>
        </c:ser>
        <c:ser>
          <c:idx val="4"/>
          <c:order val="4"/>
          <c:tx>
            <c:strRef>
              <c:f>'Ark1'!$F$1</c:f>
              <c:strCache>
                <c:ptCount val="1"/>
                <c:pt idx="0">
                  <c:v>Meget uenig</c:v>
                </c:pt>
              </c:strCache>
            </c:strRef>
          </c:tx>
          <c:spPr>
            <a:solidFill>
              <a:srgbClr val="D4EEF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3-CE85-4B75-9F8C-5BA47408D122}"/>
                </c:ext>
              </c:extLst>
            </c:dLbl>
            <c:dLbl>
              <c:idx val="1"/>
              <c:delete val="1"/>
              <c:extLst>
                <c:ext xmlns:c15="http://schemas.microsoft.com/office/drawing/2012/chart" uri="{CE6537A1-D6FC-4f65-9D91-7224C49458BB}"/>
                <c:ext xmlns:c16="http://schemas.microsoft.com/office/drawing/2014/chart" uri="{C3380CC4-5D6E-409C-BE32-E72D297353CC}">
                  <c16:uniqueId val="{00000004-CE85-4B75-9F8C-5BA47408D122}"/>
                </c:ext>
              </c:extLst>
            </c:dLbl>
            <c:dLbl>
              <c:idx val="2"/>
              <c:delete val="1"/>
              <c:extLst>
                <c:ext xmlns:c15="http://schemas.microsoft.com/office/drawing/2012/chart" uri="{CE6537A1-D6FC-4f65-9D91-7224C49458BB}"/>
                <c:ext xmlns:c16="http://schemas.microsoft.com/office/drawing/2014/chart" uri="{C3380CC4-5D6E-409C-BE32-E72D297353CC}">
                  <c16:uniqueId val="{00000005-CE85-4B75-9F8C-5BA47408D122}"/>
                </c:ext>
              </c:extLst>
            </c:dLbl>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'Ark1'!$A$2:$A$6</c:f>
              <c:numCache>
                <c:formatCode>General</c:formatCode>
                <c:ptCount val="5"/>
                <c:pt idx="0">
                  <c:v>1</c:v>
                </c:pt>
                <c:pt idx="1">
                  <c:v>2</c:v>
                </c:pt>
                <c:pt idx="2">
                  <c:v>3</c:v>
                </c:pt>
                <c:pt idx="3">
                  <c:v>4</c:v>
                </c:pt>
                <c:pt idx="4">
                  <c:v>5</c:v>
                </c:pt>
              </c:numCache>
            </c:numRef>
          </c:cat>
          <c:val>
            <c:numRef>
              <c:f>'Ark1'!$F$2:$F$6</c:f>
              <c:numCache>
                <c:formatCode>0%</c:formatCode>
                <c:ptCount val="5"/>
                <c:pt idx="0">
                  <c:v>0</c:v>
                </c:pt>
                <c:pt idx="1">
                  <c:v>0</c:v>
                </c:pt>
                <c:pt idx="2">
                  <c:v>0</c:v>
                </c:pt>
                <c:pt idx="3">
                  <c:v>0.02</c:v>
                </c:pt>
                <c:pt idx="4">
                  <c:v>0.02</c:v>
                </c:pt>
              </c:numCache>
            </c:numRef>
          </c:val>
          <c:extLst>
            <c:ext xmlns:c16="http://schemas.microsoft.com/office/drawing/2014/chart" uri="{C3380CC4-5D6E-409C-BE32-E72D297353CC}">
              <c16:uniqueId val="{00000004-D155-4864-A984-17336A8D5F60}"/>
            </c:ext>
          </c:extLst>
        </c:ser>
        <c:ser>
          <c:idx val="5"/>
          <c:order val="5"/>
          <c:tx>
            <c:strRef>
              <c:f>'Ark1'!$G$1</c:f>
              <c:strCache>
                <c:ptCount val="1"/>
                <c:pt idx="0">
                  <c:v>Ved ikke</c:v>
                </c:pt>
              </c:strCache>
            </c:strRef>
          </c:tx>
          <c:spPr>
            <a:solidFill>
              <a:sysClr val="window" lastClr="FFFFFF">
                <a:lumMod val="50000"/>
              </a:sysClr>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CE85-4B75-9F8C-5BA47408D122}"/>
                </c:ext>
              </c:extLst>
            </c:dLbl>
            <c:dLbl>
              <c:idx val="1"/>
              <c:delete val="1"/>
              <c:extLst>
                <c:ext xmlns:c15="http://schemas.microsoft.com/office/drawing/2012/chart" uri="{CE6537A1-D6FC-4f65-9D91-7224C49458BB}"/>
                <c:ext xmlns:c16="http://schemas.microsoft.com/office/drawing/2014/chart" uri="{C3380CC4-5D6E-409C-BE32-E72D297353CC}">
                  <c16:uniqueId val="{00000001-CE85-4B75-9F8C-5BA47408D122}"/>
                </c:ext>
              </c:extLst>
            </c:dLbl>
            <c:dLbl>
              <c:idx val="4"/>
              <c:delete val="1"/>
              <c:extLst>
                <c:ext xmlns:c15="http://schemas.microsoft.com/office/drawing/2012/chart" uri="{CE6537A1-D6FC-4f65-9D91-7224C49458BB}"/>
                <c:ext xmlns:c16="http://schemas.microsoft.com/office/drawing/2014/chart" uri="{C3380CC4-5D6E-409C-BE32-E72D297353CC}">
                  <c16:uniqueId val="{00000000-CE85-4B75-9F8C-5BA47408D122}"/>
                </c:ext>
              </c:extLst>
            </c:dLbl>
            <c:spPr>
              <a:noFill/>
              <a:ln>
                <a:noFill/>
              </a:ln>
              <a:effectLst/>
            </c:spPr>
            <c:txPr>
              <a:bodyPr wrap="square" lIns="38100" tIns="19050" rIns="38100" bIns="19050" anchor="ctr" anchorCtr="0">
                <a:spAutoFit/>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'Ark1'!$A$2:$A$6</c:f>
              <c:numCache>
                <c:formatCode>General</c:formatCode>
                <c:ptCount val="5"/>
                <c:pt idx="0">
                  <c:v>1</c:v>
                </c:pt>
                <c:pt idx="1">
                  <c:v>2</c:v>
                </c:pt>
                <c:pt idx="2">
                  <c:v>3</c:v>
                </c:pt>
                <c:pt idx="3">
                  <c:v>4</c:v>
                </c:pt>
                <c:pt idx="4">
                  <c:v>5</c:v>
                </c:pt>
              </c:numCache>
            </c:numRef>
          </c:cat>
          <c:val>
            <c:numRef>
              <c:f>'Ark1'!$G$2:$G$6</c:f>
              <c:numCache>
                <c:formatCode>0%</c:formatCode>
                <c:ptCount val="5"/>
                <c:pt idx="0">
                  <c:v>0</c:v>
                </c:pt>
                <c:pt idx="1">
                  <c:v>0</c:v>
                </c:pt>
                <c:pt idx="2">
                  <c:v>0.02</c:v>
                </c:pt>
                <c:pt idx="3">
                  <c:v>0.02</c:v>
                </c:pt>
                <c:pt idx="4">
                  <c:v>0</c:v>
                </c:pt>
              </c:numCache>
            </c:numRef>
          </c:val>
          <c:extLst>
            <c:ext xmlns:c16="http://schemas.microsoft.com/office/drawing/2014/chart" uri="{C3380CC4-5D6E-409C-BE32-E72D297353CC}">
              <c16:uniqueId val="{00000000-F3D7-40AE-9263-277B3F5DF238}"/>
            </c:ext>
          </c:extLst>
        </c:ser>
        <c:dLbls>
          <c:showLegendKey val="0"/>
          <c:showVal val="0"/>
          <c:showCatName val="0"/>
          <c:showSerName val="0"/>
          <c:showPercent val="0"/>
          <c:showBubbleSize val="0"/>
        </c:dLbls>
        <c:gapWidth val="150"/>
        <c:overlap val="100"/>
        <c:axId val="113234432"/>
        <c:axId val="112596608"/>
      </c:barChart>
      <c:catAx>
        <c:axId val="113234432"/>
        <c:scaling>
          <c:orientation val="maxMin"/>
        </c:scaling>
        <c:delete val="1"/>
        <c:axPos val="l"/>
        <c:numFmt formatCode="General" sourceLinked="0"/>
        <c:majorTickMark val="out"/>
        <c:minorTickMark val="none"/>
        <c:tickLblPos val="nextTo"/>
        <c:crossAx val="112596608"/>
        <c:crosses val="autoZero"/>
        <c:auto val="1"/>
        <c:lblAlgn val="ctr"/>
        <c:lblOffset val="100"/>
        <c:noMultiLvlLbl val="0"/>
      </c:catAx>
      <c:valAx>
        <c:axId val="112596608"/>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13234432"/>
        <c:crosses val="autoZero"/>
        <c:crossBetween val="between"/>
        <c:majorUnit val="0.25"/>
      </c:valAx>
    </c:plotArea>
    <c:legend>
      <c:legendPos val="b"/>
      <c:layout>
        <c:manualLayout>
          <c:xMode val="edge"/>
          <c:yMode val="edge"/>
          <c:x val="2.0746052191600035E-2"/>
          <c:y val="0.89743539619933099"/>
          <c:w val="0.9334573917654484"/>
          <c:h val="0.10256460380066901"/>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0.27706537901923473"/>
          <c:w val="0.93658190387116835"/>
          <c:h val="0.57632301415158727"/>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'Ark1'!$B$2</c:f>
              <c:numCache>
                <c:formatCode>0%</c:formatCode>
                <c:ptCount val="1"/>
                <c:pt idx="0">
                  <c:v>0.28999999999999998</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'Ark1'!$C$2</c:f>
              <c:numCache>
                <c:formatCode>0%</c:formatCode>
                <c:ptCount val="1"/>
                <c:pt idx="0">
                  <c:v>0.59</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'Ark1'!$D$2</c:f>
              <c:numCache>
                <c:formatCode>0%</c:formatCode>
                <c:ptCount val="1"/>
                <c:pt idx="0">
                  <c:v>0.11</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'Ark1'!$E$2</c:f>
              <c:numCache>
                <c:formatCode>0%</c:formatCode>
                <c:ptCount val="1"/>
                <c:pt idx="0">
                  <c:v>0.02</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cat>
            <c:numRef>
              <c:f>'Ark1'!$A$2</c:f>
              <c:numCache>
                <c:formatCode>General</c:formatCode>
                <c:ptCount val="1"/>
                <c:pt idx="0">
                  <c:v>1</c:v>
                </c:pt>
              </c:numCache>
            </c:numRef>
          </c:cat>
          <c:val>
            <c:numRef>
              <c:f>'Ark1'!$G$2</c:f>
              <c:numCache>
                <c:formatCode>0%</c:formatCode>
                <c:ptCount val="1"/>
                <c:pt idx="0">
                  <c:v>0</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75420672"/>
        <c:axId val="59031552"/>
      </c:barChart>
      <c:catAx>
        <c:axId val="75420672"/>
        <c:scaling>
          <c:orientation val="maxMin"/>
        </c:scaling>
        <c:delete val="1"/>
        <c:axPos val="l"/>
        <c:numFmt formatCode="General" sourceLinked="0"/>
        <c:majorTickMark val="out"/>
        <c:minorTickMark val="none"/>
        <c:tickLblPos val="nextTo"/>
        <c:crossAx val="59031552"/>
        <c:crosses val="autoZero"/>
        <c:auto val="1"/>
        <c:lblAlgn val="ctr"/>
        <c:lblOffset val="100"/>
        <c:noMultiLvlLbl val="0"/>
      </c:catAx>
      <c:valAx>
        <c:axId val="59031552"/>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75420672"/>
        <c:crosses val="autoZero"/>
        <c:crossBetween val="between"/>
        <c:majorUnit val="0.25"/>
      </c:valAx>
    </c:plotArea>
    <c:legend>
      <c:legendPos val="b"/>
      <c:layout>
        <c:manualLayout>
          <c:xMode val="edge"/>
          <c:yMode val="edge"/>
          <c:x val="5.3591395922790275E-2"/>
          <c:y val="0.74532588245953446"/>
          <c:w val="0.76459501698690802"/>
          <c:h val="0.12706351566753712"/>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0.27706537901923473"/>
          <c:w val="0.93658190387116835"/>
          <c:h val="0.57632301415158727"/>
        </c:manualLayout>
      </c:layout>
      <c:barChart>
        <c:barDir val="bar"/>
        <c:grouping val="percentStacked"/>
        <c:varyColors val="0"/>
        <c:ser>
          <c:idx val="0"/>
          <c:order val="0"/>
          <c:tx>
            <c:strRef>
              <c:f>'Ark1'!$B$1</c:f>
              <c:strCache>
                <c:ptCount val="1"/>
                <c:pt idx="0">
                  <c:v>I høj grad</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'Ark1'!$B$2</c:f>
              <c:numCache>
                <c:formatCode>0%</c:formatCode>
                <c:ptCount val="1"/>
                <c:pt idx="0">
                  <c:v>0.41</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I nogen grad</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'Ark1'!$C$2</c:f>
              <c:numCache>
                <c:formatCode>0%</c:formatCode>
                <c:ptCount val="1"/>
                <c:pt idx="0">
                  <c:v>0.44</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'Ark1'!$D$2</c:f>
              <c:numCache>
                <c:formatCode>0%</c:formatCode>
                <c:ptCount val="1"/>
                <c:pt idx="0">
                  <c:v>0.1</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I mindre grad</c:v>
                </c:pt>
              </c:strCache>
            </c:strRef>
          </c:tx>
          <c:spPr>
            <a:solidFill>
              <a:srgbClr val="FF99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'Ark1'!$E$2</c:f>
              <c:numCache>
                <c:formatCode>0%</c:formatCode>
                <c:ptCount val="1"/>
                <c:pt idx="0">
                  <c:v>0.03</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I ringe grad</c:v>
                </c:pt>
              </c:strCache>
            </c:strRef>
          </c:tx>
          <c:spPr>
            <a:solidFill>
              <a:srgbClr val="FF5050"/>
            </a:solidFill>
          </c:spPr>
          <c:invertIfNegative val="0"/>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0"/>
              <c:tx>
                <c:rich>
                  <a:bodyPr/>
                  <a:lstStyle/>
                  <a:p>
                    <a:r>
                      <a:rPr lang="en-US" sz="1200" dirty="0">
                        <a:solidFill>
                          <a:schemeClr val="bg1"/>
                        </a:solidFill>
                      </a:rPr>
                      <a:t>2%</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C8F-4DF2-8B4D-55EB30CC6835}"/>
                </c:ext>
              </c:extLst>
            </c:dLbl>
            <c:dLbl>
              <c:idx val="1"/>
              <c:tx>
                <c:rich>
                  <a:bodyPr/>
                  <a:lstStyle/>
                  <a:p>
                    <a:r>
                      <a:rPr lang="en-US" sz="1200" dirty="0">
                        <a:solidFill>
                          <a:schemeClr val="bg1"/>
                        </a:solidFill>
                      </a:rPr>
                      <a:t>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2C1-49BE-9F36-8563DEDE43E7}"/>
                </c:ext>
              </c:extLst>
            </c:dLbl>
            <c:dLbl>
              <c:idx val="6"/>
              <c:tx>
                <c:rich>
                  <a:bodyPr/>
                  <a:lstStyle/>
                  <a:p>
                    <a:r>
                      <a:rPr lang="en-US" sz="1200" dirty="0"/>
                      <a:t>9,1%</a:t>
                    </a:r>
                    <a:endParaRPr lang="en-US" sz="900"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2C1-49BE-9F36-8563DEDE43E7}"/>
                </c:ext>
              </c:extLst>
            </c:dLbl>
            <c:spPr>
              <a:noFill/>
              <a:ln>
                <a:noFill/>
              </a:ln>
              <a:effectLst/>
            </c:spPr>
            <c:txPr>
              <a:bodyPr wrap="square" lIns="38100" tIns="19050" rIns="38100" bIns="19050" anchor="ctr">
                <a:spAutoFit/>
              </a:bodyPr>
              <a:lstStyle/>
              <a:p>
                <a:pPr>
                  <a:defRPr sz="1200">
                    <a:solidFill>
                      <a:schemeClr val="tx2">
                        <a:lumMod val="75000"/>
                      </a:schemeClr>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'Ark1'!$G$2</c:f>
              <c:numCache>
                <c:formatCode>0%</c:formatCode>
                <c:ptCount val="1"/>
                <c:pt idx="0">
                  <c:v>1.5873015873015872E-2</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93474816"/>
        <c:axId val="70239936"/>
      </c:barChart>
      <c:catAx>
        <c:axId val="93474816"/>
        <c:scaling>
          <c:orientation val="maxMin"/>
        </c:scaling>
        <c:delete val="1"/>
        <c:axPos val="l"/>
        <c:numFmt formatCode="General" sourceLinked="0"/>
        <c:majorTickMark val="out"/>
        <c:minorTickMark val="none"/>
        <c:tickLblPos val="nextTo"/>
        <c:crossAx val="70239936"/>
        <c:crosses val="autoZero"/>
        <c:auto val="1"/>
        <c:lblAlgn val="ctr"/>
        <c:lblOffset val="100"/>
        <c:noMultiLvlLbl val="0"/>
      </c:catAx>
      <c:valAx>
        <c:axId val="70239936"/>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3474816"/>
        <c:crosses val="autoZero"/>
        <c:crossBetween val="between"/>
        <c:majorUnit val="0.25"/>
      </c:valAx>
    </c:plotArea>
    <c:legend>
      <c:legendPos val="b"/>
      <c:layout>
        <c:manualLayout>
          <c:xMode val="edge"/>
          <c:yMode val="edge"/>
          <c:x val="5.3591395922790275E-2"/>
          <c:y val="0.74532588245953446"/>
          <c:w val="0.8999999347474219"/>
          <c:h val="0.12706351566753712"/>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13811775995601E-2"/>
          <c:y val="4.3986398663756802E-2"/>
          <c:w val="0.92809511881802986"/>
          <c:h val="0.799779601004727"/>
        </c:manualLayout>
      </c:layout>
      <c:barChart>
        <c:barDir val="bar"/>
        <c:grouping val="percentStacked"/>
        <c:varyColors val="0"/>
        <c:ser>
          <c:idx val="0"/>
          <c:order val="0"/>
          <c:tx>
            <c:strRef>
              <c:f>'Ark1'!$B$1</c:f>
              <c:strCache>
                <c:ptCount val="1"/>
                <c:pt idx="0">
                  <c:v>Meget stor betydning</c:v>
                </c:pt>
              </c:strCache>
            </c:strRef>
          </c:tx>
          <c:spPr>
            <a:solidFill>
              <a:srgbClr val="004691"/>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9-A4BF-4575-9747-FC599A0CDE17}"/>
                </c:ext>
              </c:extLst>
            </c:dLbl>
            <c:dLbl>
              <c:idx val="3"/>
              <c:delete val="1"/>
              <c:extLst>
                <c:ext xmlns:c15="http://schemas.microsoft.com/office/drawing/2012/chart" uri="{CE6537A1-D6FC-4f65-9D91-7224C49458BB}"/>
                <c:ext xmlns:c16="http://schemas.microsoft.com/office/drawing/2014/chart" uri="{C3380CC4-5D6E-409C-BE32-E72D297353CC}">
                  <c16:uniqueId val="{00000018-A4BF-4575-9747-FC599A0CDE17}"/>
                </c:ext>
              </c:extLst>
            </c:dLbl>
            <c:dLbl>
              <c:idx val="6"/>
              <c:delete val="1"/>
              <c:extLst>
                <c:ext xmlns:c15="http://schemas.microsoft.com/office/drawing/2012/chart" uri="{CE6537A1-D6FC-4f65-9D91-7224C49458BB}"/>
                <c:ext xmlns:c16="http://schemas.microsoft.com/office/drawing/2014/chart" uri="{C3380CC4-5D6E-409C-BE32-E72D297353CC}">
                  <c16:uniqueId val="{0000001B-A4BF-4575-9747-FC599A0CDE17}"/>
                </c:ext>
              </c:extLst>
            </c:dLbl>
            <c:dLbl>
              <c:idx val="7"/>
              <c:delete val="1"/>
              <c:extLst>
                <c:ext xmlns:c15="http://schemas.microsoft.com/office/drawing/2012/chart" uri="{CE6537A1-D6FC-4f65-9D91-7224C49458BB}"/>
                <c:ext xmlns:c16="http://schemas.microsoft.com/office/drawing/2014/chart" uri="{C3380CC4-5D6E-409C-BE32-E72D297353CC}">
                  <c16:uniqueId val="{0000001A-A4BF-4575-9747-FC599A0CDE17}"/>
                </c:ext>
              </c:extLst>
            </c:dLbl>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'Ark1'!$B$2:$B$8</c:f>
              <c:numCache>
                <c:formatCode>0%</c:formatCode>
                <c:ptCount val="7"/>
                <c:pt idx="0">
                  <c:v>0</c:v>
                </c:pt>
                <c:pt idx="1">
                  <c:v>0.4</c:v>
                </c:pt>
                <c:pt idx="2">
                  <c:v>0.13</c:v>
                </c:pt>
                <c:pt idx="3">
                  <c:v>0</c:v>
                </c:pt>
                <c:pt idx="4">
                  <c:v>0.24</c:v>
                </c:pt>
                <c:pt idx="5">
                  <c:v>0.18</c:v>
                </c:pt>
                <c:pt idx="6">
                  <c:v>0</c:v>
                </c:pt>
              </c:numCache>
            </c:numRef>
          </c:val>
          <c:extLst>
            <c:ext xmlns:c16="http://schemas.microsoft.com/office/drawing/2014/chart" uri="{C3380CC4-5D6E-409C-BE32-E72D297353CC}">
              <c16:uniqueId val="{00000000-A4BF-4575-9747-FC599A0CDE17}"/>
            </c:ext>
          </c:extLst>
        </c:ser>
        <c:ser>
          <c:idx val="1"/>
          <c:order val="1"/>
          <c:tx>
            <c:strRef>
              <c:f>'Ark1'!$C$1</c:f>
              <c:strCache>
                <c:ptCount val="1"/>
                <c:pt idx="0">
                  <c:v>Stor betydning</c:v>
                </c:pt>
              </c:strCache>
            </c:strRef>
          </c:tx>
          <c:spPr>
            <a:solidFill>
              <a:srgbClr val="006FBB"/>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7-A4BF-4575-9747-FC599A0CDE17}"/>
                </c:ext>
              </c:extLst>
            </c:dLbl>
            <c:dLbl>
              <c:idx val="3"/>
              <c:delete val="1"/>
              <c:extLst>
                <c:ext xmlns:c15="http://schemas.microsoft.com/office/drawing/2012/chart" uri="{CE6537A1-D6FC-4f65-9D91-7224C49458BB}"/>
                <c:ext xmlns:c16="http://schemas.microsoft.com/office/drawing/2014/chart" uri="{C3380CC4-5D6E-409C-BE32-E72D297353CC}">
                  <c16:uniqueId val="{00000016-A4BF-4575-9747-FC599A0CDE17}"/>
                </c:ext>
              </c:extLst>
            </c:dLbl>
            <c:dLbl>
              <c:idx val="6"/>
              <c:delete val="1"/>
              <c:extLst>
                <c:ext xmlns:c15="http://schemas.microsoft.com/office/drawing/2012/chart" uri="{CE6537A1-D6FC-4f65-9D91-7224C49458BB}"/>
                <c:ext xmlns:c16="http://schemas.microsoft.com/office/drawing/2014/chart" uri="{C3380CC4-5D6E-409C-BE32-E72D297353CC}">
                  <c16:uniqueId val="{00000015-A4BF-4575-9747-FC599A0CDE17}"/>
                </c:ext>
              </c:extLst>
            </c:dLbl>
            <c:dLbl>
              <c:idx val="7"/>
              <c:delete val="1"/>
              <c:extLst>
                <c:ext xmlns:c15="http://schemas.microsoft.com/office/drawing/2012/chart" uri="{CE6537A1-D6FC-4f65-9D91-7224C49458BB}"/>
                <c:ext xmlns:c16="http://schemas.microsoft.com/office/drawing/2014/chart" uri="{C3380CC4-5D6E-409C-BE32-E72D297353CC}">
                  <c16:uniqueId val="{00000014-A4BF-4575-9747-FC599A0CDE17}"/>
                </c:ext>
              </c:extLst>
            </c:dLbl>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'Ark1'!$C$2:$C$8</c:f>
              <c:numCache>
                <c:formatCode>0%</c:formatCode>
                <c:ptCount val="7"/>
                <c:pt idx="0">
                  <c:v>0</c:v>
                </c:pt>
                <c:pt idx="1">
                  <c:v>0.51</c:v>
                </c:pt>
                <c:pt idx="2">
                  <c:v>0.5</c:v>
                </c:pt>
                <c:pt idx="3">
                  <c:v>0</c:v>
                </c:pt>
                <c:pt idx="4">
                  <c:v>0.53</c:v>
                </c:pt>
                <c:pt idx="5">
                  <c:v>0.47</c:v>
                </c:pt>
                <c:pt idx="6">
                  <c:v>0</c:v>
                </c:pt>
              </c:numCache>
            </c:numRef>
          </c:val>
          <c:extLst>
            <c:ext xmlns:c16="http://schemas.microsoft.com/office/drawing/2014/chart" uri="{C3380CC4-5D6E-409C-BE32-E72D297353CC}">
              <c16:uniqueId val="{00000001-A4BF-4575-9747-FC599A0CDE17}"/>
            </c:ext>
          </c:extLst>
        </c:ser>
        <c:ser>
          <c:idx val="2"/>
          <c:order val="2"/>
          <c:tx>
            <c:strRef>
              <c:f>'Ark1'!$D$1</c:f>
              <c:strCache>
                <c:ptCount val="1"/>
                <c:pt idx="0">
                  <c:v>Hverken / eller</c:v>
                </c:pt>
              </c:strCache>
            </c:strRef>
          </c:tx>
          <c:spPr>
            <a:solidFill>
              <a:srgbClr val="27A8F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D-A4BF-4575-9747-FC599A0CDE17}"/>
                </c:ext>
              </c:extLst>
            </c:dLbl>
            <c:dLbl>
              <c:idx val="3"/>
              <c:delete val="1"/>
              <c:extLst>
                <c:ext xmlns:c15="http://schemas.microsoft.com/office/drawing/2012/chart" uri="{CE6537A1-D6FC-4f65-9D91-7224C49458BB}"/>
                <c:ext xmlns:c16="http://schemas.microsoft.com/office/drawing/2014/chart" uri="{C3380CC4-5D6E-409C-BE32-E72D297353CC}">
                  <c16:uniqueId val="{0000000A-A4BF-4575-9747-FC599A0CDE17}"/>
                </c:ext>
              </c:extLst>
            </c:dLbl>
            <c:dLbl>
              <c:idx val="6"/>
              <c:delete val="1"/>
              <c:extLst>
                <c:ext xmlns:c15="http://schemas.microsoft.com/office/drawing/2012/chart" uri="{CE6537A1-D6FC-4f65-9D91-7224C49458BB}"/>
                <c:ext xmlns:c16="http://schemas.microsoft.com/office/drawing/2014/chart" uri="{C3380CC4-5D6E-409C-BE32-E72D297353CC}">
                  <c16:uniqueId val="{00000010-A4BF-4575-9747-FC599A0CDE17}"/>
                </c:ext>
              </c:extLst>
            </c:dLbl>
            <c:dLbl>
              <c:idx val="7"/>
              <c:delete val="1"/>
              <c:extLst>
                <c:ext xmlns:c15="http://schemas.microsoft.com/office/drawing/2012/chart" uri="{CE6537A1-D6FC-4f65-9D91-7224C49458BB}"/>
                <c:ext xmlns:c16="http://schemas.microsoft.com/office/drawing/2014/chart" uri="{C3380CC4-5D6E-409C-BE32-E72D297353CC}">
                  <c16:uniqueId val="{00000013-A4BF-4575-9747-FC599A0CDE17}"/>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'Ark1'!$D$2:$D$8</c:f>
              <c:numCache>
                <c:formatCode>0%</c:formatCode>
                <c:ptCount val="7"/>
                <c:pt idx="0">
                  <c:v>0</c:v>
                </c:pt>
                <c:pt idx="1">
                  <c:v>0.08</c:v>
                </c:pt>
                <c:pt idx="2">
                  <c:v>0.28999999999999998</c:v>
                </c:pt>
                <c:pt idx="3">
                  <c:v>0</c:v>
                </c:pt>
                <c:pt idx="4">
                  <c:v>0.15</c:v>
                </c:pt>
                <c:pt idx="5">
                  <c:v>0.27</c:v>
                </c:pt>
                <c:pt idx="6">
                  <c:v>0</c:v>
                </c:pt>
              </c:numCache>
            </c:numRef>
          </c:val>
          <c:extLst>
            <c:ext xmlns:c16="http://schemas.microsoft.com/office/drawing/2014/chart" uri="{C3380CC4-5D6E-409C-BE32-E72D297353CC}">
              <c16:uniqueId val="{00000002-A4BF-4575-9747-FC599A0CDE17}"/>
            </c:ext>
          </c:extLst>
        </c:ser>
        <c:ser>
          <c:idx val="3"/>
          <c:order val="3"/>
          <c:tx>
            <c:strRef>
              <c:f>'Ark1'!$E$1</c:f>
              <c:strCache>
                <c:ptCount val="1"/>
                <c:pt idx="0">
                  <c:v>Lille betydning</c:v>
                </c:pt>
              </c:strCache>
            </c:strRef>
          </c:tx>
          <c:spPr>
            <a:solidFill>
              <a:srgbClr val="93D3F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1-ECEB-4AB5-9A2D-B4FA8745A052}"/>
                </c:ext>
              </c:extLst>
            </c:dLbl>
            <c:dLbl>
              <c:idx val="3"/>
              <c:delete val="1"/>
              <c:extLst>
                <c:ext xmlns:c15="http://schemas.microsoft.com/office/drawing/2012/chart" uri="{CE6537A1-D6FC-4f65-9D91-7224C49458BB}"/>
                <c:ext xmlns:c16="http://schemas.microsoft.com/office/drawing/2014/chart" uri="{C3380CC4-5D6E-409C-BE32-E72D297353CC}">
                  <c16:uniqueId val="{00000000-ECEB-4AB5-9A2D-B4FA8745A052}"/>
                </c:ext>
              </c:extLst>
            </c:dLbl>
            <c:dLbl>
              <c:idx val="6"/>
              <c:delete val="1"/>
              <c:extLst>
                <c:ext xmlns:c15="http://schemas.microsoft.com/office/drawing/2012/chart" uri="{CE6537A1-D6FC-4f65-9D91-7224C49458BB}"/>
                <c:ext xmlns:c16="http://schemas.microsoft.com/office/drawing/2014/chart" uri="{C3380CC4-5D6E-409C-BE32-E72D297353CC}">
                  <c16:uniqueId val="{00000002-ECEB-4AB5-9A2D-B4FA8745A052}"/>
                </c:ext>
              </c:extLst>
            </c:dLbl>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'Ark1'!$A$2:$A$8</c:f>
              <c:numCache>
                <c:formatCode>General</c:formatCode>
                <c:ptCount val="7"/>
                <c:pt idx="0">
                  <c:v>1</c:v>
                </c:pt>
                <c:pt idx="1">
                  <c:v>2</c:v>
                </c:pt>
                <c:pt idx="2">
                  <c:v>3</c:v>
                </c:pt>
                <c:pt idx="3">
                  <c:v>4</c:v>
                </c:pt>
                <c:pt idx="4">
                  <c:v>5</c:v>
                </c:pt>
                <c:pt idx="5">
                  <c:v>6</c:v>
                </c:pt>
                <c:pt idx="6">
                  <c:v>7</c:v>
                </c:pt>
              </c:numCache>
            </c:numRef>
          </c:cat>
          <c:val>
            <c:numRef>
              <c:f>'Ark1'!$E$2:$E$8</c:f>
              <c:numCache>
                <c:formatCode>0%</c:formatCode>
                <c:ptCount val="7"/>
                <c:pt idx="0">
                  <c:v>0</c:v>
                </c:pt>
                <c:pt idx="1">
                  <c:v>0.02</c:v>
                </c:pt>
                <c:pt idx="2">
                  <c:v>0.06</c:v>
                </c:pt>
                <c:pt idx="3">
                  <c:v>0</c:v>
                </c:pt>
                <c:pt idx="4">
                  <c:v>0.06</c:v>
                </c:pt>
                <c:pt idx="5">
                  <c:v>0.03</c:v>
                </c:pt>
                <c:pt idx="6">
                  <c:v>0</c:v>
                </c:pt>
              </c:numCache>
            </c:numRef>
          </c:val>
          <c:extLst>
            <c:ext xmlns:c16="http://schemas.microsoft.com/office/drawing/2014/chart" uri="{C3380CC4-5D6E-409C-BE32-E72D297353CC}">
              <c16:uniqueId val="{00000003-A4BF-4575-9747-FC599A0CDE17}"/>
            </c:ext>
          </c:extLst>
        </c:ser>
        <c:ser>
          <c:idx val="4"/>
          <c:order val="4"/>
          <c:tx>
            <c:strRef>
              <c:f>'Ark1'!$F$1</c:f>
              <c:strCache>
                <c:ptCount val="1"/>
                <c:pt idx="0">
                  <c:v>Meget lille betydning</c:v>
                </c:pt>
              </c:strCache>
            </c:strRef>
          </c:tx>
          <c:spPr>
            <a:solidFill>
              <a:srgbClr val="D4EEFF"/>
            </a:solidFill>
          </c:spPr>
          <c:invertIfNegative val="0"/>
          <c:cat>
            <c:numRef>
              <c:f>'Ark1'!$A$2:$A$8</c:f>
              <c:numCache>
                <c:formatCode>General</c:formatCode>
                <c:ptCount val="7"/>
                <c:pt idx="0">
                  <c:v>1</c:v>
                </c:pt>
                <c:pt idx="1">
                  <c:v>2</c:v>
                </c:pt>
                <c:pt idx="2">
                  <c:v>3</c:v>
                </c:pt>
                <c:pt idx="3">
                  <c:v>4</c:v>
                </c:pt>
                <c:pt idx="4">
                  <c:v>5</c:v>
                </c:pt>
                <c:pt idx="5">
                  <c:v>6</c:v>
                </c:pt>
                <c:pt idx="6">
                  <c:v>7</c:v>
                </c:pt>
              </c:numCache>
            </c:numRef>
          </c:cat>
          <c:val>
            <c:numRef>
              <c:f>'Ark1'!$F$2:$F$8</c:f>
              <c:numCache>
                <c:formatCode>0%</c:formatCode>
                <c:ptCount val="7"/>
                <c:pt idx="0">
                  <c:v>0</c:v>
                </c:pt>
                <c:pt idx="1">
                  <c:v>0</c:v>
                </c:pt>
                <c:pt idx="2">
                  <c:v>0</c:v>
                </c:pt>
                <c:pt idx="3">
                  <c:v>0</c:v>
                </c:pt>
                <c:pt idx="4">
                  <c:v>0.02</c:v>
                </c:pt>
                <c:pt idx="5">
                  <c:v>0</c:v>
                </c:pt>
                <c:pt idx="6">
                  <c:v>0</c:v>
                </c:pt>
              </c:numCache>
            </c:numRef>
          </c:val>
          <c:extLst>
            <c:ext xmlns:c16="http://schemas.microsoft.com/office/drawing/2014/chart" uri="{C3380CC4-5D6E-409C-BE32-E72D297353CC}">
              <c16:uniqueId val="{00000004-A4BF-4575-9747-FC599A0CDE17}"/>
            </c:ext>
          </c:extLst>
        </c:ser>
        <c:ser>
          <c:idx val="5"/>
          <c:order val="5"/>
          <c:tx>
            <c:strRef>
              <c:f>'Ark1'!$G$1</c:f>
              <c:strCache>
                <c:ptCount val="1"/>
                <c:pt idx="0">
                  <c:v>Ved ikke</c:v>
                </c:pt>
              </c:strCache>
            </c:strRef>
          </c:tx>
          <c:spPr>
            <a:solidFill>
              <a:sysClr val="window" lastClr="FFFFFF">
                <a:lumMod val="50000"/>
              </a:sysClr>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ECEB-4AB5-9A2D-B4FA8745A052}"/>
                </c:ext>
              </c:extLst>
            </c:dLbl>
            <c:dLbl>
              <c:idx val="1"/>
              <c:delete val="1"/>
              <c:extLst>
                <c:ext xmlns:c15="http://schemas.microsoft.com/office/drawing/2012/chart" uri="{CE6537A1-D6FC-4f65-9D91-7224C49458BB}"/>
                <c:ext xmlns:c16="http://schemas.microsoft.com/office/drawing/2014/chart" uri="{C3380CC4-5D6E-409C-BE32-E72D297353CC}">
                  <c16:uniqueId val="{00000006-ECEB-4AB5-9A2D-B4FA8745A052}"/>
                </c:ext>
              </c:extLst>
            </c:dLbl>
            <c:dLbl>
              <c:idx val="3"/>
              <c:delete val="1"/>
              <c:extLst>
                <c:ext xmlns:c15="http://schemas.microsoft.com/office/drawing/2012/chart" uri="{CE6537A1-D6FC-4f65-9D91-7224C49458BB}"/>
                <c:ext xmlns:c16="http://schemas.microsoft.com/office/drawing/2014/chart" uri="{C3380CC4-5D6E-409C-BE32-E72D297353CC}">
                  <c16:uniqueId val="{00000004-ECEB-4AB5-9A2D-B4FA8745A052}"/>
                </c:ext>
              </c:extLst>
            </c:dLbl>
            <c:dLbl>
              <c:idx val="4"/>
              <c:delete val="1"/>
              <c:extLst>
                <c:ext xmlns:c15="http://schemas.microsoft.com/office/drawing/2012/chart" uri="{CE6537A1-D6FC-4f65-9D91-7224C49458BB}"/>
                <c:ext xmlns:c16="http://schemas.microsoft.com/office/drawing/2014/chart" uri="{C3380CC4-5D6E-409C-BE32-E72D297353CC}">
                  <c16:uniqueId val="{00000007-ECEB-4AB5-9A2D-B4FA8745A052}"/>
                </c:ext>
              </c:extLst>
            </c:dLbl>
            <c:dLbl>
              <c:idx val="6"/>
              <c:delete val="1"/>
              <c:extLst>
                <c:ext xmlns:c15="http://schemas.microsoft.com/office/drawing/2012/chart" uri="{CE6537A1-D6FC-4f65-9D91-7224C49458BB}"/>
                <c:ext xmlns:c16="http://schemas.microsoft.com/office/drawing/2014/chart" uri="{C3380CC4-5D6E-409C-BE32-E72D297353CC}">
                  <c16:uniqueId val="{00000003-ECEB-4AB5-9A2D-B4FA8745A052}"/>
                </c:ext>
              </c:extLst>
            </c:dLbl>
            <c:spPr>
              <a:noFill/>
              <a:ln>
                <a:noFill/>
              </a:ln>
              <a:effectLst/>
            </c:spPr>
            <c:txPr>
              <a:bodyPr wrap="square" lIns="38100" tIns="19050" rIns="38100" bIns="19050" anchor="ctr" anchorCtr="0">
                <a:spAutoFit/>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'Ark1'!$A$2:$A$8</c:f>
              <c:numCache>
                <c:formatCode>General</c:formatCode>
                <c:ptCount val="7"/>
                <c:pt idx="0">
                  <c:v>1</c:v>
                </c:pt>
                <c:pt idx="1">
                  <c:v>2</c:v>
                </c:pt>
                <c:pt idx="2">
                  <c:v>3</c:v>
                </c:pt>
                <c:pt idx="3">
                  <c:v>4</c:v>
                </c:pt>
                <c:pt idx="4">
                  <c:v>5</c:v>
                </c:pt>
                <c:pt idx="5">
                  <c:v>6</c:v>
                </c:pt>
                <c:pt idx="6">
                  <c:v>7</c:v>
                </c:pt>
              </c:numCache>
            </c:numRef>
          </c:cat>
          <c:val>
            <c:numRef>
              <c:f>'Ark1'!$G$2:$G$8</c:f>
              <c:numCache>
                <c:formatCode>0%</c:formatCode>
                <c:ptCount val="7"/>
                <c:pt idx="0">
                  <c:v>0</c:v>
                </c:pt>
                <c:pt idx="1">
                  <c:v>0</c:v>
                </c:pt>
                <c:pt idx="2">
                  <c:v>0.02</c:v>
                </c:pt>
                <c:pt idx="3">
                  <c:v>0</c:v>
                </c:pt>
                <c:pt idx="4">
                  <c:v>0</c:v>
                </c:pt>
                <c:pt idx="5">
                  <c:v>0.05</c:v>
                </c:pt>
                <c:pt idx="6">
                  <c:v>0</c:v>
                </c:pt>
              </c:numCache>
            </c:numRef>
          </c:val>
          <c:extLst>
            <c:ext xmlns:c16="http://schemas.microsoft.com/office/drawing/2014/chart" uri="{C3380CC4-5D6E-409C-BE32-E72D297353CC}">
              <c16:uniqueId val="{00000005-A4BF-4575-9747-FC599A0CDE17}"/>
            </c:ext>
          </c:extLst>
        </c:ser>
        <c:dLbls>
          <c:showLegendKey val="0"/>
          <c:showVal val="0"/>
          <c:showCatName val="0"/>
          <c:showSerName val="0"/>
          <c:showPercent val="0"/>
          <c:showBubbleSize val="0"/>
        </c:dLbls>
        <c:gapWidth val="150"/>
        <c:overlap val="100"/>
        <c:axId val="93800960"/>
        <c:axId val="70242240"/>
      </c:barChart>
      <c:catAx>
        <c:axId val="93800960"/>
        <c:scaling>
          <c:orientation val="maxMin"/>
        </c:scaling>
        <c:delete val="1"/>
        <c:axPos val="l"/>
        <c:numFmt formatCode="General" sourceLinked="0"/>
        <c:majorTickMark val="out"/>
        <c:minorTickMark val="none"/>
        <c:tickLblPos val="nextTo"/>
        <c:crossAx val="70242240"/>
        <c:crosses val="autoZero"/>
        <c:auto val="1"/>
        <c:lblAlgn val="ctr"/>
        <c:lblOffset val="100"/>
        <c:noMultiLvlLbl val="0"/>
      </c:catAx>
      <c:valAx>
        <c:axId val="70242240"/>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3800960"/>
        <c:crosses val="autoZero"/>
        <c:crossBetween val="between"/>
        <c:majorUnit val="0.25"/>
      </c:valAx>
    </c:plotArea>
    <c:legend>
      <c:legendPos val="b"/>
      <c:layout>
        <c:manualLayout>
          <c:xMode val="edge"/>
          <c:yMode val="edge"/>
          <c:x val="4.6007933765192903E-2"/>
          <c:y val="0.89386523332354095"/>
          <c:w val="0.94225229715300229"/>
          <c:h val="9.5424050196995652E-2"/>
        </c:manualLayout>
      </c:layout>
      <c:overlay val="0"/>
      <c:txPr>
        <a:bodyPr/>
        <a:lstStyle/>
        <a:p>
          <a:pPr algn="just">
            <a:defRPr sz="10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8.9460708567110261E-2"/>
          <c:w val="0.93658190387116835"/>
          <c:h val="0.78016555923501818"/>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1-16D3-4F44-A88E-60C18DD8DBF5}"/>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'Ark1'!$B$2:$B$8</c:f>
              <c:numCache>
                <c:formatCode>0%</c:formatCode>
                <c:ptCount val="7"/>
                <c:pt idx="0">
                  <c:v>0.28999999999999998</c:v>
                </c:pt>
                <c:pt idx="1">
                  <c:v>0.3</c:v>
                </c:pt>
                <c:pt idx="2">
                  <c:v>0.18</c:v>
                </c:pt>
                <c:pt idx="3">
                  <c:v>0.31</c:v>
                </c:pt>
                <c:pt idx="4">
                  <c:v>0.18</c:v>
                </c:pt>
                <c:pt idx="5">
                  <c:v>0.19</c:v>
                </c:pt>
                <c:pt idx="6">
                  <c:v>0.24</c:v>
                </c:pt>
              </c:numCache>
            </c:numRef>
          </c:val>
          <c:extLst>
            <c:ext xmlns:c16="http://schemas.microsoft.com/office/drawing/2014/chart" uri="{C3380CC4-5D6E-409C-BE32-E72D297353CC}">
              <c16:uniqueId val="{00000002-16D3-4F44-A88E-60C18DD8DBF5}"/>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'Ark1'!$C$2:$C$8</c:f>
              <c:numCache>
                <c:formatCode>0%</c:formatCode>
                <c:ptCount val="7"/>
                <c:pt idx="0">
                  <c:v>0.59</c:v>
                </c:pt>
                <c:pt idx="1">
                  <c:v>0.56000000000000005</c:v>
                </c:pt>
                <c:pt idx="2">
                  <c:v>0.65</c:v>
                </c:pt>
                <c:pt idx="3">
                  <c:v>0.47</c:v>
                </c:pt>
                <c:pt idx="4">
                  <c:v>0.5</c:v>
                </c:pt>
                <c:pt idx="5">
                  <c:v>0.61</c:v>
                </c:pt>
                <c:pt idx="6">
                  <c:v>0.63</c:v>
                </c:pt>
              </c:numCache>
            </c:numRef>
          </c:val>
          <c:extLst>
            <c:ext xmlns:c16="http://schemas.microsoft.com/office/drawing/2014/chart" uri="{C3380CC4-5D6E-409C-BE32-E72D297353CC}">
              <c16:uniqueId val="{00000003-16D3-4F44-A88E-60C18DD8DBF5}"/>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'Ark1'!$D$2:$D$8</c:f>
              <c:numCache>
                <c:formatCode>0%</c:formatCode>
                <c:ptCount val="7"/>
                <c:pt idx="0">
                  <c:v>0.11</c:v>
                </c:pt>
                <c:pt idx="1">
                  <c:v>0.11</c:v>
                </c:pt>
                <c:pt idx="2">
                  <c:v>0.13</c:v>
                </c:pt>
                <c:pt idx="3">
                  <c:v>0.16</c:v>
                </c:pt>
                <c:pt idx="4">
                  <c:v>0.26</c:v>
                </c:pt>
                <c:pt idx="5">
                  <c:v>0.11</c:v>
                </c:pt>
                <c:pt idx="6">
                  <c:v>0.13</c:v>
                </c:pt>
              </c:numCache>
            </c:numRef>
          </c:val>
          <c:extLst>
            <c:ext xmlns:c16="http://schemas.microsoft.com/office/drawing/2014/chart" uri="{C3380CC4-5D6E-409C-BE32-E72D297353CC}">
              <c16:uniqueId val="{00000004-16D3-4F44-A88E-60C18DD8DBF5}"/>
            </c:ext>
          </c:extLst>
        </c:ser>
        <c:ser>
          <c:idx val="3"/>
          <c:order val="3"/>
          <c:tx>
            <c:strRef>
              <c:f>'Ark1'!$E$1</c:f>
              <c:strCache>
                <c:ptCount val="1"/>
                <c:pt idx="0">
                  <c:v>Utilfreds</c:v>
                </c:pt>
              </c:strCache>
            </c:strRef>
          </c:tx>
          <c:spPr>
            <a:solidFill>
              <a:srgbClr val="FF9999"/>
            </a:solidFill>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4-4D16-42A3-9CDA-A8642028BADB}"/>
                </c:ext>
              </c:extLst>
            </c:dLbl>
            <c:dLbl>
              <c:idx val="3"/>
              <c:delete val="1"/>
              <c:extLst>
                <c:ext xmlns:c15="http://schemas.microsoft.com/office/drawing/2012/chart" uri="{CE6537A1-D6FC-4f65-9D91-7224C49458BB}"/>
                <c:ext xmlns:c16="http://schemas.microsoft.com/office/drawing/2014/chart" uri="{C3380CC4-5D6E-409C-BE32-E72D297353CC}">
                  <c16:uniqueId val="{00000005-4D16-42A3-9CDA-A8642028BADB}"/>
                </c:ext>
              </c:extLst>
            </c:dLbl>
            <c:dLbl>
              <c:idx val="5"/>
              <c:delete val="1"/>
              <c:extLst>
                <c:ext xmlns:c15="http://schemas.microsoft.com/office/drawing/2012/chart" uri="{CE6537A1-D6FC-4f65-9D91-7224C49458BB}"/>
                <c:ext xmlns:c16="http://schemas.microsoft.com/office/drawing/2014/chart" uri="{C3380CC4-5D6E-409C-BE32-E72D297353CC}">
                  <c16:uniqueId val="{00000006-4D16-42A3-9CDA-A8642028BADB}"/>
                </c:ext>
              </c:extLst>
            </c:dLbl>
            <c:dLbl>
              <c:idx val="6"/>
              <c:delete val="1"/>
              <c:extLst>
                <c:ext xmlns:c15="http://schemas.microsoft.com/office/drawing/2012/chart" uri="{CE6537A1-D6FC-4f65-9D91-7224C49458BB}"/>
                <c:ext xmlns:c16="http://schemas.microsoft.com/office/drawing/2014/chart" uri="{C3380CC4-5D6E-409C-BE32-E72D297353CC}">
                  <c16:uniqueId val="{00000007-4D16-42A3-9CDA-A8642028BADB}"/>
                </c:ext>
              </c:extLst>
            </c:dLbl>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'Ark1'!$A$2:$A$8</c:f>
              <c:numCache>
                <c:formatCode>General</c:formatCode>
                <c:ptCount val="7"/>
                <c:pt idx="0">
                  <c:v>1</c:v>
                </c:pt>
                <c:pt idx="1">
                  <c:v>2</c:v>
                </c:pt>
                <c:pt idx="2">
                  <c:v>3</c:v>
                </c:pt>
                <c:pt idx="3">
                  <c:v>4</c:v>
                </c:pt>
                <c:pt idx="4">
                  <c:v>5</c:v>
                </c:pt>
                <c:pt idx="5">
                  <c:v>6</c:v>
                </c:pt>
                <c:pt idx="6">
                  <c:v>7</c:v>
                </c:pt>
              </c:numCache>
            </c:numRef>
          </c:cat>
          <c:val>
            <c:numRef>
              <c:f>'Ark1'!$E$2:$E$8</c:f>
              <c:numCache>
                <c:formatCode>0%</c:formatCode>
                <c:ptCount val="7"/>
                <c:pt idx="0">
                  <c:v>0.02</c:v>
                </c:pt>
                <c:pt idx="1">
                  <c:v>0.02</c:v>
                </c:pt>
                <c:pt idx="2">
                  <c:v>0</c:v>
                </c:pt>
                <c:pt idx="3">
                  <c:v>0</c:v>
                </c:pt>
                <c:pt idx="4">
                  <c:v>0.02</c:v>
                </c:pt>
                <c:pt idx="5">
                  <c:v>0</c:v>
                </c:pt>
                <c:pt idx="6">
                  <c:v>0</c:v>
                </c:pt>
              </c:numCache>
            </c:numRef>
          </c:val>
          <c:extLst>
            <c:ext xmlns:c16="http://schemas.microsoft.com/office/drawing/2014/chart" uri="{C3380CC4-5D6E-409C-BE32-E72D297353CC}">
              <c16:uniqueId val="{00000005-16D3-4F44-A88E-60C18DD8DBF5}"/>
            </c:ext>
          </c:extLst>
        </c:ser>
        <c:ser>
          <c:idx val="4"/>
          <c:order val="4"/>
          <c:tx>
            <c:strRef>
              <c:f>'Ark1'!$F$1</c:f>
              <c:strCache>
                <c:ptCount val="1"/>
                <c:pt idx="0">
                  <c:v>Meget utilfreds</c:v>
                </c:pt>
              </c:strCache>
            </c:strRef>
          </c:tx>
          <c:spPr>
            <a:solidFill>
              <a:srgbClr val="FF5050"/>
            </a:solidFill>
          </c:spPr>
          <c:invertIfNegative val="0"/>
          <c:cat>
            <c:numRef>
              <c:f>'Ark1'!$A$2:$A$8</c:f>
              <c:numCache>
                <c:formatCode>General</c:formatCode>
                <c:ptCount val="7"/>
                <c:pt idx="0">
                  <c:v>1</c:v>
                </c:pt>
                <c:pt idx="1">
                  <c:v>2</c:v>
                </c:pt>
                <c:pt idx="2">
                  <c:v>3</c:v>
                </c:pt>
                <c:pt idx="3">
                  <c:v>4</c:v>
                </c:pt>
                <c:pt idx="4">
                  <c:v>5</c:v>
                </c:pt>
                <c:pt idx="5">
                  <c:v>6</c:v>
                </c:pt>
                <c:pt idx="6">
                  <c:v>7</c:v>
                </c:pt>
              </c:numCache>
            </c:numRef>
          </c:cat>
          <c:val>
            <c:numRef>
              <c:f>'Ark1'!$F$2:$F$8</c:f>
              <c:numCache>
                <c:formatCode>0%</c:formatCode>
                <c:ptCount val="7"/>
                <c:pt idx="0">
                  <c:v>0</c:v>
                </c:pt>
                <c:pt idx="1">
                  <c:v>0</c:v>
                </c:pt>
                <c:pt idx="2">
                  <c:v>0</c:v>
                </c:pt>
                <c:pt idx="3">
                  <c:v>0</c:v>
                </c:pt>
                <c:pt idx="4">
                  <c:v>0.02</c:v>
                </c:pt>
                <c:pt idx="5">
                  <c:v>0</c:v>
                </c:pt>
                <c:pt idx="6">
                  <c:v>0</c:v>
                </c:pt>
              </c:numCache>
            </c:numRef>
          </c:val>
          <c:extLst>
            <c:ext xmlns:c16="http://schemas.microsoft.com/office/drawing/2014/chart" uri="{C3380CC4-5D6E-409C-BE32-E72D297353CC}">
              <c16:uniqueId val="{00000006-16D3-4F44-A88E-60C18DD8DBF5}"/>
            </c:ext>
          </c:extLst>
        </c:ser>
        <c:ser>
          <c:idx val="5"/>
          <c:order val="5"/>
          <c:tx>
            <c:strRef>
              <c:f>'Ark1'!$G$1</c:f>
              <c:strCache>
                <c:ptCount val="1"/>
                <c:pt idx="0">
                  <c:v>Ved ikke</c:v>
                </c:pt>
              </c:strCache>
            </c:strRef>
          </c:tx>
          <c:spPr>
            <a:solidFill>
              <a:sysClr val="window" lastClr="FFFFFF">
                <a:lumMod val="50000"/>
              </a:sysClr>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3-4D16-42A3-9CDA-A8642028BADB}"/>
                </c:ext>
              </c:extLst>
            </c:dLbl>
            <c:dLbl>
              <c:idx val="6"/>
              <c:delete val="1"/>
              <c:extLst>
                <c:ext xmlns:c15="http://schemas.microsoft.com/office/drawing/2012/chart" uri="{CE6537A1-D6FC-4f65-9D91-7224C49458BB}"/>
                <c:ext xmlns:c16="http://schemas.microsoft.com/office/drawing/2014/chart" uri="{C3380CC4-5D6E-409C-BE32-E72D297353CC}">
                  <c16:uniqueId val="{00000002-4D16-42A3-9CDA-A8642028BADB}"/>
                </c:ext>
              </c:extLst>
            </c:dLbl>
            <c:spPr>
              <a:noFill/>
              <a:ln>
                <a:noFill/>
              </a:ln>
              <a:effectLst/>
            </c:spPr>
            <c:txPr>
              <a:bodyPr wrap="square" lIns="38100" tIns="19050" rIns="38100" bIns="19050" anchor="ctr" anchorCtr="0">
                <a:spAutoFit/>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'Ark1'!$A$2:$A$8</c:f>
              <c:numCache>
                <c:formatCode>General</c:formatCode>
                <c:ptCount val="7"/>
                <c:pt idx="0">
                  <c:v>1</c:v>
                </c:pt>
                <c:pt idx="1">
                  <c:v>2</c:v>
                </c:pt>
                <c:pt idx="2">
                  <c:v>3</c:v>
                </c:pt>
                <c:pt idx="3">
                  <c:v>4</c:v>
                </c:pt>
                <c:pt idx="4">
                  <c:v>5</c:v>
                </c:pt>
                <c:pt idx="5">
                  <c:v>6</c:v>
                </c:pt>
                <c:pt idx="6">
                  <c:v>7</c:v>
                </c:pt>
              </c:numCache>
            </c:numRef>
          </c:cat>
          <c:val>
            <c:numRef>
              <c:f>'Ark1'!$G$2:$G$8</c:f>
              <c:numCache>
                <c:formatCode>0%</c:formatCode>
                <c:ptCount val="7"/>
                <c:pt idx="0">
                  <c:v>0</c:v>
                </c:pt>
                <c:pt idx="1">
                  <c:v>0.02</c:v>
                </c:pt>
                <c:pt idx="2">
                  <c:v>0.05</c:v>
                </c:pt>
                <c:pt idx="3">
                  <c:v>0.06</c:v>
                </c:pt>
                <c:pt idx="4">
                  <c:v>0.03</c:v>
                </c:pt>
                <c:pt idx="5">
                  <c:v>0.08</c:v>
                </c:pt>
                <c:pt idx="6">
                  <c:v>0</c:v>
                </c:pt>
              </c:numCache>
            </c:numRef>
          </c:val>
          <c:extLst>
            <c:ext xmlns:c16="http://schemas.microsoft.com/office/drawing/2014/chart" uri="{C3380CC4-5D6E-409C-BE32-E72D297353CC}">
              <c16:uniqueId val="{0000000B-16D3-4F44-A88E-60C18DD8DBF5}"/>
            </c:ext>
          </c:extLst>
        </c:ser>
        <c:dLbls>
          <c:showLegendKey val="0"/>
          <c:showVal val="0"/>
          <c:showCatName val="0"/>
          <c:showSerName val="0"/>
          <c:showPercent val="0"/>
          <c:showBubbleSize val="0"/>
        </c:dLbls>
        <c:gapWidth val="150"/>
        <c:overlap val="100"/>
        <c:axId val="93801984"/>
        <c:axId val="70243968"/>
      </c:barChart>
      <c:catAx>
        <c:axId val="93801984"/>
        <c:scaling>
          <c:orientation val="maxMin"/>
        </c:scaling>
        <c:delete val="1"/>
        <c:axPos val="l"/>
        <c:numFmt formatCode="General" sourceLinked="0"/>
        <c:majorTickMark val="out"/>
        <c:minorTickMark val="none"/>
        <c:tickLblPos val="nextTo"/>
        <c:crossAx val="70243968"/>
        <c:crosses val="autoZero"/>
        <c:auto val="1"/>
        <c:lblAlgn val="ctr"/>
        <c:lblOffset val="100"/>
        <c:noMultiLvlLbl val="0"/>
      </c:catAx>
      <c:valAx>
        <c:axId val="70243968"/>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3801984"/>
        <c:crosses val="autoZero"/>
        <c:crossBetween val="between"/>
        <c:majorUnit val="0.25"/>
      </c:valAx>
    </c:plotArea>
    <c:legend>
      <c:legendPos val="b"/>
      <c:layout>
        <c:manualLayout>
          <c:xMode val="edge"/>
          <c:yMode val="edge"/>
          <c:x val="3.7564608411536936E-2"/>
          <c:y val="0.89382032688441659"/>
          <c:w val="0.95959048941932457"/>
          <c:h val="9.2142801886620093E-2"/>
        </c:manualLayout>
      </c:layout>
      <c:overlay val="0"/>
      <c:txPr>
        <a:bodyPr/>
        <a:lstStyle/>
        <a:p>
          <a:pPr algn="just">
            <a:defRPr sz="10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13811775995601E-2"/>
          <c:y val="4.3986398663756802E-2"/>
          <c:w val="0.92809511881802986"/>
          <c:h val="0.82120103396365385"/>
        </c:manualLayout>
      </c:layout>
      <c:barChart>
        <c:barDir val="bar"/>
        <c:grouping val="percentStacked"/>
        <c:varyColors val="0"/>
        <c:ser>
          <c:idx val="0"/>
          <c:order val="0"/>
          <c:tx>
            <c:strRef>
              <c:f>'Ark1'!$B$1</c:f>
              <c:strCache>
                <c:ptCount val="1"/>
                <c:pt idx="0">
                  <c:v>Meget stor betydning</c:v>
                </c:pt>
              </c:strCache>
            </c:strRef>
          </c:tx>
          <c:spPr>
            <a:solidFill>
              <a:srgbClr val="004691"/>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7-0FDC-4395-B002-08BD018B248F}"/>
                </c:ext>
              </c:extLst>
            </c:dLbl>
            <c:dLbl>
              <c:idx val="1"/>
              <c:delete val="1"/>
              <c:extLst>
                <c:ext xmlns:c15="http://schemas.microsoft.com/office/drawing/2012/chart" uri="{CE6537A1-D6FC-4f65-9D91-7224C49458BB}"/>
                <c:ext xmlns:c16="http://schemas.microsoft.com/office/drawing/2014/chart" uri="{C3380CC4-5D6E-409C-BE32-E72D297353CC}">
                  <c16:uniqueId val="{00000001-E1FA-4596-9CFE-0787E1224B14}"/>
                </c:ext>
              </c:extLst>
            </c:dLbl>
            <c:dLbl>
              <c:idx val="3"/>
              <c:delete val="1"/>
              <c:extLst>
                <c:ext xmlns:c15="http://schemas.microsoft.com/office/drawing/2012/chart" uri="{CE6537A1-D6FC-4f65-9D91-7224C49458BB}"/>
                <c:ext xmlns:c16="http://schemas.microsoft.com/office/drawing/2014/chart" uri="{C3380CC4-5D6E-409C-BE32-E72D297353CC}">
                  <c16:uniqueId val="{00000011-0FDC-4395-B002-08BD018B248F}"/>
                </c:ext>
              </c:extLst>
            </c:dLbl>
            <c:dLbl>
              <c:idx val="4"/>
              <c:delete val="1"/>
              <c:extLst>
                <c:ext xmlns:c15="http://schemas.microsoft.com/office/drawing/2012/chart" uri="{CE6537A1-D6FC-4f65-9D91-7224C49458BB}"/>
                <c:ext xmlns:c16="http://schemas.microsoft.com/office/drawing/2014/chart" uri="{C3380CC4-5D6E-409C-BE32-E72D297353CC}">
                  <c16:uniqueId val="{00000000-E1FA-4596-9CFE-0787E1224B14}"/>
                </c:ext>
              </c:extLst>
            </c:dLbl>
            <c:dLbl>
              <c:idx val="6"/>
              <c:delete val="1"/>
              <c:extLst>
                <c:ext xmlns:c15="http://schemas.microsoft.com/office/drawing/2012/chart" uri="{CE6537A1-D6FC-4f65-9D91-7224C49458BB}"/>
                <c:ext xmlns:c16="http://schemas.microsoft.com/office/drawing/2014/chart" uri="{C3380CC4-5D6E-409C-BE32-E72D297353CC}">
                  <c16:uniqueId val="{0000000B-0FDC-4395-B002-08BD018B248F}"/>
                </c:ext>
              </c:extLst>
            </c:dLbl>
            <c:dLbl>
              <c:idx val="7"/>
              <c:delete val="1"/>
              <c:extLst>
                <c:ext xmlns:c15="http://schemas.microsoft.com/office/drawing/2012/chart" uri="{CE6537A1-D6FC-4f65-9D91-7224C49458BB}"/>
                <c:ext xmlns:c16="http://schemas.microsoft.com/office/drawing/2014/chart" uri="{C3380CC4-5D6E-409C-BE32-E72D297353CC}">
                  <c16:uniqueId val="{00000005-0FDC-4395-B002-08BD018B248F}"/>
                </c:ext>
              </c:extLst>
            </c:dLbl>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'Ark1'!$B$2:$B$8</c:f>
              <c:numCache>
                <c:formatCode>0%</c:formatCode>
                <c:ptCount val="7"/>
                <c:pt idx="0">
                  <c:v>0</c:v>
                </c:pt>
                <c:pt idx="1">
                  <c:v>0</c:v>
                </c:pt>
                <c:pt idx="2">
                  <c:v>0.09</c:v>
                </c:pt>
                <c:pt idx="3">
                  <c:v>0</c:v>
                </c:pt>
                <c:pt idx="4">
                  <c:v>0</c:v>
                </c:pt>
                <c:pt idx="5">
                  <c:v>0.18</c:v>
                </c:pt>
                <c:pt idx="6">
                  <c:v>0</c:v>
                </c:pt>
              </c:numCache>
            </c:numRef>
          </c:val>
          <c:extLst>
            <c:ext xmlns:c16="http://schemas.microsoft.com/office/drawing/2014/chart" uri="{C3380CC4-5D6E-409C-BE32-E72D297353CC}">
              <c16:uniqueId val="{00000000-A4BF-4575-9747-FC599A0CDE17}"/>
            </c:ext>
          </c:extLst>
        </c:ser>
        <c:ser>
          <c:idx val="1"/>
          <c:order val="1"/>
          <c:tx>
            <c:strRef>
              <c:f>'Ark1'!$C$1</c:f>
              <c:strCache>
                <c:ptCount val="1"/>
                <c:pt idx="0">
                  <c:v>Stor betydning</c:v>
                </c:pt>
              </c:strCache>
            </c:strRef>
          </c:tx>
          <c:spPr>
            <a:solidFill>
              <a:srgbClr val="006FBB"/>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6-0FDC-4395-B002-08BD018B248F}"/>
                </c:ext>
              </c:extLst>
            </c:dLbl>
            <c:dLbl>
              <c:idx val="3"/>
              <c:delete val="1"/>
              <c:extLst>
                <c:ext xmlns:c15="http://schemas.microsoft.com/office/drawing/2012/chart" uri="{CE6537A1-D6FC-4f65-9D91-7224C49458BB}"/>
                <c:ext xmlns:c16="http://schemas.microsoft.com/office/drawing/2014/chart" uri="{C3380CC4-5D6E-409C-BE32-E72D297353CC}">
                  <c16:uniqueId val="{00000010-0FDC-4395-B002-08BD018B248F}"/>
                </c:ext>
              </c:extLst>
            </c:dLbl>
            <c:dLbl>
              <c:idx val="6"/>
              <c:delete val="1"/>
              <c:extLst>
                <c:ext xmlns:c15="http://schemas.microsoft.com/office/drawing/2012/chart" uri="{CE6537A1-D6FC-4f65-9D91-7224C49458BB}"/>
                <c:ext xmlns:c16="http://schemas.microsoft.com/office/drawing/2014/chart" uri="{C3380CC4-5D6E-409C-BE32-E72D297353CC}">
                  <c16:uniqueId val="{0000000A-0FDC-4395-B002-08BD018B248F}"/>
                </c:ext>
              </c:extLst>
            </c:dLbl>
            <c:dLbl>
              <c:idx val="7"/>
              <c:delete val="1"/>
              <c:extLst>
                <c:ext xmlns:c15="http://schemas.microsoft.com/office/drawing/2012/chart" uri="{CE6537A1-D6FC-4f65-9D91-7224C49458BB}"/>
                <c:ext xmlns:c16="http://schemas.microsoft.com/office/drawing/2014/chart" uri="{C3380CC4-5D6E-409C-BE32-E72D297353CC}">
                  <c16:uniqueId val="{00000004-0FDC-4395-B002-08BD018B248F}"/>
                </c:ext>
              </c:extLst>
            </c:dLbl>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'Ark1'!$C$2:$C$8</c:f>
              <c:numCache>
                <c:formatCode>0%</c:formatCode>
                <c:ptCount val="7"/>
                <c:pt idx="0">
                  <c:v>0</c:v>
                </c:pt>
                <c:pt idx="1">
                  <c:v>0.67</c:v>
                </c:pt>
                <c:pt idx="2">
                  <c:v>0.36</c:v>
                </c:pt>
                <c:pt idx="3">
                  <c:v>0</c:v>
                </c:pt>
                <c:pt idx="4">
                  <c:v>0.64</c:v>
                </c:pt>
                <c:pt idx="5">
                  <c:v>0.45</c:v>
                </c:pt>
                <c:pt idx="6">
                  <c:v>0</c:v>
                </c:pt>
              </c:numCache>
            </c:numRef>
          </c:val>
          <c:extLst>
            <c:ext xmlns:c16="http://schemas.microsoft.com/office/drawing/2014/chart" uri="{C3380CC4-5D6E-409C-BE32-E72D297353CC}">
              <c16:uniqueId val="{00000001-A4BF-4575-9747-FC599A0CDE17}"/>
            </c:ext>
          </c:extLst>
        </c:ser>
        <c:ser>
          <c:idx val="2"/>
          <c:order val="2"/>
          <c:tx>
            <c:strRef>
              <c:f>'Ark1'!$D$1</c:f>
              <c:strCache>
                <c:ptCount val="1"/>
                <c:pt idx="0">
                  <c:v>Hverken / eller</c:v>
                </c:pt>
              </c:strCache>
            </c:strRef>
          </c:tx>
          <c:spPr>
            <a:solidFill>
              <a:srgbClr val="27A8F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5-0FDC-4395-B002-08BD018B248F}"/>
                </c:ext>
              </c:extLst>
            </c:dLbl>
            <c:dLbl>
              <c:idx val="3"/>
              <c:delete val="1"/>
              <c:extLst>
                <c:ext xmlns:c15="http://schemas.microsoft.com/office/drawing/2012/chart" uri="{CE6537A1-D6FC-4f65-9D91-7224C49458BB}"/>
                <c:ext xmlns:c16="http://schemas.microsoft.com/office/drawing/2014/chart" uri="{C3380CC4-5D6E-409C-BE32-E72D297353CC}">
                  <c16:uniqueId val="{0000000F-0FDC-4395-B002-08BD018B248F}"/>
                </c:ext>
              </c:extLst>
            </c:dLbl>
            <c:dLbl>
              <c:idx val="6"/>
              <c:delete val="1"/>
              <c:extLst>
                <c:ext xmlns:c15="http://schemas.microsoft.com/office/drawing/2012/chart" uri="{CE6537A1-D6FC-4f65-9D91-7224C49458BB}"/>
                <c:ext xmlns:c16="http://schemas.microsoft.com/office/drawing/2014/chart" uri="{C3380CC4-5D6E-409C-BE32-E72D297353CC}">
                  <c16:uniqueId val="{00000009-0FDC-4395-B002-08BD018B248F}"/>
                </c:ext>
              </c:extLst>
            </c:dLbl>
            <c:dLbl>
              <c:idx val="7"/>
              <c:delete val="1"/>
              <c:extLst>
                <c:ext xmlns:c15="http://schemas.microsoft.com/office/drawing/2012/chart" uri="{CE6537A1-D6FC-4f65-9D91-7224C49458BB}"/>
                <c:ext xmlns:c16="http://schemas.microsoft.com/office/drawing/2014/chart" uri="{C3380CC4-5D6E-409C-BE32-E72D297353CC}">
                  <c16:uniqueId val="{00000003-0FDC-4395-B002-08BD018B248F}"/>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'Ark1'!$D$2:$D$8</c:f>
              <c:numCache>
                <c:formatCode>0%</c:formatCode>
                <c:ptCount val="7"/>
                <c:pt idx="0">
                  <c:v>0</c:v>
                </c:pt>
                <c:pt idx="1">
                  <c:v>0.33</c:v>
                </c:pt>
                <c:pt idx="2">
                  <c:v>0.45</c:v>
                </c:pt>
                <c:pt idx="3">
                  <c:v>0</c:v>
                </c:pt>
                <c:pt idx="4">
                  <c:v>0.36</c:v>
                </c:pt>
                <c:pt idx="5">
                  <c:v>0.27</c:v>
                </c:pt>
                <c:pt idx="6">
                  <c:v>0</c:v>
                </c:pt>
              </c:numCache>
            </c:numRef>
          </c:val>
          <c:extLst>
            <c:ext xmlns:c16="http://schemas.microsoft.com/office/drawing/2014/chart" uri="{C3380CC4-5D6E-409C-BE32-E72D297353CC}">
              <c16:uniqueId val="{00000002-A4BF-4575-9747-FC599A0CDE17}"/>
            </c:ext>
          </c:extLst>
        </c:ser>
        <c:ser>
          <c:idx val="3"/>
          <c:order val="3"/>
          <c:tx>
            <c:strRef>
              <c:f>'Ark1'!$E$1</c:f>
              <c:strCache>
                <c:ptCount val="1"/>
                <c:pt idx="0">
                  <c:v>Lille betydning</c:v>
                </c:pt>
              </c:strCache>
            </c:strRef>
          </c:tx>
          <c:spPr>
            <a:solidFill>
              <a:srgbClr val="93D3F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6C0F-4984-9285-7A11E74992B7}"/>
                </c:ext>
              </c:extLst>
            </c:dLbl>
            <c:dLbl>
              <c:idx val="1"/>
              <c:delete val="1"/>
              <c:extLst>
                <c:ext xmlns:c15="http://schemas.microsoft.com/office/drawing/2012/chart" uri="{CE6537A1-D6FC-4f65-9D91-7224C49458BB}"/>
                <c:ext xmlns:c16="http://schemas.microsoft.com/office/drawing/2014/chart" uri="{C3380CC4-5D6E-409C-BE32-E72D297353CC}">
                  <c16:uniqueId val="{0000000B-6C0F-4984-9285-7A11E74992B7}"/>
                </c:ext>
              </c:extLst>
            </c:dLbl>
            <c:dLbl>
              <c:idx val="3"/>
              <c:delete val="1"/>
              <c:extLst>
                <c:ext xmlns:c15="http://schemas.microsoft.com/office/drawing/2012/chart" uri="{CE6537A1-D6FC-4f65-9D91-7224C49458BB}"/>
                <c:ext xmlns:c16="http://schemas.microsoft.com/office/drawing/2014/chart" uri="{C3380CC4-5D6E-409C-BE32-E72D297353CC}">
                  <c16:uniqueId val="{00000003-6C0F-4984-9285-7A11E74992B7}"/>
                </c:ext>
              </c:extLst>
            </c:dLbl>
            <c:dLbl>
              <c:idx val="4"/>
              <c:delete val="1"/>
              <c:extLst>
                <c:ext xmlns:c15="http://schemas.microsoft.com/office/drawing/2012/chart" uri="{CE6537A1-D6FC-4f65-9D91-7224C49458BB}"/>
                <c:ext xmlns:c16="http://schemas.microsoft.com/office/drawing/2014/chart" uri="{C3380CC4-5D6E-409C-BE32-E72D297353CC}">
                  <c16:uniqueId val="{00000001-6C0F-4984-9285-7A11E74992B7}"/>
                </c:ext>
              </c:extLst>
            </c:dLbl>
            <c:dLbl>
              <c:idx val="5"/>
              <c:delete val="1"/>
              <c:extLst>
                <c:ext xmlns:c15="http://schemas.microsoft.com/office/drawing/2012/chart" uri="{CE6537A1-D6FC-4f65-9D91-7224C49458BB}"/>
                <c:ext xmlns:c16="http://schemas.microsoft.com/office/drawing/2014/chart" uri="{C3380CC4-5D6E-409C-BE32-E72D297353CC}">
                  <c16:uniqueId val="{00000000-6C0F-4984-9285-7A11E74992B7}"/>
                </c:ext>
              </c:extLst>
            </c:dLbl>
            <c:dLbl>
              <c:idx val="6"/>
              <c:delete val="1"/>
              <c:extLst>
                <c:ext xmlns:c15="http://schemas.microsoft.com/office/drawing/2012/chart" uri="{CE6537A1-D6FC-4f65-9D91-7224C49458BB}"/>
                <c:ext xmlns:c16="http://schemas.microsoft.com/office/drawing/2014/chart" uri="{C3380CC4-5D6E-409C-BE32-E72D297353CC}">
                  <c16:uniqueId val="{00000004-6C0F-4984-9285-7A11E74992B7}"/>
                </c:ext>
              </c:extLst>
            </c:dLbl>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'Ark1'!$A$2:$A$8</c:f>
              <c:numCache>
                <c:formatCode>General</c:formatCode>
                <c:ptCount val="7"/>
                <c:pt idx="0">
                  <c:v>1</c:v>
                </c:pt>
                <c:pt idx="1">
                  <c:v>2</c:v>
                </c:pt>
                <c:pt idx="2">
                  <c:v>3</c:v>
                </c:pt>
                <c:pt idx="3">
                  <c:v>4</c:v>
                </c:pt>
                <c:pt idx="4">
                  <c:v>5</c:v>
                </c:pt>
                <c:pt idx="5">
                  <c:v>6</c:v>
                </c:pt>
                <c:pt idx="6">
                  <c:v>7</c:v>
                </c:pt>
              </c:numCache>
            </c:numRef>
          </c:cat>
          <c:val>
            <c:numRef>
              <c:f>'Ark1'!$E$2:$E$8</c:f>
              <c:numCache>
                <c:formatCode>0%</c:formatCode>
                <c:ptCount val="7"/>
                <c:pt idx="0">
                  <c:v>0</c:v>
                </c:pt>
                <c:pt idx="1">
                  <c:v>0</c:v>
                </c:pt>
                <c:pt idx="2">
                  <c:v>0.09</c:v>
                </c:pt>
                <c:pt idx="3">
                  <c:v>0</c:v>
                </c:pt>
                <c:pt idx="4">
                  <c:v>0</c:v>
                </c:pt>
                <c:pt idx="5">
                  <c:v>0</c:v>
                </c:pt>
                <c:pt idx="6">
                  <c:v>0</c:v>
                </c:pt>
              </c:numCache>
            </c:numRef>
          </c:val>
          <c:extLst>
            <c:ext xmlns:c16="http://schemas.microsoft.com/office/drawing/2014/chart" uri="{C3380CC4-5D6E-409C-BE32-E72D297353CC}">
              <c16:uniqueId val="{00000003-A4BF-4575-9747-FC599A0CDE17}"/>
            </c:ext>
          </c:extLst>
        </c:ser>
        <c:ser>
          <c:idx val="4"/>
          <c:order val="4"/>
          <c:tx>
            <c:strRef>
              <c:f>'Ark1'!$F$1</c:f>
              <c:strCache>
                <c:ptCount val="1"/>
                <c:pt idx="0">
                  <c:v>Meget lille betydning</c:v>
                </c:pt>
              </c:strCache>
            </c:strRef>
          </c:tx>
          <c:spPr>
            <a:solidFill>
              <a:srgbClr val="D4EEF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8-6C0F-4984-9285-7A11E74992B7}"/>
                </c:ext>
              </c:extLst>
            </c:dLbl>
            <c:dLbl>
              <c:idx val="1"/>
              <c:delete val="1"/>
              <c:extLst>
                <c:ext xmlns:c15="http://schemas.microsoft.com/office/drawing/2012/chart" uri="{CE6537A1-D6FC-4f65-9D91-7224C49458BB}"/>
                <c:ext xmlns:c16="http://schemas.microsoft.com/office/drawing/2014/chart" uri="{C3380CC4-5D6E-409C-BE32-E72D297353CC}">
                  <c16:uniqueId val="{00000007-6C0F-4984-9285-7A11E74992B7}"/>
                </c:ext>
              </c:extLst>
            </c:dLbl>
            <c:dLbl>
              <c:idx val="2"/>
              <c:delete val="1"/>
              <c:extLst>
                <c:ext xmlns:c15="http://schemas.microsoft.com/office/drawing/2012/chart" uri="{CE6537A1-D6FC-4f65-9D91-7224C49458BB}"/>
                <c:ext xmlns:c16="http://schemas.microsoft.com/office/drawing/2014/chart" uri="{C3380CC4-5D6E-409C-BE32-E72D297353CC}">
                  <c16:uniqueId val="{00000006-6C0F-4984-9285-7A11E74992B7}"/>
                </c:ext>
              </c:extLst>
            </c:dLbl>
            <c:dLbl>
              <c:idx val="3"/>
              <c:delete val="1"/>
              <c:extLst>
                <c:ext xmlns:c15="http://schemas.microsoft.com/office/drawing/2012/chart" uri="{CE6537A1-D6FC-4f65-9D91-7224C49458BB}"/>
                <c:ext xmlns:c16="http://schemas.microsoft.com/office/drawing/2014/chart" uri="{C3380CC4-5D6E-409C-BE32-E72D297353CC}">
                  <c16:uniqueId val="{00000009-6C0F-4984-9285-7A11E74992B7}"/>
                </c:ext>
              </c:extLst>
            </c:dLbl>
            <c:dLbl>
              <c:idx val="4"/>
              <c:delete val="1"/>
              <c:extLst>
                <c:ext xmlns:c15="http://schemas.microsoft.com/office/drawing/2012/chart" uri="{CE6537A1-D6FC-4f65-9D91-7224C49458BB}"/>
                <c:ext xmlns:c16="http://schemas.microsoft.com/office/drawing/2014/chart" uri="{C3380CC4-5D6E-409C-BE32-E72D297353CC}">
                  <c16:uniqueId val="{00000005-6C0F-4984-9285-7A11E74992B7}"/>
                </c:ext>
              </c:extLst>
            </c:dLbl>
            <c:dLbl>
              <c:idx val="6"/>
              <c:delete val="1"/>
              <c:extLst>
                <c:ext xmlns:c15="http://schemas.microsoft.com/office/drawing/2012/chart" uri="{CE6537A1-D6FC-4f65-9D91-7224C49458BB}"/>
                <c:ext xmlns:c16="http://schemas.microsoft.com/office/drawing/2014/chart" uri="{C3380CC4-5D6E-409C-BE32-E72D297353CC}">
                  <c16:uniqueId val="{0000000A-6C0F-4984-9285-7A11E74992B7}"/>
                </c:ext>
              </c:extLst>
            </c:dLbl>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'Ark1'!$A$2:$A$8</c:f>
              <c:numCache>
                <c:formatCode>General</c:formatCode>
                <c:ptCount val="7"/>
                <c:pt idx="0">
                  <c:v>1</c:v>
                </c:pt>
                <c:pt idx="1">
                  <c:v>2</c:v>
                </c:pt>
                <c:pt idx="2">
                  <c:v>3</c:v>
                </c:pt>
                <c:pt idx="3">
                  <c:v>4</c:v>
                </c:pt>
                <c:pt idx="4">
                  <c:v>5</c:v>
                </c:pt>
                <c:pt idx="5">
                  <c:v>6</c:v>
                </c:pt>
                <c:pt idx="6">
                  <c:v>7</c:v>
                </c:pt>
              </c:numCache>
            </c:numRef>
          </c:cat>
          <c:val>
            <c:numRef>
              <c:f>'Ark1'!$F$2:$F$8</c:f>
              <c:numCache>
                <c:formatCode>0%</c:formatCode>
                <c:ptCount val="7"/>
                <c:pt idx="0">
                  <c:v>0</c:v>
                </c:pt>
                <c:pt idx="1">
                  <c:v>0</c:v>
                </c:pt>
                <c:pt idx="2">
                  <c:v>0</c:v>
                </c:pt>
                <c:pt idx="3">
                  <c:v>0</c:v>
                </c:pt>
                <c:pt idx="4">
                  <c:v>0</c:v>
                </c:pt>
                <c:pt idx="5">
                  <c:v>0.09</c:v>
                </c:pt>
                <c:pt idx="6">
                  <c:v>0</c:v>
                </c:pt>
              </c:numCache>
            </c:numRef>
          </c:val>
          <c:extLst>
            <c:ext xmlns:c16="http://schemas.microsoft.com/office/drawing/2014/chart" uri="{C3380CC4-5D6E-409C-BE32-E72D297353CC}">
              <c16:uniqueId val="{00000004-A4BF-4575-9747-FC599A0CDE17}"/>
            </c:ext>
          </c:extLst>
        </c:ser>
        <c:ser>
          <c:idx val="5"/>
          <c:order val="5"/>
          <c:tx>
            <c:strRef>
              <c:f>'Ark1'!$G$1</c:f>
              <c:strCache>
                <c:ptCount val="1"/>
                <c:pt idx="0">
                  <c:v>Ved ikke</c:v>
                </c:pt>
              </c:strCache>
            </c:strRef>
          </c:tx>
          <c:spPr>
            <a:solidFill>
              <a:sysClr val="window" lastClr="FFFFFF">
                <a:lumMod val="50000"/>
              </a:sysClr>
            </a:solidFill>
          </c:spPr>
          <c:invertIfNegative val="0"/>
          <c:cat>
            <c:numRef>
              <c:f>'Ark1'!$A$2:$A$8</c:f>
              <c:numCache>
                <c:formatCode>General</c:formatCode>
                <c:ptCount val="7"/>
                <c:pt idx="0">
                  <c:v>1</c:v>
                </c:pt>
                <c:pt idx="1">
                  <c:v>2</c:v>
                </c:pt>
                <c:pt idx="2">
                  <c:v>3</c:v>
                </c:pt>
                <c:pt idx="3">
                  <c:v>4</c:v>
                </c:pt>
                <c:pt idx="4">
                  <c:v>5</c:v>
                </c:pt>
                <c:pt idx="5">
                  <c:v>6</c:v>
                </c:pt>
                <c:pt idx="6">
                  <c:v>7</c:v>
                </c:pt>
              </c:numCache>
            </c:numRef>
          </c:cat>
          <c:val>
            <c:numRef>
              <c:f>'Ark1'!$G$2:$G$8</c:f>
              <c:numCache>
                <c:formatCode>0%</c:formatCode>
                <c:ptCount val="7"/>
                <c:pt idx="0">
                  <c:v>0</c:v>
                </c:pt>
                <c:pt idx="1">
                  <c:v>0</c:v>
                </c:pt>
                <c:pt idx="2">
                  <c:v>0</c:v>
                </c:pt>
                <c:pt idx="3">
                  <c:v>0</c:v>
                </c:pt>
                <c:pt idx="4">
                  <c:v>0</c:v>
                </c:pt>
                <c:pt idx="5">
                  <c:v>0</c:v>
                </c:pt>
                <c:pt idx="6">
                  <c:v>0</c:v>
                </c:pt>
              </c:numCache>
            </c:numRef>
          </c:val>
          <c:extLst>
            <c:ext xmlns:c16="http://schemas.microsoft.com/office/drawing/2014/chart" uri="{C3380CC4-5D6E-409C-BE32-E72D297353CC}">
              <c16:uniqueId val="{00000005-A4BF-4575-9747-FC599A0CDE17}"/>
            </c:ext>
          </c:extLst>
        </c:ser>
        <c:dLbls>
          <c:showLegendKey val="0"/>
          <c:showVal val="0"/>
          <c:showCatName val="0"/>
          <c:showSerName val="0"/>
          <c:showPercent val="0"/>
          <c:showBubbleSize val="0"/>
        </c:dLbls>
        <c:gapWidth val="150"/>
        <c:overlap val="100"/>
        <c:axId val="97013760"/>
        <c:axId val="61186048"/>
      </c:barChart>
      <c:catAx>
        <c:axId val="97013760"/>
        <c:scaling>
          <c:orientation val="maxMin"/>
        </c:scaling>
        <c:delete val="1"/>
        <c:axPos val="l"/>
        <c:numFmt formatCode="General" sourceLinked="0"/>
        <c:majorTickMark val="out"/>
        <c:minorTickMark val="none"/>
        <c:tickLblPos val="nextTo"/>
        <c:crossAx val="61186048"/>
        <c:crosses val="autoZero"/>
        <c:auto val="1"/>
        <c:lblAlgn val="ctr"/>
        <c:lblOffset val="100"/>
        <c:noMultiLvlLbl val="0"/>
      </c:catAx>
      <c:valAx>
        <c:axId val="61186048"/>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7013760"/>
        <c:crosses val="autoZero"/>
        <c:crossBetween val="between"/>
        <c:majorUnit val="0.25"/>
      </c:valAx>
    </c:plotArea>
    <c:legend>
      <c:legendPos val="b"/>
      <c:layout>
        <c:manualLayout>
          <c:xMode val="edge"/>
          <c:yMode val="edge"/>
          <c:x val="4.6007865007293737E-2"/>
          <c:y val="0.90100571097651649"/>
          <c:w val="0.94225229715300229"/>
          <c:h val="9.5424050196995652E-2"/>
        </c:manualLayout>
      </c:layout>
      <c:overlay val="0"/>
      <c:txPr>
        <a:bodyPr/>
        <a:lstStyle/>
        <a:p>
          <a:pPr algn="just">
            <a:defRPr sz="9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8.9460708567110261E-2"/>
          <c:w val="0.93658190387116835"/>
          <c:h val="0.80473523069788366"/>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1-16D3-4F44-A88E-60C18DD8DBF5}"/>
              </c:ext>
            </c:extLst>
          </c:dPt>
          <c:dLbls>
            <c:dLbl>
              <c:idx val="0"/>
              <c:delete val="1"/>
              <c:extLst>
                <c:ext xmlns:c15="http://schemas.microsoft.com/office/drawing/2012/chart" uri="{CE6537A1-D6FC-4f65-9D91-7224C49458BB}"/>
                <c:ext xmlns:c16="http://schemas.microsoft.com/office/drawing/2014/chart" uri="{C3380CC4-5D6E-409C-BE32-E72D297353CC}">
                  <c16:uniqueId val="{00000001-16D3-4F44-A88E-60C18DD8DBF5}"/>
                </c:ext>
              </c:extLst>
            </c:dLbl>
            <c:dLbl>
              <c:idx val="3"/>
              <c:delete val="1"/>
              <c:extLst>
                <c:ext xmlns:c15="http://schemas.microsoft.com/office/drawing/2012/chart" uri="{CE6537A1-D6FC-4f65-9D91-7224C49458BB}"/>
                <c:ext xmlns:c16="http://schemas.microsoft.com/office/drawing/2014/chart" uri="{C3380CC4-5D6E-409C-BE32-E72D297353CC}">
                  <c16:uniqueId val="{00000003-D06D-44E4-A635-73AA25656EC4}"/>
                </c:ext>
              </c:extLst>
            </c:dLbl>
            <c:dLbl>
              <c:idx val="4"/>
              <c:delete val="1"/>
              <c:extLst>
                <c:ext xmlns:c15="http://schemas.microsoft.com/office/drawing/2012/chart" uri="{CE6537A1-D6FC-4f65-9D91-7224C49458BB}"/>
                <c:ext xmlns:c16="http://schemas.microsoft.com/office/drawing/2014/chart" uri="{C3380CC4-5D6E-409C-BE32-E72D297353CC}">
                  <c16:uniqueId val="{00000002-D06D-44E4-A635-73AA25656EC4}"/>
                </c:ext>
              </c:extLst>
            </c:dLbl>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'Ark1'!$B$2:$B$8</c:f>
              <c:numCache>
                <c:formatCode>0%</c:formatCode>
                <c:ptCount val="7"/>
                <c:pt idx="0">
                  <c:v>0</c:v>
                </c:pt>
                <c:pt idx="1">
                  <c:v>0.17</c:v>
                </c:pt>
                <c:pt idx="2">
                  <c:v>0.09</c:v>
                </c:pt>
                <c:pt idx="3">
                  <c:v>0</c:v>
                </c:pt>
                <c:pt idx="4">
                  <c:v>0</c:v>
                </c:pt>
                <c:pt idx="5">
                  <c:v>0.09</c:v>
                </c:pt>
                <c:pt idx="6">
                  <c:v>0.09</c:v>
                </c:pt>
              </c:numCache>
            </c:numRef>
          </c:val>
          <c:extLst>
            <c:ext xmlns:c16="http://schemas.microsoft.com/office/drawing/2014/chart" uri="{C3380CC4-5D6E-409C-BE32-E72D297353CC}">
              <c16:uniqueId val="{00000002-16D3-4F44-A88E-60C18DD8DBF5}"/>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'Ark1'!$C$2:$C$8</c:f>
              <c:numCache>
                <c:formatCode>0%</c:formatCode>
                <c:ptCount val="7"/>
                <c:pt idx="0">
                  <c:v>0.75</c:v>
                </c:pt>
                <c:pt idx="1">
                  <c:v>0.57999999999999996</c:v>
                </c:pt>
                <c:pt idx="2">
                  <c:v>0.64</c:v>
                </c:pt>
                <c:pt idx="3">
                  <c:v>0.45</c:v>
                </c:pt>
                <c:pt idx="4">
                  <c:v>0.55000000000000004</c:v>
                </c:pt>
                <c:pt idx="5">
                  <c:v>0.55000000000000004</c:v>
                </c:pt>
                <c:pt idx="6">
                  <c:v>0.73</c:v>
                </c:pt>
              </c:numCache>
            </c:numRef>
          </c:val>
          <c:extLst>
            <c:ext xmlns:c16="http://schemas.microsoft.com/office/drawing/2014/chart" uri="{C3380CC4-5D6E-409C-BE32-E72D297353CC}">
              <c16:uniqueId val="{00000003-16D3-4F44-A88E-60C18DD8DBF5}"/>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'Ark1'!$D$2:$D$8</c:f>
              <c:numCache>
                <c:formatCode>0%</c:formatCode>
                <c:ptCount val="7"/>
                <c:pt idx="0">
                  <c:v>0.25</c:v>
                </c:pt>
                <c:pt idx="1">
                  <c:v>0.25</c:v>
                </c:pt>
                <c:pt idx="2">
                  <c:v>0.09</c:v>
                </c:pt>
                <c:pt idx="3">
                  <c:v>0.27</c:v>
                </c:pt>
                <c:pt idx="4">
                  <c:v>0.27</c:v>
                </c:pt>
                <c:pt idx="5">
                  <c:v>0.18</c:v>
                </c:pt>
                <c:pt idx="6">
                  <c:v>0.18</c:v>
                </c:pt>
              </c:numCache>
            </c:numRef>
          </c:val>
          <c:extLst>
            <c:ext xmlns:c16="http://schemas.microsoft.com/office/drawing/2014/chart" uri="{C3380CC4-5D6E-409C-BE32-E72D297353CC}">
              <c16:uniqueId val="{00000004-16D3-4F44-A88E-60C18DD8DBF5}"/>
            </c:ext>
          </c:extLst>
        </c:ser>
        <c:ser>
          <c:idx val="3"/>
          <c:order val="3"/>
          <c:tx>
            <c:strRef>
              <c:f>'Ark1'!$E$1</c:f>
              <c:strCache>
                <c:ptCount val="1"/>
                <c:pt idx="0">
                  <c:v>Utilfreds</c:v>
                </c:pt>
              </c:strCache>
            </c:strRef>
          </c:tx>
          <c:spPr>
            <a:solidFill>
              <a:srgbClr val="FF9999"/>
            </a:solidFill>
          </c:spPr>
          <c:invertIfNegative val="0"/>
          <c:cat>
            <c:numRef>
              <c:f>'Ark1'!$A$2:$A$8</c:f>
              <c:numCache>
                <c:formatCode>General</c:formatCode>
                <c:ptCount val="7"/>
                <c:pt idx="0">
                  <c:v>1</c:v>
                </c:pt>
                <c:pt idx="1">
                  <c:v>2</c:v>
                </c:pt>
                <c:pt idx="2">
                  <c:v>3</c:v>
                </c:pt>
                <c:pt idx="3">
                  <c:v>4</c:v>
                </c:pt>
                <c:pt idx="4">
                  <c:v>5</c:v>
                </c:pt>
                <c:pt idx="5">
                  <c:v>6</c:v>
                </c:pt>
                <c:pt idx="6">
                  <c:v>7</c:v>
                </c:pt>
              </c:numCache>
            </c:numRef>
          </c:cat>
          <c:val>
            <c:numRef>
              <c:f>'Ark1'!$E$2:$E$8</c:f>
              <c:numCache>
                <c:formatCode>0%</c:formatCode>
                <c:ptCount val="7"/>
                <c:pt idx="0">
                  <c:v>0</c:v>
                </c:pt>
                <c:pt idx="1">
                  <c:v>0</c:v>
                </c:pt>
                <c:pt idx="2">
                  <c:v>0</c:v>
                </c:pt>
                <c:pt idx="3">
                  <c:v>0</c:v>
                </c:pt>
                <c:pt idx="4">
                  <c:v>0</c:v>
                </c:pt>
                <c:pt idx="5">
                  <c:v>0</c:v>
                </c:pt>
                <c:pt idx="6">
                  <c:v>0</c:v>
                </c:pt>
              </c:numCache>
            </c:numRef>
          </c:val>
          <c:extLst>
            <c:ext xmlns:c16="http://schemas.microsoft.com/office/drawing/2014/chart" uri="{C3380CC4-5D6E-409C-BE32-E72D297353CC}">
              <c16:uniqueId val="{00000005-16D3-4F44-A88E-60C18DD8DBF5}"/>
            </c:ext>
          </c:extLst>
        </c:ser>
        <c:ser>
          <c:idx val="4"/>
          <c:order val="4"/>
          <c:tx>
            <c:strRef>
              <c:f>'Ark1'!$F$1</c:f>
              <c:strCache>
                <c:ptCount val="1"/>
                <c:pt idx="0">
                  <c:v>Meget utilfreds</c:v>
                </c:pt>
              </c:strCache>
            </c:strRef>
          </c:tx>
          <c:spPr>
            <a:solidFill>
              <a:srgbClr val="FF5050"/>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D06D-44E4-A635-73AA25656EC4}"/>
                </c:ext>
              </c:extLst>
            </c:dLbl>
            <c:dLbl>
              <c:idx val="1"/>
              <c:delete val="1"/>
              <c:extLst>
                <c:ext xmlns:c15="http://schemas.microsoft.com/office/drawing/2012/chart" uri="{CE6537A1-D6FC-4f65-9D91-7224C49458BB}"/>
                <c:ext xmlns:c16="http://schemas.microsoft.com/office/drawing/2014/chart" uri="{C3380CC4-5D6E-409C-BE32-E72D297353CC}">
                  <c16:uniqueId val="{00000005-D06D-44E4-A635-73AA25656EC4}"/>
                </c:ext>
              </c:extLst>
            </c:dLbl>
            <c:dLbl>
              <c:idx val="2"/>
              <c:delete val="1"/>
              <c:extLst>
                <c:ext xmlns:c15="http://schemas.microsoft.com/office/drawing/2012/chart" uri="{CE6537A1-D6FC-4f65-9D91-7224C49458BB}"/>
                <c:ext xmlns:c16="http://schemas.microsoft.com/office/drawing/2014/chart" uri="{C3380CC4-5D6E-409C-BE32-E72D297353CC}">
                  <c16:uniqueId val="{00000006-D06D-44E4-A635-73AA25656EC4}"/>
                </c:ext>
              </c:extLst>
            </c:dLbl>
            <c:dLbl>
              <c:idx val="3"/>
              <c:delete val="1"/>
              <c:extLst>
                <c:ext xmlns:c15="http://schemas.microsoft.com/office/drawing/2012/chart" uri="{CE6537A1-D6FC-4f65-9D91-7224C49458BB}"/>
                <c:ext xmlns:c16="http://schemas.microsoft.com/office/drawing/2014/chart" uri="{C3380CC4-5D6E-409C-BE32-E72D297353CC}">
                  <c16:uniqueId val="{00000007-D06D-44E4-A635-73AA25656EC4}"/>
                </c:ext>
              </c:extLst>
            </c:dLbl>
            <c:dLbl>
              <c:idx val="5"/>
              <c:delete val="1"/>
              <c:extLst>
                <c:ext xmlns:c15="http://schemas.microsoft.com/office/drawing/2012/chart" uri="{CE6537A1-D6FC-4f65-9D91-7224C49458BB}"/>
                <c:ext xmlns:c16="http://schemas.microsoft.com/office/drawing/2014/chart" uri="{C3380CC4-5D6E-409C-BE32-E72D297353CC}">
                  <c16:uniqueId val="{00000008-D06D-44E4-A635-73AA25656EC4}"/>
                </c:ext>
              </c:extLst>
            </c:dLbl>
            <c:dLbl>
              <c:idx val="6"/>
              <c:delete val="1"/>
              <c:extLst>
                <c:ext xmlns:c15="http://schemas.microsoft.com/office/drawing/2012/chart" uri="{CE6537A1-D6FC-4f65-9D91-7224C49458BB}"/>
                <c:ext xmlns:c16="http://schemas.microsoft.com/office/drawing/2014/chart" uri="{C3380CC4-5D6E-409C-BE32-E72D297353CC}">
                  <c16:uniqueId val="{00000009-D06D-44E4-A635-73AA25656EC4}"/>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'Ark1'!$F$2:$F$8</c:f>
              <c:numCache>
                <c:formatCode>0%</c:formatCode>
                <c:ptCount val="7"/>
                <c:pt idx="0">
                  <c:v>0</c:v>
                </c:pt>
                <c:pt idx="1">
                  <c:v>0</c:v>
                </c:pt>
                <c:pt idx="2">
                  <c:v>0</c:v>
                </c:pt>
                <c:pt idx="3">
                  <c:v>0</c:v>
                </c:pt>
                <c:pt idx="4">
                  <c:v>0.09</c:v>
                </c:pt>
                <c:pt idx="5">
                  <c:v>0</c:v>
                </c:pt>
                <c:pt idx="6">
                  <c:v>0</c:v>
                </c:pt>
              </c:numCache>
            </c:numRef>
          </c:val>
          <c:extLst>
            <c:ext xmlns:c16="http://schemas.microsoft.com/office/drawing/2014/chart" uri="{C3380CC4-5D6E-409C-BE32-E72D297353CC}">
              <c16:uniqueId val="{00000006-16D3-4F44-A88E-60C18DD8DBF5}"/>
            </c:ext>
          </c:extLst>
        </c:ser>
        <c:ser>
          <c:idx val="5"/>
          <c:order val="5"/>
          <c:tx>
            <c:strRef>
              <c:f>'Ark1'!$G$1</c:f>
              <c:strCache>
                <c:ptCount val="1"/>
                <c:pt idx="0">
                  <c:v>Ved ikke</c:v>
                </c:pt>
              </c:strCache>
            </c:strRef>
          </c:tx>
          <c:spPr>
            <a:solidFill>
              <a:sysClr val="window" lastClr="FFFFFF">
                <a:lumMod val="50000"/>
              </a:sysClr>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7-16D3-4F44-A88E-60C18DD8DBF5}"/>
                </c:ext>
              </c:extLst>
            </c:dLbl>
            <c:dLbl>
              <c:idx val="1"/>
              <c:delete val="1"/>
              <c:extLst>
                <c:ext xmlns:c15="http://schemas.microsoft.com/office/drawing/2012/chart" uri="{CE6537A1-D6FC-4f65-9D91-7224C49458BB}"/>
                <c:ext xmlns:c16="http://schemas.microsoft.com/office/drawing/2014/chart" uri="{C3380CC4-5D6E-409C-BE32-E72D297353CC}">
                  <c16:uniqueId val="{00000008-16D3-4F44-A88E-60C18DD8DBF5}"/>
                </c:ext>
              </c:extLst>
            </c:dLbl>
            <c:dLbl>
              <c:idx val="6"/>
              <c:delete val="1"/>
              <c:extLst>
                <c:ext xmlns:c15="http://schemas.microsoft.com/office/drawing/2012/chart" uri="{CE6537A1-D6FC-4f65-9D91-7224C49458BB}"/>
                <c:ext xmlns:c16="http://schemas.microsoft.com/office/drawing/2014/chart" uri="{C3380CC4-5D6E-409C-BE32-E72D297353CC}">
                  <c16:uniqueId val="{00000009-16D3-4F44-A88E-60C18DD8DBF5}"/>
                </c:ext>
              </c:extLst>
            </c:dLbl>
            <c:dLbl>
              <c:idx val="7"/>
              <c:tx>
                <c:rich>
                  <a:bodyPr/>
                  <a:lstStyle/>
                  <a:p>
                    <a:r>
                      <a:rPr lang="en-US" dirty="0"/>
                      <a:t>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6D3-4F44-A88E-60C18DD8DBF5}"/>
                </c:ext>
              </c:extLst>
            </c:dLbl>
            <c:spPr>
              <a:noFill/>
              <a:ln>
                <a:noFill/>
              </a:ln>
              <a:effectLst/>
            </c:spPr>
            <c:txPr>
              <a:bodyPr wrap="square" lIns="38100" tIns="19050" rIns="38100" bIns="19050" anchor="ctr">
                <a:spAutoFit/>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'Ark1'!$G$2:$G$8</c:f>
              <c:numCache>
                <c:formatCode>0%</c:formatCode>
                <c:ptCount val="7"/>
                <c:pt idx="0">
                  <c:v>0</c:v>
                </c:pt>
                <c:pt idx="1">
                  <c:v>0</c:v>
                </c:pt>
                <c:pt idx="2">
                  <c:v>0.18</c:v>
                </c:pt>
                <c:pt idx="3">
                  <c:v>0.27</c:v>
                </c:pt>
                <c:pt idx="4">
                  <c:v>0.09</c:v>
                </c:pt>
                <c:pt idx="5">
                  <c:v>0.18</c:v>
                </c:pt>
                <c:pt idx="6">
                  <c:v>0</c:v>
                </c:pt>
              </c:numCache>
            </c:numRef>
          </c:val>
          <c:extLst>
            <c:ext xmlns:c16="http://schemas.microsoft.com/office/drawing/2014/chart" uri="{C3380CC4-5D6E-409C-BE32-E72D297353CC}">
              <c16:uniqueId val="{0000000B-16D3-4F44-A88E-60C18DD8DBF5}"/>
            </c:ext>
          </c:extLst>
        </c:ser>
        <c:dLbls>
          <c:showLegendKey val="0"/>
          <c:showVal val="0"/>
          <c:showCatName val="0"/>
          <c:showSerName val="0"/>
          <c:showPercent val="0"/>
          <c:showBubbleSize val="0"/>
        </c:dLbls>
        <c:gapWidth val="150"/>
        <c:overlap val="100"/>
        <c:axId val="96681472"/>
        <c:axId val="61187776"/>
      </c:barChart>
      <c:catAx>
        <c:axId val="96681472"/>
        <c:scaling>
          <c:orientation val="maxMin"/>
        </c:scaling>
        <c:delete val="1"/>
        <c:axPos val="l"/>
        <c:numFmt formatCode="General" sourceLinked="0"/>
        <c:majorTickMark val="out"/>
        <c:minorTickMark val="none"/>
        <c:tickLblPos val="nextTo"/>
        <c:crossAx val="61187776"/>
        <c:crosses val="autoZero"/>
        <c:auto val="1"/>
        <c:lblAlgn val="ctr"/>
        <c:lblOffset val="100"/>
        <c:noMultiLvlLbl val="0"/>
      </c:catAx>
      <c:valAx>
        <c:axId val="61187776"/>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6681472"/>
        <c:crosses val="autoZero"/>
        <c:crossBetween val="between"/>
        <c:majorUnit val="0.25"/>
      </c:valAx>
    </c:plotArea>
    <c:legend>
      <c:legendPos val="b"/>
      <c:layout>
        <c:manualLayout>
          <c:xMode val="edge"/>
          <c:yMode val="edge"/>
          <c:x val="4.0409510580675406E-2"/>
          <c:y val="0.90084029464735882"/>
          <c:w val="0.95959048941932457"/>
          <c:h val="9.2142801886620093E-2"/>
        </c:manualLayout>
      </c:layout>
      <c:overlay val="0"/>
      <c:txPr>
        <a:bodyPr/>
        <a:lstStyle/>
        <a:p>
          <a:pPr algn="just">
            <a:defRPr sz="10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dirty="0"/>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C6485B-C485-44DB-8553-BD873E90A882}" type="datetimeFigureOut">
              <a:rPr lang="da-DK" smtClean="0"/>
              <a:t>15-03-2019</a:t>
            </a:fld>
            <a:endParaRPr lang="da-DK" dirty="0"/>
          </a:p>
        </p:txBody>
      </p:sp>
      <p:sp>
        <p:nvSpPr>
          <p:cNvPr id="4" name="Pladsholder til slidebillede 3"/>
          <p:cNvSpPr>
            <a:spLocks noGrp="1" noRot="1" noChangeAspect="1"/>
          </p:cNvSpPr>
          <p:nvPr>
            <p:ph type="sldImg" idx="2"/>
          </p:nvPr>
        </p:nvSpPr>
        <p:spPr>
          <a:xfrm>
            <a:off x="688975" y="1143000"/>
            <a:ext cx="5480050" cy="3086100"/>
          </a:xfrm>
          <a:prstGeom prst="rect">
            <a:avLst/>
          </a:prstGeom>
          <a:noFill/>
          <a:ln w="12700">
            <a:solidFill>
              <a:prstClr val="black"/>
            </a:solidFill>
          </a:ln>
        </p:spPr>
        <p:txBody>
          <a:bodyPr vert="horz" lIns="91440" tIns="45720" rIns="91440" bIns="45720" rtlCol="0" anchor="ctr"/>
          <a:lstStyle/>
          <a:p>
            <a:endParaRPr lang="da-DK" dirty="0"/>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dirty="0"/>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6EFBC6-BC6B-40AB-A79D-0912A49D384A}" type="slidenum">
              <a:rPr lang="da-DK" smtClean="0"/>
              <a:t>‹nr.›</a:t>
            </a:fld>
            <a:endParaRPr lang="da-DK" dirty="0"/>
          </a:p>
        </p:txBody>
      </p:sp>
    </p:spTree>
    <p:extLst>
      <p:ext uri="{BB962C8B-B14F-4D97-AF65-F5344CB8AC3E}">
        <p14:creationId xmlns:p14="http://schemas.microsoft.com/office/powerpoint/2010/main" val="3838034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8151634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2698666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546273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2151277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Helside DA blå mørk">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Titel 1"/>
          <p:cNvSpPr>
            <a:spLocks noGrp="1"/>
          </p:cNvSpPr>
          <p:nvPr>
            <p:ph type="ctrTitle"/>
          </p:nvPr>
        </p:nvSpPr>
        <p:spPr>
          <a:xfrm>
            <a:off x="703291" y="1980431"/>
            <a:ext cx="9396210" cy="1368152"/>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
        <p:nvSpPr>
          <p:cNvPr id="4" name="Pladsholder til dato 3"/>
          <p:cNvSpPr>
            <a:spLocks noGrp="1"/>
          </p:cNvSpPr>
          <p:nvPr>
            <p:ph type="dt" sz="half" idx="10"/>
          </p:nvPr>
        </p:nvSpPr>
        <p:spPr/>
        <p:txBody>
          <a:bodyPr/>
          <a:lstStyle/>
          <a:p>
            <a:fld id="{05F49DBD-4FC6-4B56-8E83-280BB75BB733}" type="datetimeFigureOut">
              <a:rPr lang="da-DK" smtClean="0"/>
              <a:t>15-03-2019</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dirty="0"/>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03186" y="3318"/>
            <a:ext cx="4730506" cy="6336805"/>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Tree>
    <p:extLst>
      <p:ext uri="{BB962C8B-B14F-4D97-AF65-F5344CB8AC3E}">
        <p14:creationId xmlns:p14="http://schemas.microsoft.com/office/powerpoint/2010/main" val="338253196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lside VA grøn">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 name="Pladsholder til dato 3"/>
          <p:cNvSpPr>
            <a:spLocks noGrp="1"/>
          </p:cNvSpPr>
          <p:nvPr>
            <p:ph type="dt" sz="half" idx="10"/>
          </p:nvPr>
        </p:nvSpPr>
        <p:spPr/>
        <p:txBody>
          <a:bodyPr/>
          <a:lstStyle/>
          <a:p>
            <a:fld id="{05F49DBD-4FC6-4B56-8E83-280BB75BB733}" type="datetimeFigureOut">
              <a:rPr lang="da-DK" smtClean="0"/>
              <a:t>15-03-2019</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dirty="0"/>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2457" y="108223"/>
            <a:ext cx="4367793" cy="6458725"/>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
        <p:nvSpPr>
          <p:cNvPr id="12" name="Titel 1"/>
          <p:cNvSpPr>
            <a:spLocks noGrp="1"/>
          </p:cNvSpPr>
          <p:nvPr>
            <p:ph type="ctrTitle"/>
          </p:nvPr>
        </p:nvSpPr>
        <p:spPr>
          <a:xfrm>
            <a:off x="703291" y="1980431"/>
            <a:ext cx="9396210" cy="1368152"/>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1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Tree>
    <p:extLst>
      <p:ext uri="{BB962C8B-B14F-4D97-AF65-F5344CB8AC3E}">
        <p14:creationId xmlns:p14="http://schemas.microsoft.com/office/powerpoint/2010/main" val="1583206148"/>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lside VA grå">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 name="Pladsholder til dato 3"/>
          <p:cNvSpPr>
            <a:spLocks noGrp="1"/>
          </p:cNvSpPr>
          <p:nvPr>
            <p:ph type="dt" sz="half" idx="10"/>
          </p:nvPr>
        </p:nvSpPr>
        <p:spPr/>
        <p:txBody>
          <a:bodyPr/>
          <a:lstStyle/>
          <a:p>
            <a:fld id="{05F49DBD-4FC6-4B56-8E83-280BB75BB733}" type="datetimeFigureOut">
              <a:rPr lang="da-DK" smtClean="0"/>
              <a:t>15-03-2019</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dirty="0"/>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2457" y="108223"/>
            <a:ext cx="4367793" cy="6458725"/>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
        <p:nvSpPr>
          <p:cNvPr id="12" name="Titel 1"/>
          <p:cNvSpPr>
            <a:spLocks noGrp="1"/>
          </p:cNvSpPr>
          <p:nvPr>
            <p:ph type="ctrTitle"/>
          </p:nvPr>
        </p:nvSpPr>
        <p:spPr>
          <a:xfrm>
            <a:off x="703291" y="1980431"/>
            <a:ext cx="9396210" cy="1368152"/>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1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Tree>
    <p:extLst>
      <p:ext uri="{BB962C8B-B14F-4D97-AF65-F5344CB8AC3E}">
        <p14:creationId xmlns:p14="http://schemas.microsoft.com/office/powerpoint/2010/main" val="3635261220"/>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lside VA blå lys">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 name="Pladsholder til dato 3"/>
          <p:cNvSpPr>
            <a:spLocks noGrp="1"/>
          </p:cNvSpPr>
          <p:nvPr>
            <p:ph type="dt" sz="half" idx="10"/>
          </p:nvPr>
        </p:nvSpPr>
        <p:spPr/>
        <p:txBody>
          <a:bodyPr/>
          <a:lstStyle/>
          <a:p>
            <a:fld id="{05F49DBD-4FC6-4B56-8E83-280BB75BB733}" type="datetimeFigureOut">
              <a:rPr lang="da-DK" smtClean="0"/>
              <a:t>15-03-2019</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dirty="0"/>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2457" y="108223"/>
            <a:ext cx="4367793" cy="6458725"/>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
        <p:nvSpPr>
          <p:cNvPr id="12" name="Titel 1"/>
          <p:cNvSpPr>
            <a:spLocks noGrp="1"/>
          </p:cNvSpPr>
          <p:nvPr>
            <p:ph type="ctrTitle"/>
          </p:nvPr>
        </p:nvSpPr>
        <p:spPr>
          <a:xfrm>
            <a:off x="703291" y="1980431"/>
            <a:ext cx="9396210" cy="1368152"/>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1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Tree>
    <p:extLst>
      <p:ext uri="{BB962C8B-B14F-4D97-AF65-F5344CB8AC3E}">
        <p14:creationId xmlns:p14="http://schemas.microsoft.com/office/powerpoint/2010/main" val="1388404225"/>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Indho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lvl1pPr marL="342879" indent="-342879">
              <a:buFont typeface="Wingdings 2" panose="05020102010507070707" pitchFamily="18" charset="2"/>
              <a:buChar char=""/>
              <a:defRPr/>
            </a:lvl1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10"/>
          </p:nvPr>
        </p:nvSpPr>
        <p:spPr/>
        <p:txBody>
          <a:bodyPr/>
          <a:lstStyle/>
          <a:p>
            <a:fld id="{05F49DBD-4FC6-4B56-8E83-280BB75BB733}" type="datetimeFigureOut">
              <a:rPr lang="da-DK" smtClean="0"/>
              <a:t>15-03-2019</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8" name="Pladsholder til diasnummer 5">
            <a:extLst>
              <a:ext uri="{FF2B5EF4-FFF2-40B4-BE49-F238E27FC236}">
                <a16:creationId xmlns:a16="http://schemas.microsoft.com/office/drawing/2014/main" id="{6120FBE8-73C2-4E7D-BD78-C5BBFD214D5A}"/>
              </a:ext>
            </a:extLst>
          </p:cNvPr>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dirty="0"/>
          </a:p>
        </p:txBody>
      </p:sp>
    </p:spTree>
    <p:extLst>
      <p:ext uri="{BB962C8B-B14F-4D97-AF65-F5344CB8AC3E}">
        <p14:creationId xmlns:p14="http://schemas.microsoft.com/office/powerpoint/2010/main" val="71171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dhold og foto">
    <p:spTree>
      <p:nvGrpSpPr>
        <p:cNvPr id="1" name=""/>
        <p:cNvGrpSpPr/>
        <p:nvPr/>
      </p:nvGrpSpPr>
      <p:grpSpPr>
        <a:xfrm>
          <a:off x="0" y="0"/>
          <a:ext cx="0" cy="0"/>
          <a:chOff x="0" y="0"/>
          <a:chExt cx="0" cy="0"/>
        </a:xfrm>
      </p:grpSpPr>
      <p:sp>
        <p:nvSpPr>
          <p:cNvPr id="2" name="Titel 1"/>
          <p:cNvSpPr>
            <a:spLocks noGrp="1"/>
          </p:cNvSpPr>
          <p:nvPr>
            <p:ph type="title"/>
          </p:nvPr>
        </p:nvSpPr>
        <p:spPr>
          <a:xfrm>
            <a:off x="710326" y="576204"/>
            <a:ext cx="4852671" cy="1260211"/>
          </a:xfrm>
        </p:spPr>
        <p:txBody>
          <a:bodyPr/>
          <a:lstStyle/>
          <a:p>
            <a:r>
              <a:rPr lang="da-DK" dirty="0"/>
              <a:t>Klik for at redigere i master</a:t>
            </a:r>
          </a:p>
        </p:txBody>
      </p:sp>
      <p:sp>
        <p:nvSpPr>
          <p:cNvPr id="3" name="Pladsholder til indhold 2"/>
          <p:cNvSpPr>
            <a:spLocks noGrp="1"/>
          </p:cNvSpPr>
          <p:nvPr>
            <p:ph idx="1"/>
          </p:nvPr>
        </p:nvSpPr>
        <p:spPr>
          <a:xfrm>
            <a:off x="720000" y="1872000"/>
            <a:ext cx="4842997" cy="4990084"/>
          </a:xfrm>
        </p:spPr>
        <p:txBody>
          <a:bodyPr/>
          <a:lstStyle>
            <a:lvl1pPr marL="342879" indent="-342879">
              <a:buFont typeface="Wingdings 2" panose="05020102010507070707" pitchFamily="18" charset="2"/>
              <a:buChar char=""/>
              <a:defRPr/>
            </a:lvl1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10"/>
          </p:nvPr>
        </p:nvSpPr>
        <p:spPr/>
        <p:txBody>
          <a:bodyPr/>
          <a:lstStyle/>
          <a:p>
            <a:fld id="{05F49DBD-4FC6-4B56-8E83-280BB75BB733}" type="datetimeFigureOut">
              <a:rPr lang="da-DK" smtClean="0"/>
              <a:t>15-03-2019</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8" name="Pladsholder til billede 7"/>
          <p:cNvSpPr>
            <a:spLocks noGrp="1"/>
          </p:cNvSpPr>
          <p:nvPr>
            <p:ph type="pic" sz="quarter" idx="13" hasCustomPrompt="1"/>
          </p:nvPr>
        </p:nvSpPr>
        <p:spPr>
          <a:xfrm>
            <a:off x="5988011" y="440127"/>
            <a:ext cx="7020000" cy="5868000"/>
          </a:xfrm>
        </p:spPr>
        <p:txBody>
          <a:bodyPr/>
          <a:lstStyle>
            <a:lvl1pPr marL="0" indent="0" algn="ctr">
              <a:buNone/>
              <a:defRPr/>
            </a:lvl1pPr>
          </a:lstStyle>
          <a:p>
            <a:r>
              <a:rPr lang="da-DK" dirty="0"/>
              <a:t>Indsæt billede her</a:t>
            </a:r>
          </a:p>
        </p:txBody>
      </p:sp>
      <p:sp>
        <p:nvSpPr>
          <p:cNvPr id="9" name="Pladsholder til diasnummer 5">
            <a:extLst>
              <a:ext uri="{FF2B5EF4-FFF2-40B4-BE49-F238E27FC236}">
                <a16:creationId xmlns:a16="http://schemas.microsoft.com/office/drawing/2014/main" id="{77BA5234-7B0A-4797-99BC-0BB59F8C28C5}"/>
              </a:ext>
            </a:extLst>
          </p:cNvPr>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dirty="0"/>
          </a:p>
        </p:txBody>
      </p:sp>
    </p:spTree>
    <p:extLst>
      <p:ext uri="{BB962C8B-B14F-4D97-AF65-F5344CB8AC3E}">
        <p14:creationId xmlns:p14="http://schemas.microsoft.com/office/powerpoint/2010/main" val="1345958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dhold og 2 foto">
    <p:spTree>
      <p:nvGrpSpPr>
        <p:cNvPr id="1" name=""/>
        <p:cNvGrpSpPr/>
        <p:nvPr/>
      </p:nvGrpSpPr>
      <p:grpSpPr>
        <a:xfrm>
          <a:off x="0" y="0"/>
          <a:ext cx="0" cy="0"/>
          <a:chOff x="0" y="0"/>
          <a:chExt cx="0" cy="0"/>
        </a:xfrm>
      </p:grpSpPr>
      <p:sp>
        <p:nvSpPr>
          <p:cNvPr id="2" name="Titel 1"/>
          <p:cNvSpPr>
            <a:spLocks noGrp="1"/>
          </p:cNvSpPr>
          <p:nvPr>
            <p:ph type="title"/>
          </p:nvPr>
        </p:nvSpPr>
        <p:spPr>
          <a:xfrm>
            <a:off x="710326" y="576204"/>
            <a:ext cx="4852671" cy="1260211"/>
          </a:xfrm>
        </p:spPr>
        <p:txBody>
          <a:bodyPr/>
          <a:lstStyle/>
          <a:p>
            <a:r>
              <a:rPr lang="da-DK" dirty="0"/>
              <a:t>Klik for at redigere i master</a:t>
            </a:r>
          </a:p>
        </p:txBody>
      </p:sp>
      <p:sp>
        <p:nvSpPr>
          <p:cNvPr id="3" name="Pladsholder til indhold 2"/>
          <p:cNvSpPr>
            <a:spLocks noGrp="1"/>
          </p:cNvSpPr>
          <p:nvPr>
            <p:ph idx="1"/>
          </p:nvPr>
        </p:nvSpPr>
        <p:spPr>
          <a:xfrm>
            <a:off x="720000" y="1872000"/>
            <a:ext cx="4842997" cy="4990084"/>
          </a:xfrm>
        </p:spPr>
        <p:txBody>
          <a:bodyPr/>
          <a:lstStyle>
            <a:lvl1pPr marL="342879" indent="-342879">
              <a:buFont typeface="Wingdings 2" panose="05020102010507070707" pitchFamily="18" charset="2"/>
              <a:buChar char=""/>
              <a:defRPr/>
            </a:lvl1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10"/>
          </p:nvPr>
        </p:nvSpPr>
        <p:spPr/>
        <p:txBody>
          <a:bodyPr/>
          <a:lstStyle/>
          <a:p>
            <a:fld id="{05F49DBD-4FC6-4B56-8E83-280BB75BB733}" type="datetimeFigureOut">
              <a:rPr lang="da-DK" smtClean="0"/>
              <a:t>15-03-2019</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8" name="Pladsholder til billede 7"/>
          <p:cNvSpPr>
            <a:spLocks noGrp="1"/>
          </p:cNvSpPr>
          <p:nvPr>
            <p:ph type="pic" sz="quarter" idx="13" hasCustomPrompt="1"/>
          </p:nvPr>
        </p:nvSpPr>
        <p:spPr>
          <a:xfrm>
            <a:off x="5988011" y="440127"/>
            <a:ext cx="3391410" cy="5868000"/>
          </a:xfrm>
        </p:spPr>
        <p:txBody>
          <a:bodyPr/>
          <a:lstStyle>
            <a:lvl1pPr marL="0" indent="0" algn="ctr">
              <a:buNone/>
              <a:defRPr/>
            </a:lvl1pPr>
          </a:lstStyle>
          <a:p>
            <a:r>
              <a:rPr lang="da-DK" dirty="0"/>
              <a:t>Indsæt billede her</a:t>
            </a:r>
          </a:p>
        </p:txBody>
      </p:sp>
      <p:sp>
        <p:nvSpPr>
          <p:cNvPr id="9" name="Pladsholder til billede 7"/>
          <p:cNvSpPr>
            <a:spLocks noGrp="1"/>
          </p:cNvSpPr>
          <p:nvPr>
            <p:ph type="pic" sz="quarter" idx="14" hasCustomPrompt="1"/>
          </p:nvPr>
        </p:nvSpPr>
        <p:spPr>
          <a:xfrm>
            <a:off x="9595445" y="440127"/>
            <a:ext cx="3412566" cy="5868000"/>
          </a:xfrm>
        </p:spPr>
        <p:txBody>
          <a:bodyPr/>
          <a:lstStyle>
            <a:lvl1pPr marL="0" indent="0" algn="ctr">
              <a:buNone/>
              <a:defRPr/>
            </a:lvl1pPr>
          </a:lstStyle>
          <a:p>
            <a:r>
              <a:rPr lang="da-DK" dirty="0"/>
              <a:t>Indsæt billede her</a:t>
            </a:r>
          </a:p>
        </p:txBody>
      </p:sp>
      <p:sp>
        <p:nvSpPr>
          <p:cNvPr id="10" name="Pladsholder til diasnummer 5">
            <a:extLst>
              <a:ext uri="{FF2B5EF4-FFF2-40B4-BE49-F238E27FC236}">
                <a16:creationId xmlns:a16="http://schemas.microsoft.com/office/drawing/2014/main" id="{E80E6C92-5033-4D14-A2AF-30921280C9EB}"/>
              </a:ext>
            </a:extLst>
          </p:cNvPr>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dirty="0"/>
          </a:p>
        </p:txBody>
      </p:sp>
    </p:spTree>
    <p:extLst>
      <p:ext uri="{BB962C8B-B14F-4D97-AF65-F5344CB8AC3E}">
        <p14:creationId xmlns:p14="http://schemas.microsoft.com/office/powerpoint/2010/main" val="500994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oto">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fld id="{05F49DBD-4FC6-4B56-8E83-280BB75BB733}" type="datetimeFigureOut">
              <a:rPr lang="da-DK" smtClean="0"/>
              <a:t>15-03-2019</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7" name="Pladsholder til billede 6"/>
          <p:cNvSpPr>
            <a:spLocks noGrp="1"/>
          </p:cNvSpPr>
          <p:nvPr>
            <p:ph type="pic" sz="quarter" idx="13" hasCustomPrompt="1"/>
          </p:nvPr>
        </p:nvSpPr>
        <p:spPr>
          <a:xfrm>
            <a:off x="0" y="0"/>
            <a:ext cx="13430250" cy="6300911"/>
          </a:xfrm>
        </p:spPr>
        <p:txBody>
          <a:bodyPr/>
          <a:lstStyle>
            <a:lvl1pPr marL="0" indent="0" algn="ctr">
              <a:buNone/>
              <a:defRPr/>
            </a:lvl1pPr>
          </a:lstStyle>
          <a:p>
            <a:r>
              <a:rPr lang="da-DK" dirty="0"/>
              <a:t>Indsæt billede her</a:t>
            </a:r>
          </a:p>
        </p:txBody>
      </p:sp>
      <p:sp>
        <p:nvSpPr>
          <p:cNvPr id="6" name="Pladsholder til diasnummer 4">
            <a:extLst>
              <a:ext uri="{FF2B5EF4-FFF2-40B4-BE49-F238E27FC236}">
                <a16:creationId xmlns:a16="http://schemas.microsoft.com/office/drawing/2014/main" id="{DEFD3796-DA1B-463E-AFED-73DB8429EEBC}"/>
              </a:ext>
            </a:extLst>
          </p:cNvPr>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dirty="0"/>
          </a:p>
        </p:txBody>
      </p:sp>
    </p:spTree>
    <p:extLst>
      <p:ext uri="{BB962C8B-B14F-4D97-AF65-F5344CB8AC3E}">
        <p14:creationId xmlns:p14="http://schemas.microsoft.com/office/powerpoint/2010/main" val="4005289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 spalter adski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Click to edit Master title style</a:t>
            </a:r>
            <a:endParaRPr lang="en-US"/>
          </a:p>
        </p:txBody>
      </p:sp>
      <p:sp>
        <p:nvSpPr>
          <p:cNvPr id="6" name="Content Placeholder 5"/>
          <p:cNvSpPr>
            <a:spLocks noGrp="1"/>
          </p:cNvSpPr>
          <p:nvPr>
            <p:ph sz="quarter" idx="12"/>
          </p:nvPr>
        </p:nvSpPr>
        <p:spPr>
          <a:xfrm>
            <a:off x="905589" y="1799622"/>
            <a:ext cx="3618714" cy="4858980"/>
          </a:xfrm>
        </p:spPr>
        <p:txBody>
          <a:bodyPr>
            <a:noAutofit/>
          </a:bodyPr>
          <a:lstStyle/>
          <a:p>
            <a:pPr lvl="0"/>
            <a:r>
              <a:rPr lang="da-DK" dirty="0" err="1"/>
              <a:t>Click</a:t>
            </a:r>
            <a:r>
              <a:rPr lang="da-DK" dirty="0"/>
              <a:t> to </a:t>
            </a:r>
            <a:r>
              <a:rPr lang="da-DK" dirty="0" err="1"/>
              <a:t>edit</a:t>
            </a:r>
            <a:r>
              <a:rPr lang="da-DK" dirty="0"/>
              <a:t> Master </a:t>
            </a:r>
            <a:r>
              <a:rPr lang="da-DK" dirty="0" err="1"/>
              <a:t>text</a:t>
            </a:r>
            <a:r>
              <a:rPr lang="da-DK" dirty="0"/>
              <a:t> </a:t>
            </a:r>
            <a:r>
              <a:rPr lang="da-DK" dirty="0" err="1"/>
              <a:t>styles</a:t>
            </a:r>
            <a:endParaRPr lang="da-DK" dirty="0"/>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en-US" dirty="0"/>
          </a:p>
        </p:txBody>
      </p:sp>
      <p:sp>
        <p:nvSpPr>
          <p:cNvPr id="7" name="Content Placeholder 5"/>
          <p:cNvSpPr>
            <a:spLocks noGrp="1"/>
          </p:cNvSpPr>
          <p:nvPr>
            <p:ph sz="quarter" idx="13"/>
          </p:nvPr>
        </p:nvSpPr>
        <p:spPr>
          <a:xfrm>
            <a:off x="4896091" y="1799622"/>
            <a:ext cx="3618714" cy="4858980"/>
          </a:xfrm>
        </p:spPr>
        <p:txBody>
          <a:bodyPr>
            <a:noAutofit/>
          </a:body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8" name="Content Placeholder 5"/>
          <p:cNvSpPr>
            <a:spLocks noGrp="1"/>
          </p:cNvSpPr>
          <p:nvPr>
            <p:ph sz="quarter" idx="14"/>
          </p:nvPr>
        </p:nvSpPr>
        <p:spPr>
          <a:xfrm>
            <a:off x="8886596" y="1799622"/>
            <a:ext cx="3618714" cy="4858980"/>
          </a:xfrm>
        </p:spPr>
        <p:txBody>
          <a:bodyPr>
            <a:noAutofit/>
          </a:body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9" name="Slide Number Placeholder 3">
            <a:extLst>
              <a:ext uri="{FF2B5EF4-FFF2-40B4-BE49-F238E27FC236}">
                <a16:creationId xmlns:a16="http://schemas.microsoft.com/office/drawing/2014/main" id="{801686AB-F3BD-4752-91B5-266EBB2536D4}"/>
              </a:ext>
            </a:extLst>
          </p:cNvPr>
          <p:cNvSpPr>
            <a:spLocks noGrp="1"/>
          </p:cNvSpPr>
          <p:nvPr>
            <p:ph type="sldNum" sz="quarter" idx="11"/>
          </p:nvPr>
        </p:nvSpPr>
        <p:spPr>
          <a:xfrm>
            <a:off x="9451430" y="7008173"/>
            <a:ext cx="3307316" cy="402568"/>
          </a:xfrm>
          <a:prstGeom prst="rect">
            <a:avLst/>
          </a:prstGeom>
        </p:spPr>
        <p:txBody>
          <a:bodyPr/>
          <a:lstStyle/>
          <a:p>
            <a:fld id="{E8587106-2619-47FC-9C4F-03EE6D0A5A53}" type="slidenum">
              <a:rPr lang="da-DK" smtClean="0"/>
              <a:pPr/>
              <a:t>‹nr.›</a:t>
            </a:fld>
            <a:endParaRPr lang="da-DK" dirty="0"/>
          </a:p>
        </p:txBody>
      </p:sp>
    </p:spTree>
    <p:extLst>
      <p:ext uri="{BB962C8B-B14F-4D97-AF65-F5344CB8AC3E}">
        <p14:creationId xmlns:p14="http://schemas.microsoft.com/office/powerpoint/2010/main" val="319324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lside DA grøn">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 name="Pladsholder til dato 3"/>
          <p:cNvSpPr>
            <a:spLocks noGrp="1"/>
          </p:cNvSpPr>
          <p:nvPr>
            <p:ph type="dt" sz="half" idx="10"/>
          </p:nvPr>
        </p:nvSpPr>
        <p:spPr/>
        <p:txBody>
          <a:bodyPr/>
          <a:lstStyle/>
          <a:p>
            <a:fld id="{05F49DBD-4FC6-4B56-8E83-280BB75BB733}" type="datetimeFigureOut">
              <a:rPr lang="da-DK" smtClean="0"/>
              <a:t>15-03-2019</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dirty="0"/>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03186" y="3318"/>
            <a:ext cx="4730506" cy="6336805"/>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
        <p:nvSpPr>
          <p:cNvPr id="12" name="Titel 1"/>
          <p:cNvSpPr>
            <a:spLocks noGrp="1"/>
          </p:cNvSpPr>
          <p:nvPr>
            <p:ph type="ctrTitle"/>
          </p:nvPr>
        </p:nvSpPr>
        <p:spPr>
          <a:xfrm>
            <a:off x="703291" y="1980431"/>
            <a:ext cx="9396210" cy="1368152"/>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1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Tree>
    <p:extLst>
      <p:ext uri="{BB962C8B-B14F-4D97-AF65-F5344CB8AC3E}">
        <p14:creationId xmlns:p14="http://schemas.microsoft.com/office/powerpoint/2010/main" val="13081030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lside DA grå">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 name="Pladsholder til dato 3"/>
          <p:cNvSpPr>
            <a:spLocks noGrp="1"/>
          </p:cNvSpPr>
          <p:nvPr>
            <p:ph type="dt" sz="half" idx="10"/>
          </p:nvPr>
        </p:nvSpPr>
        <p:spPr/>
        <p:txBody>
          <a:bodyPr/>
          <a:lstStyle/>
          <a:p>
            <a:fld id="{05F49DBD-4FC6-4B56-8E83-280BB75BB733}" type="datetimeFigureOut">
              <a:rPr lang="da-DK" smtClean="0"/>
              <a:t>15-03-2019</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dirty="0"/>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03186" y="3318"/>
            <a:ext cx="4730506" cy="6336805"/>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
        <p:nvSpPr>
          <p:cNvPr id="12" name="Titel 1"/>
          <p:cNvSpPr>
            <a:spLocks noGrp="1"/>
          </p:cNvSpPr>
          <p:nvPr>
            <p:ph type="ctrTitle"/>
          </p:nvPr>
        </p:nvSpPr>
        <p:spPr>
          <a:xfrm>
            <a:off x="703291" y="1980431"/>
            <a:ext cx="9396210" cy="1368152"/>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1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Tree>
    <p:extLst>
      <p:ext uri="{BB962C8B-B14F-4D97-AF65-F5344CB8AC3E}">
        <p14:creationId xmlns:p14="http://schemas.microsoft.com/office/powerpoint/2010/main" val="183889682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lside DA blå lys">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 name="Pladsholder til dato 3"/>
          <p:cNvSpPr>
            <a:spLocks noGrp="1"/>
          </p:cNvSpPr>
          <p:nvPr>
            <p:ph type="dt" sz="half" idx="10"/>
          </p:nvPr>
        </p:nvSpPr>
        <p:spPr/>
        <p:txBody>
          <a:bodyPr/>
          <a:lstStyle/>
          <a:p>
            <a:fld id="{05F49DBD-4FC6-4B56-8E83-280BB75BB733}" type="datetimeFigureOut">
              <a:rPr lang="da-DK" smtClean="0"/>
              <a:t>15-03-2019</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dirty="0"/>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03186" y="3318"/>
            <a:ext cx="4730506" cy="6336805"/>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
        <p:nvSpPr>
          <p:cNvPr id="12" name="Titel 1"/>
          <p:cNvSpPr>
            <a:spLocks noGrp="1"/>
          </p:cNvSpPr>
          <p:nvPr>
            <p:ph type="ctrTitle"/>
          </p:nvPr>
        </p:nvSpPr>
        <p:spPr>
          <a:xfrm>
            <a:off x="703291" y="1980431"/>
            <a:ext cx="9396210" cy="1368152"/>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1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Tree>
    <p:extLst>
      <p:ext uri="{BB962C8B-B14F-4D97-AF65-F5344CB8AC3E}">
        <p14:creationId xmlns:p14="http://schemas.microsoft.com/office/powerpoint/2010/main" val="370891958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Helside logo blå mørk">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Titel 1"/>
          <p:cNvSpPr>
            <a:spLocks noGrp="1"/>
          </p:cNvSpPr>
          <p:nvPr>
            <p:ph type="ctrTitle"/>
          </p:nvPr>
        </p:nvSpPr>
        <p:spPr>
          <a:xfrm>
            <a:off x="703291" y="1980431"/>
            <a:ext cx="9468218" cy="1296144"/>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
        <p:nvSpPr>
          <p:cNvPr id="4" name="Pladsholder til dato 3"/>
          <p:cNvSpPr>
            <a:spLocks noGrp="1"/>
          </p:cNvSpPr>
          <p:nvPr>
            <p:ph type="dt" sz="half" idx="10"/>
          </p:nvPr>
        </p:nvSpPr>
        <p:spPr/>
        <p:txBody>
          <a:bodyPr/>
          <a:lstStyle/>
          <a:p>
            <a:fld id="{05F49DBD-4FC6-4B56-8E83-280BB75BB733}" type="datetimeFigureOut">
              <a:rPr lang="da-DK" smtClean="0"/>
              <a:t>15-03-2019</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dirty="0"/>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9988" y="3318"/>
            <a:ext cx="2810262" cy="7144527"/>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Tree>
    <p:extLst>
      <p:ext uri="{BB962C8B-B14F-4D97-AF65-F5344CB8AC3E}">
        <p14:creationId xmlns:p14="http://schemas.microsoft.com/office/powerpoint/2010/main" val="2096149236"/>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lside logo grøn">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 name="Pladsholder til dato 3"/>
          <p:cNvSpPr>
            <a:spLocks noGrp="1"/>
          </p:cNvSpPr>
          <p:nvPr>
            <p:ph type="dt" sz="half" idx="10"/>
          </p:nvPr>
        </p:nvSpPr>
        <p:spPr/>
        <p:txBody>
          <a:bodyPr/>
          <a:lstStyle/>
          <a:p>
            <a:fld id="{05F49DBD-4FC6-4B56-8E83-280BB75BB733}" type="datetimeFigureOut">
              <a:rPr lang="da-DK" smtClean="0"/>
              <a:t>15-03-2019</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dirty="0"/>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9988" y="3318"/>
            <a:ext cx="2810262" cy="7144527"/>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
        <p:nvSpPr>
          <p:cNvPr id="12" name="Titel 1"/>
          <p:cNvSpPr>
            <a:spLocks noGrp="1"/>
          </p:cNvSpPr>
          <p:nvPr>
            <p:ph type="ctrTitle"/>
          </p:nvPr>
        </p:nvSpPr>
        <p:spPr>
          <a:xfrm>
            <a:off x="703291" y="1980431"/>
            <a:ext cx="9468218" cy="1296144"/>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1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Tree>
    <p:extLst>
      <p:ext uri="{BB962C8B-B14F-4D97-AF65-F5344CB8AC3E}">
        <p14:creationId xmlns:p14="http://schemas.microsoft.com/office/powerpoint/2010/main" val="424255916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lside logo grå">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 name="Pladsholder til dato 3"/>
          <p:cNvSpPr>
            <a:spLocks noGrp="1"/>
          </p:cNvSpPr>
          <p:nvPr>
            <p:ph type="dt" sz="half" idx="10"/>
          </p:nvPr>
        </p:nvSpPr>
        <p:spPr/>
        <p:txBody>
          <a:bodyPr/>
          <a:lstStyle/>
          <a:p>
            <a:fld id="{05F49DBD-4FC6-4B56-8E83-280BB75BB733}" type="datetimeFigureOut">
              <a:rPr lang="da-DK" smtClean="0"/>
              <a:t>15-03-2019</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dirty="0"/>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9988" y="3318"/>
            <a:ext cx="2810262" cy="7144527"/>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
        <p:nvSpPr>
          <p:cNvPr id="12" name="Titel 1"/>
          <p:cNvSpPr>
            <a:spLocks noGrp="1"/>
          </p:cNvSpPr>
          <p:nvPr>
            <p:ph type="ctrTitle"/>
          </p:nvPr>
        </p:nvSpPr>
        <p:spPr>
          <a:xfrm>
            <a:off x="703291" y="1980431"/>
            <a:ext cx="9468218" cy="1296144"/>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1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Tree>
    <p:extLst>
      <p:ext uri="{BB962C8B-B14F-4D97-AF65-F5344CB8AC3E}">
        <p14:creationId xmlns:p14="http://schemas.microsoft.com/office/powerpoint/2010/main" val="2723140579"/>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lside logo blå lys">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 name="Pladsholder til dato 3"/>
          <p:cNvSpPr>
            <a:spLocks noGrp="1"/>
          </p:cNvSpPr>
          <p:nvPr>
            <p:ph type="dt" sz="half" idx="10"/>
          </p:nvPr>
        </p:nvSpPr>
        <p:spPr/>
        <p:txBody>
          <a:bodyPr/>
          <a:lstStyle/>
          <a:p>
            <a:fld id="{05F49DBD-4FC6-4B56-8E83-280BB75BB733}" type="datetimeFigureOut">
              <a:rPr lang="da-DK" smtClean="0"/>
              <a:t>15-03-2019</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dirty="0"/>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9988" y="3318"/>
            <a:ext cx="2810262" cy="7144527"/>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
        <p:nvSpPr>
          <p:cNvPr id="12" name="Titel 1"/>
          <p:cNvSpPr>
            <a:spLocks noGrp="1"/>
          </p:cNvSpPr>
          <p:nvPr>
            <p:ph type="ctrTitle"/>
          </p:nvPr>
        </p:nvSpPr>
        <p:spPr>
          <a:xfrm>
            <a:off x="703291" y="1980431"/>
            <a:ext cx="9468218" cy="1296144"/>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1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Tree>
    <p:extLst>
      <p:ext uri="{BB962C8B-B14F-4D97-AF65-F5344CB8AC3E}">
        <p14:creationId xmlns:p14="http://schemas.microsoft.com/office/powerpoint/2010/main" val="237323331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lside VA blå mørk">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 name="Pladsholder til dato 3"/>
          <p:cNvSpPr>
            <a:spLocks noGrp="1"/>
          </p:cNvSpPr>
          <p:nvPr>
            <p:ph type="dt" sz="half" idx="10"/>
          </p:nvPr>
        </p:nvSpPr>
        <p:spPr/>
        <p:txBody>
          <a:bodyPr/>
          <a:lstStyle/>
          <a:p>
            <a:fld id="{05F49DBD-4FC6-4B56-8E83-280BB75BB733}" type="datetimeFigureOut">
              <a:rPr lang="da-DK" smtClean="0"/>
              <a:t>15-03-2019</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dirty="0"/>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2457" y="108223"/>
            <a:ext cx="4367793" cy="6458725"/>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
        <p:nvSpPr>
          <p:cNvPr id="12" name="Titel 1"/>
          <p:cNvSpPr>
            <a:spLocks noGrp="1"/>
          </p:cNvSpPr>
          <p:nvPr>
            <p:ph type="ctrTitle"/>
          </p:nvPr>
        </p:nvSpPr>
        <p:spPr>
          <a:xfrm>
            <a:off x="703291" y="1980431"/>
            <a:ext cx="9396210" cy="1368152"/>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1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Tree>
    <p:extLst>
      <p:ext uri="{BB962C8B-B14F-4D97-AF65-F5344CB8AC3E}">
        <p14:creationId xmlns:p14="http://schemas.microsoft.com/office/powerpoint/2010/main" val="92149077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710326" y="576204"/>
            <a:ext cx="11981464" cy="1260211"/>
          </a:xfrm>
          <a:prstGeom prst="rect">
            <a:avLst/>
          </a:prstGeom>
        </p:spPr>
        <p:txBody>
          <a:bodyPr vert="horz" lIns="0" tIns="0" rIns="0" bIns="0" rtlCol="0" anchor="ctr">
            <a:normAutofit/>
          </a:bodyPr>
          <a:lstStyle/>
          <a:p>
            <a:r>
              <a:rPr lang="da-DK" dirty="0"/>
              <a:t>Klik for at redigere i master</a:t>
            </a:r>
          </a:p>
        </p:txBody>
      </p:sp>
      <p:sp>
        <p:nvSpPr>
          <p:cNvPr id="3" name="Pladsholder til tekst 2"/>
          <p:cNvSpPr>
            <a:spLocks noGrp="1"/>
          </p:cNvSpPr>
          <p:nvPr>
            <p:ph type="body" idx="1"/>
          </p:nvPr>
        </p:nvSpPr>
        <p:spPr>
          <a:xfrm>
            <a:off x="720000" y="1872000"/>
            <a:ext cx="11971789" cy="4990084"/>
          </a:xfrm>
          <a:prstGeom prst="rect">
            <a:avLst/>
          </a:prstGeom>
        </p:spPr>
        <p:txBody>
          <a:bodyPr vert="horz" lIns="0" tIns="0" rIns="0" bIns="0" rtlCol="0">
            <a:norm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671516" y="7008173"/>
            <a:ext cx="3133729" cy="402568"/>
          </a:xfrm>
          <a:prstGeom prst="rect">
            <a:avLst/>
          </a:prstGeom>
        </p:spPr>
        <p:txBody>
          <a:bodyPr vert="horz" lIns="91434" tIns="45717" rIns="91434" bIns="45717" rtlCol="0" anchor="ctr"/>
          <a:lstStyle>
            <a:lvl1pPr algn="l">
              <a:defRPr sz="1200">
                <a:solidFill>
                  <a:schemeClr val="tx1">
                    <a:tint val="75000"/>
                  </a:schemeClr>
                </a:solidFill>
              </a:defRPr>
            </a:lvl1pPr>
          </a:lstStyle>
          <a:p>
            <a:fld id="{05F49DBD-4FC6-4B56-8E83-280BB75BB733}" type="datetimeFigureOut">
              <a:rPr lang="da-DK" smtClean="0"/>
              <a:t>15-03-2019</a:t>
            </a:fld>
            <a:endParaRPr lang="da-DK" dirty="0"/>
          </a:p>
        </p:txBody>
      </p:sp>
      <p:sp>
        <p:nvSpPr>
          <p:cNvPr id="5" name="Pladsholder til sidefod 4"/>
          <p:cNvSpPr>
            <a:spLocks noGrp="1"/>
          </p:cNvSpPr>
          <p:nvPr>
            <p:ph type="ftr" sz="quarter" idx="3"/>
          </p:nvPr>
        </p:nvSpPr>
        <p:spPr>
          <a:xfrm>
            <a:off x="4588674" y="7008173"/>
            <a:ext cx="4252910" cy="402568"/>
          </a:xfrm>
          <a:prstGeom prst="rect">
            <a:avLst/>
          </a:prstGeom>
        </p:spPr>
        <p:txBody>
          <a:bodyPr vert="horz" lIns="91434" tIns="45717" rIns="91434" bIns="45717" rtlCol="0" anchor="ctr"/>
          <a:lstStyle>
            <a:lvl1pPr algn="ctr">
              <a:defRPr sz="1200">
                <a:solidFill>
                  <a:schemeClr val="tx1">
                    <a:tint val="75000"/>
                  </a:schemeClr>
                </a:solidFill>
              </a:defRPr>
            </a:lvl1pPr>
          </a:lstStyle>
          <a:p>
            <a:endParaRPr lang="da-DK" dirty="0"/>
          </a:p>
        </p:txBody>
      </p:sp>
      <p:cxnSp>
        <p:nvCxnSpPr>
          <p:cNvPr id="8" name="Lige forbindelse 7"/>
          <p:cNvCxnSpPr/>
          <p:nvPr userDrawn="1"/>
        </p:nvCxnSpPr>
        <p:spPr>
          <a:xfrm flipV="1">
            <a:off x="710325" y="6915070"/>
            <a:ext cx="9317168" cy="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Billede 13"/>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
        <p:nvSpPr>
          <p:cNvPr id="9" name="Pladsholder til diasnummer 5">
            <a:extLst>
              <a:ext uri="{FF2B5EF4-FFF2-40B4-BE49-F238E27FC236}">
                <a16:creationId xmlns:a16="http://schemas.microsoft.com/office/drawing/2014/main" id="{A3659AA4-5942-4EBF-863A-EE28684D5FA7}"/>
              </a:ext>
            </a:extLst>
          </p:cNvPr>
          <p:cNvSpPr>
            <a:spLocks noGrp="1"/>
          </p:cNvSpPr>
          <p:nvPr>
            <p:ph type="sldNum" sz="quarter" idx="4"/>
          </p:nvPr>
        </p:nvSpPr>
        <p:spPr>
          <a:xfrm>
            <a:off x="9625016" y="7008173"/>
            <a:ext cx="3133729" cy="402568"/>
          </a:xfrm>
          <a:prstGeom prst="rect">
            <a:avLst/>
          </a:prstGeom>
        </p:spPr>
        <p:txBody>
          <a:bodyPr vert="horz" lIns="91434" tIns="45717" rIns="91434" bIns="45717" rtlCol="0" anchor="ctr"/>
          <a:lstStyle>
            <a:lvl1pPr algn="r">
              <a:defRPr sz="1200">
                <a:solidFill>
                  <a:schemeClr val="tx1">
                    <a:tint val="75000"/>
                  </a:schemeClr>
                </a:solidFill>
              </a:defRPr>
            </a:lvl1pPr>
          </a:lstStyle>
          <a:p>
            <a:fld id="{4855A268-E3A0-4BE9-8E43-1CD55431F392}" type="slidenum">
              <a:rPr lang="da-DK" smtClean="0"/>
              <a:t>‹nr.›</a:t>
            </a:fld>
            <a:endParaRPr lang="da-DK" dirty="0"/>
          </a:p>
        </p:txBody>
      </p:sp>
    </p:spTree>
    <p:extLst>
      <p:ext uri="{BB962C8B-B14F-4D97-AF65-F5344CB8AC3E}">
        <p14:creationId xmlns:p14="http://schemas.microsoft.com/office/powerpoint/2010/main" val="758524928"/>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8" r:id="rId4"/>
    <p:sldLayoutId id="2147483654" r:id="rId5"/>
    <p:sldLayoutId id="2147483659" r:id="rId6"/>
    <p:sldLayoutId id="2147483660" r:id="rId7"/>
    <p:sldLayoutId id="2147483661" r:id="rId8"/>
    <p:sldLayoutId id="2147483655" r:id="rId9"/>
    <p:sldLayoutId id="2147483662" r:id="rId10"/>
    <p:sldLayoutId id="2147483663" r:id="rId11"/>
    <p:sldLayoutId id="2147483664" r:id="rId12"/>
    <p:sldLayoutId id="2147483650" r:id="rId13"/>
    <p:sldLayoutId id="2147483651" r:id="rId14"/>
    <p:sldLayoutId id="2147483652" r:id="rId15"/>
    <p:sldLayoutId id="2147483653" r:id="rId16"/>
    <p:sldLayoutId id="2147483665" r:id="rId17"/>
  </p:sldLayoutIdLst>
  <p:txStyles>
    <p:titleStyle>
      <a:lvl1pPr algn="l" defTabSz="914343" rtl="0" eaLnBrk="1" latinLnBrk="0" hangingPunct="1">
        <a:lnSpc>
          <a:spcPts val="4000"/>
        </a:lnSpc>
        <a:spcBef>
          <a:spcPct val="0"/>
        </a:spcBef>
        <a:buNone/>
        <a:defRPr sz="4400" b="1" kern="1200" cap="none" baseline="0">
          <a:solidFill>
            <a:schemeClr val="tx1"/>
          </a:solidFill>
          <a:latin typeface="+mj-lt"/>
          <a:ea typeface="+mj-ea"/>
          <a:cs typeface="+mj-cs"/>
        </a:defRPr>
      </a:lvl1pPr>
    </p:titleStyle>
    <p:bodyStyle>
      <a:lvl1pPr marL="342879" indent="-342879" algn="l" defTabSz="914343" rtl="0" eaLnBrk="1" latinLnBrk="0" hangingPunct="1">
        <a:lnSpc>
          <a:spcPts val="3600"/>
        </a:lnSpc>
        <a:spcBef>
          <a:spcPct val="20000"/>
        </a:spcBef>
        <a:buFont typeface="Wingdings 2" panose="05020102010507070707" pitchFamily="18" charset="2"/>
        <a:buChar char=""/>
        <a:defRPr sz="2600" kern="1200">
          <a:solidFill>
            <a:schemeClr val="tx1"/>
          </a:solidFill>
          <a:latin typeface="+mn-lt"/>
          <a:ea typeface="+mn-ea"/>
          <a:cs typeface="+mn-cs"/>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da-DK"/>
      </a:defPPr>
      <a:lvl1pPr marL="0" algn="l" defTabSz="914343" rtl="0" eaLnBrk="1" latinLnBrk="0" hangingPunct="1">
        <a:defRPr sz="1800" kern="1200">
          <a:solidFill>
            <a:schemeClr val="tx1"/>
          </a:solidFill>
          <a:latin typeface="+mn-lt"/>
          <a:ea typeface="+mn-ea"/>
          <a:cs typeface="+mn-cs"/>
        </a:defRPr>
      </a:lvl1pPr>
      <a:lvl2pPr marL="457171" algn="l" defTabSz="914343" rtl="0" eaLnBrk="1" latinLnBrk="0" hangingPunct="1">
        <a:defRPr sz="1800" kern="1200">
          <a:solidFill>
            <a:schemeClr val="tx1"/>
          </a:solidFill>
          <a:latin typeface="+mn-lt"/>
          <a:ea typeface="+mn-ea"/>
          <a:cs typeface="+mn-cs"/>
        </a:defRPr>
      </a:lvl2pPr>
      <a:lvl3pPr marL="914343" algn="l" defTabSz="914343" rtl="0" eaLnBrk="1" latinLnBrk="0" hangingPunct="1">
        <a:defRPr sz="1800" kern="1200">
          <a:solidFill>
            <a:schemeClr val="tx1"/>
          </a:solidFill>
          <a:latin typeface="+mn-lt"/>
          <a:ea typeface="+mn-ea"/>
          <a:cs typeface="+mn-cs"/>
        </a:defRPr>
      </a:lvl3pPr>
      <a:lvl4pPr marL="1371514" algn="l" defTabSz="914343" rtl="0" eaLnBrk="1" latinLnBrk="0" hangingPunct="1">
        <a:defRPr sz="1800" kern="1200">
          <a:solidFill>
            <a:schemeClr val="tx1"/>
          </a:solidFill>
          <a:latin typeface="+mn-lt"/>
          <a:ea typeface="+mn-ea"/>
          <a:cs typeface="+mn-cs"/>
        </a:defRPr>
      </a:lvl4pPr>
      <a:lvl5pPr marL="1828685" algn="l" defTabSz="914343" rtl="0" eaLnBrk="1" latinLnBrk="0" hangingPunct="1">
        <a:defRPr sz="1800" kern="1200">
          <a:solidFill>
            <a:schemeClr val="tx1"/>
          </a:solidFill>
          <a:latin typeface="+mn-lt"/>
          <a:ea typeface="+mn-ea"/>
          <a:cs typeface="+mn-cs"/>
        </a:defRPr>
      </a:lvl5pPr>
      <a:lvl6pPr marL="2285858" algn="l" defTabSz="914343" rtl="0" eaLnBrk="1" latinLnBrk="0" hangingPunct="1">
        <a:defRPr sz="1800" kern="1200">
          <a:solidFill>
            <a:schemeClr val="tx1"/>
          </a:solidFill>
          <a:latin typeface="+mn-lt"/>
          <a:ea typeface="+mn-ea"/>
          <a:cs typeface="+mn-cs"/>
        </a:defRPr>
      </a:lvl6pPr>
      <a:lvl7pPr marL="2743029" algn="l" defTabSz="914343" rtl="0" eaLnBrk="1" latinLnBrk="0" hangingPunct="1">
        <a:defRPr sz="1800" kern="1200">
          <a:solidFill>
            <a:schemeClr val="tx1"/>
          </a:solidFill>
          <a:latin typeface="+mn-lt"/>
          <a:ea typeface="+mn-ea"/>
          <a:cs typeface="+mn-cs"/>
        </a:defRPr>
      </a:lvl7pPr>
      <a:lvl8pPr marL="3200200" algn="l" defTabSz="914343" rtl="0" eaLnBrk="1" latinLnBrk="0" hangingPunct="1">
        <a:defRPr sz="1800" kern="1200">
          <a:solidFill>
            <a:schemeClr val="tx1"/>
          </a:solidFill>
          <a:latin typeface="+mn-lt"/>
          <a:ea typeface="+mn-ea"/>
          <a:cs typeface="+mn-cs"/>
        </a:defRPr>
      </a:lvl8pPr>
      <a:lvl9pPr marL="3657372" algn="l" defTabSz="91434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chart" Target="../charts/char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5.xml"/><Relationship Id="rId1" Type="http://schemas.openxmlformats.org/officeDocument/2006/relationships/slideLayout" Target="../slideLayouts/slideLayout17.xml"/><Relationship Id="rId4" Type="http://schemas.openxmlformats.org/officeDocument/2006/relationships/chart" Target="../charts/chart13.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chart" Target="../charts/char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9.xml"/><Relationship Id="rId1" Type="http://schemas.openxmlformats.org/officeDocument/2006/relationships/slideLayout" Target="../slideLayouts/slideLayout17.xml"/><Relationship Id="rId5" Type="http://schemas.openxmlformats.org/officeDocument/2006/relationships/chart" Target="../charts/chart19.xml"/><Relationship Id="rId4" Type="http://schemas.openxmlformats.org/officeDocument/2006/relationships/chart" Target="../charts/char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0.xml"/><Relationship Id="rId1" Type="http://schemas.openxmlformats.org/officeDocument/2006/relationships/slideLayout" Target="../slideLayouts/slideLayout17.xml"/><Relationship Id="rId4" Type="http://schemas.openxmlformats.org/officeDocument/2006/relationships/chart" Target="../charts/chart21.xml"/></Relationships>
</file>

<file path=ppt/slides/_rels/slide21.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18.xml"/><Relationship Id="rId1" Type="http://schemas.openxmlformats.org/officeDocument/2006/relationships/slideLayout" Target="../slideLayouts/slideLayout17.xml"/><Relationship Id="rId4" Type="http://schemas.openxmlformats.org/officeDocument/2006/relationships/chart" Target="../charts/char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20.xml"/><Relationship Id="rId1" Type="http://schemas.openxmlformats.org/officeDocument/2006/relationships/slideLayout" Target="../slideLayouts/slideLayout17.xml"/><Relationship Id="rId4" Type="http://schemas.openxmlformats.org/officeDocument/2006/relationships/chart" Target="../charts/chart32.xml"/></Relationships>
</file>

<file path=ppt/slides/_rels/slide32.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21.xml"/><Relationship Id="rId1" Type="http://schemas.openxmlformats.org/officeDocument/2006/relationships/slideLayout" Target="../slideLayouts/slideLayout17.xml"/><Relationship Id="rId5" Type="http://schemas.openxmlformats.org/officeDocument/2006/relationships/chart" Target="../charts/chart35.xml"/><Relationship Id="rId4" Type="http://schemas.openxmlformats.org/officeDocument/2006/relationships/chart" Target="../charts/chart34.xml"/></Relationships>
</file>

<file path=ppt/slides/_rels/slide33.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24.xml"/><Relationship Id="rId1" Type="http://schemas.openxmlformats.org/officeDocument/2006/relationships/slideLayout" Target="../slideLayouts/slideLayout17.xml"/><Relationship Id="rId4" Type="http://schemas.openxmlformats.org/officeDocument/2006/relationships/chart" Target="../charts/chart38.xml"/></Relationships>
</file>

<file path=ppt/slides/_rels/slide37.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3.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pPr>
              <a:lnSpc>
                <a:spcPts val="6000"/>
              </a:lnSpc>
            </a:pPr>
            <a:r>
              <a:rPr lang="da-DK" dirty="0"/>
              <a:t>MEDLEMSTILFREDSHED</a:t>
            </a:r>
            <a:endParaRPr lang="da-DK" sz="6000" dirty="0"/>
          </a:p>
        </p:txBody>
      </p:sp>
      <p:sp>
        <p:nvSpPr>
          <p:cNvPr id="7" name="Undertitel 6">
            <a:extLst>
              <a:ext uri="{FF2B5EF4-FFF2-40B4-BE49-F238E27FC236}">
                <a16:creationId xmlns:a16="http://schemas.microsoft.com/office/drawing/2014/main" id="{67587CEB-BE20-459D-A86C-97ABF46CDE13}"/>
              </a:ext>
            </a:extLst>
          </p:cNvPr>
          <p:cNvSpPr>
            <a:spLocks noGrp="1"/>
          </p:cNvSpPr>
          <p:nvPr>
            <p:ph type="subTitle" idx="1"/>
          </p:nvPr>
        </p:nvSpPr>
        <p:spPr>
          <a:xfrm>
            <a:off x="710325" y="3060551"/>
            <a:ext cx="9401179" cy="1932323"/>
          </a:xfrm>
        </p:spPr>
        <p:txBody>
          <a:bodyPr>
            <a:normAutofit/>
          </a:bodyPr>
          <a:lstStyle/>
          <a:p>
            <a:r>
              <a:rPr lang="da-DK" sz="2000" dirty="0"/>
              <a:t>marts 2019</a:t>
            </a:r>
          </a:p>
        </p:txBody>
      </p:sp>
    </p:spTree>
    <p:extLst>
      <p:ext uri="{BB962C8B-B14F-4D97-AF65-F5344CB8AC3E}">
        <p14:creationId xmlns:p14="http://schemas.microsoft.com/office/powerpoint/2010/main" val="1477077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TILFREDSHED OG BETYDNING FOR OMRÅDER</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Synlighed og interessevaretagelse er det område, der tillægges størst betydning, og samtidig et af de områder, hvor medlemmerne er mest tilfredse. Derefter følger rådgivning og vejledning, hvor tilfredsheden dog er mindre. Faglige aktiviteter er det område, der tillægges relativt mindst betydning.</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11" name="Tekstboks 10"/>
          <p:cNvSpPr txBox="1"/>
          <p:nvPr/>
        </p:nvSpPr>
        <p:spPr>
          <a:xfrm>
            <a:off x="8155285" y="2378740"/>
            <a:ext cx="3945703" cy="276999"/>
          </a:xfrm>
          <a:prstGeom prst="rect">
            <a:avLst/>
          </a:prstGeom>
          <a:noFill/>
        </p:spPr>
        <p:txBody>
          <a:bodyPr wrap="square" rtlCol="0">
            <a:spAutoFit/>
          </a:bodyPr>
          <a:lstStyle/>
          <a:p>
            <a:pPr algn="ctr"/>
            <a:r>
              <a:rPr lang="da-DK" sz="1200" dirty="0">
                <a:solidFill>
                  <a:schemeClr val="accent1"/>
                </a:solidFill>
                <a:latin typeface="+mj-lt"/>
              </a:rPr>
              <a:t>Betydning</a:t>
            </a:r>
            <a:endParaRPr lang="da-DK" sz="1400" dirty="0">
              <a:solidFill>
                <a:schemeClr val="accent1"/>
              </a:solidFill>
              <a:latin typeface="+mj-lt"/>
            </a:endParaRPr>
          </a:p>
        </p:txBody>
      </p:sp>
      <p:sp>
        <p:nvSpPr>
          <p:cNvPr id="13" name="Tekstboks 12"/>
          <p:cNvSpPr txBox="1"/>
          <p:nvPr/>
        </p:nvSpPr>
        <p:spPr>
          <a:xfrm>
            <a:off x="3747284" y="2373427"/>
            <a:ext cx="3945703" cy="276999"/>
          </a:xfrm>
          <a:prstGeom prst="rect">
            <a:avLst/>
          </a:prstGeom>
          <a:noFill/>
        </p:spPr>
        <p:txBody>
          <a:bodyPr wrap="square" rtlCol="0">
            <a:spAutoFit/>
          </a:bodyPr>
          <a:lstStyle/>
          <a:p>
            <a:pPr algn="ctr"/>
            <a:r>
              <a:rPr lang="da-DK" sz="1200" dirty="0">
                <a:solidFill>
                  <a:schemeClr val="accent1"/>
                </a:solidFill>
                <a:latin typeface="+mj-lt"/>
              </a:rPr>
              <a:t>Tilfredshed/utilfredshed</a:t>
            </a:r>
          </a:p>
        </p:txBody>
      </p:sp>
      <p:sp>
        <p:nvSpPr>
          <p:cNvPr id="15" name="Tekstboks 26">
            <a:extLst>
              <a:ext uri="{FF2B5EF4-FFF2-40B4-BE49-F238E27FC236}">
                <a16:creationId xmlns:a16="http://schemas.microsoft.com/office/drawing/2014/main" id="{CB214BD9-97D8-4B99-8FC8-AD3DA694E070}"/>
              </a:ext>
            </a:extLst>
          </p:cNvPr>
          <p:cNvSpPr txBox="1"/>
          <p:nvPr/>
        </p:nvSpPr>
        <p:spPr>
          <a:xfrm>
            <a:off x="789967" y="6319297"/>
            <a:ext cx="2108734" cy="193495"/>
          </a:xfrm>
          <a:prstGeom prst="rect">
            <a:avLst/>
          </a:prstGeom>
          <a:noFill/>
        </p:spPr>
        <p:txBody>
          <a:bodyPr wrap="square" lIns="69705" tIns="34852" rIns="69705" bIns="34852" rtlCol="0">
            <a:spAutoFit/>
          </a:bodyPr>
          <a:lstStyle/>
          <a:p>
            <a:r>
              <a:rPr lang="da-DK" sz="800" dirty="0"/>
              <a:t>N=63; 63; 62; 62; 62; 62; 62</a:t>
            </a:r>
          </a:p>
        </p:txBody>
      </p:sp>
      <p:graphicFrame>
        <p:nvGraphicFramePr>
          <p:cNvPr id="16" name="Tabel 15">
            <a:extLst>
              <a:ext uri="{FF2B5EF4-FFF2-40B4-BE49-F238E27FC236}">
                <a16:creationId xmlns:a16="http://schemas.microsoft.com/office/drawing/2014/main" id="{4894E772-D68A-4094-AF5A-142AE062F39F}"/>
              </a:ext>
            </a:extLst>
          </p:cNvPr>
          <p:cNvGraphicFramePr>
            <a:graphicFrameLocks noGrp="1"/>
          </p:cNvGraphicFramePr>
          <p:nvPr>
            <p:extLst>
              <p:ext uri="{D42A27DB-BD31-4B8C-83A1-F6EECF244321}">
                <p14:modId xmlns:p14="http://schemas.microsoft.com/office/powerpoint/2010/main" val="2892389315"/>
              </p:ext>
            </p:extLst>
          </p:nvPr>
        </p:nvGraphicFramePr>
        <p:xfrm>
          <a:off x="888327" y="2988543"/>
          <a:ext cx="2730454" cy="2826698"/>
        </p:xfrm>
        <a:graphic>
          <a:graphicData uri="http://schemas.openxmlformats.org/drawingml/2006/table">
            <a:tbl>
              <a:tblPr firstRow="1" bandRow="1">
                <a:tableStyleId>{2D5ABB26-0587-4C30-8999-92F81FD0307C}</a:tableStyleId>
              </a:tblPr>
              <a:tblGrid>
                <a:gridCol w="2730454">
                  <a:extLst>
                    <a:ext uri="{9D8B030D-6E8A-4147-A177-3AD203B41FA5}">
                      <a16:colId xmlns:a16="http://schemas.microsoft.com/office/drawing/2014/main" val="20000"/>
                    </a:ext>
                  </a:extLst>
                </a:gridCol>
              </a:tblGrid>
              <a:tr h="403814">
                <a:tc>
                  <a:txBody>
                    <a:bodyPr/>
                    <a:lstStyle/>
                    <a:p>
                      <a:pPr>
                        <a:lnSpc>
                          <a:spcPct val="107000"/>
                        </a:lnSpc>
                        <a:spcAft>
                          <a:spcPts val="0"/>
                        </a:spcAft>
                      </a:pPr>
                      <a:r>
                        <a:rPr lang="da-DK" sz="1000" dirty="0">
                          <a:effectLst/>
                          <a:latin typeface="+mj-lt"/>
                          <a:ea typeface="Calibri"/>
                          <a:cs typeface="Times New Roman"/>
                        </a:rPr>
                        <a:t>Overordnet</a:t>
                      </a:r>
                      <a:r>
                        <a:rPr lang="da-DK" sz="1000" baseline="0" dirty="0">
                          <a:effectLst/>
                          <a:latin typeface="+mj-lt"/>
                          <a:ea typeface="Calibri"/>
                          <a:cs typeface="Times New Roman"/>
                        </a:rPr>
                        <a:t> tilfredshed</a:t>
                      </a:r>
                      <a:endParaRPr lang="da-DK" sz="1000" dirty="0">
                        <a:effectLst/>
                        <a:latin typeface="+mj-lt"/>
                        <a:ea typeface="Calibri"/>
                        <a:cs typeface="Times New Roman"/>
                      </a:endParaRPr>
                    </a:p>
                  </a:txBody>
                  <a:tcPr marL="46693" marR="46693" marT="48955" marB="48955" anchor="ctr"/>
                </a:tc>
                <a:extLst>
                  <a:ext uri="{0D108BD9-81ED-4DB2-BD59-A6C34878D82A}">
                    <a16:rowId xmlns:a16="http://schemas.microsoft.com/office/drawing/2014/main" val="10000"/>
                  </a:ext>
                </a:extLst>
              </a:tr>
              <a:tr h="403814">
                <a:tc>
                  <a:txBody>
                    <a:bodyPr/>
                    <a:lstStyle/>
                    <a:p>
                      <a:pPr>
                        <a:lnSpc>
                          <a:spcPct val="107000"/>
                        </a:lnSpc>
                        <a:spcAft>
                          <a:spcPts val="0"/>
                        </a:spcAft>
                      </a:pPr>
                      <a:r>
                        <a:rPr lang="da-DK" sz="1000" dirty="0">
                          <a:effectLst/>
                          <a:latin typeface="+mj-lt"/>
                          <a:ea typeface="Calibri"/>
                          <a:cs typeface="Times New Roman"/>
                        </a:rPr>
                        <a:t>Synlighed og interessevaretagelse</a:t>
                      </a:r>
                    </a:p>
                  </a:txBody>
                  <a:tcPr marL="46693" marR="46693" marT="48955" marB="48955" anchor="ctr"/>
                </a:tc>
                <a:extLst>
                  <a:ext uri="{0D108BD9-81ED-4DB2-BD59-A6C34878D82A}">
                    <a16:rowId xmlns:a16="http://schemas.microsoft.com/office/drawing/2014/main" val="10001"/>
                  </a:ext>
                </a:extLst>
              </a:tr>
              <a:tr h="403814">
                <a:tc>
                  <a:txBody>
                    <a:bodyPr/>
                    <a:lstStyle/>
                    <a:p>
                      <a:pPr>
                        <a:lnSpc>
                          <a:spcPct val="107000"/>
                        </a:lnSpc>
                        <a:spcAft>
                          <a:spcPts val="0"/>
                        </a:spcAft>
                      </a:pPr>
                      <a:r>
                        <a:rPr lang="da-DK" sz="1000" dirty="0">
                          <a:effectLst/>
                          <a:latin typeface="+mj-lt"/>
                          <a:ea typeface="Calibri"/>
                          <a:cs typeface="Times New Roman"/>
                        </a:rPr>
                        <a:t>Faglige aktiviteter</a:t>
                      </a:r>
                    </a:p>
                  </a:txBody>
                  <a:tcPr marL="46693" marR="46693" marT="48955" marB="48955" anchor="ctr"/>
                </a:tc>
                <a:extLst>
                  <a:ext uri="{0D108BD9-81ED-4DB2-BD59-A6C34878D82A}">
                    <a16:rowId xmlns:a16="http://schemas.microsoft.com/office/drawing/2014/main" val="10002"/>
                  </a:ext>
                </a:extLst>
              </a:tr>
              <a:tr h="403814">
                <a:tc>
                  <a:txBody>
                    <a:bodyPr/>
                    <a:lstStyle/>
                    <a:p>
                      <a:pPr>
                        <a:lnSpc>
                          <a:spcPct val="107000"/>
                        </a:lnSpc>
                        <a:spcAft>
                          <a:spcPts val="0"/>
                        </a:spcAft>
                      </a:pPr>
                      <a:r>
                        <a:rPr lang="da-DK" sz="1000" dirty="0">
                          <a:effectLst/>
                          <a:latin typeface="+mj-lt"/>
                          <a:ea typeface="Calibri"/>
                          <a:cs typeface="Times New Roman"/>
                        </a:rPr>
                        <a:t>Netværksdannelse</a:t>
                      </a:r>
                    </a:p>
                  </a:txBody>
                  <a:tcPr marL="46693" marR="46693" marT="48955" marB="48955" anchor="ctr"/>
                </a:tc>
                <a:extLst>
                  <a:ext uri="{0D108BD9-81ED-4DB2-BD59-A6C34878D82A}">
                    <a16:rowId xmlns:a16="http://schemas.microsoft.com/office/drawing/2014/main" val="10003"/>
                  </a:ext>
                </a:extLst>
              </a:tr>
              <a:tr h="403814">
                <a:tc>
                  <a:txBody>
                    <a:bodyPr/>
                    <a:lstStyle/>
                    <a:p>
                      <a:pPr>
                        <a:lnSpc>
                          <a:spcPct val="107000"/>
                        </a:lnSpc>
                        <a:spcAft>
                          <a:spcPts val="0"/>
                        </a:spcAft>
                      </a:pPr>
                      <a:r>
                        <a:rPr lang="da-DK" sz="1000" dirty="0">
                          <a:effectLst/>
                          <a:latin typeface="+mj-lt"/>
                          <a:ea typeface="Calibri"/>
                          <a:cs typeface="Times New Roman"/>
                        </a:rPr>
                        <a:t>Rådgivning og vejledning</a:t>
                      </a:r>
                    </a:p>
                  </a:txBody>
                  <a:tcPr marL="46693" marR="46693" marT="48955" marB="48955" anchor="ctr"/>
                </a:tc>
                <a:extLst>
                  <a:ext uri="{0D108BD9-81ED-4DB2-BD59-A6C34878D82A}">
                    <a16:rowId xmlns:a16="http://schemas.microsoft.com/office/drawing/2014/main" val="10004"/>
                  </a:ext>
                </a:extLst>
              </a:tr>
              <a:tr h="403814">
                <a:tc>
                  <a:txBody>
                    <a:bodyPr/>
                    <a:lstStyle/>
                    <a:p>
                      <a:pPr>
                        <a:lnSpc>
                          <a:spcPct val="107000"/>
                        </a:lnSpc>
                        <a:spcAft>
                          <a:spcPts val="0"/>
                        </a:spcAft>
                      </a:pPr>
                      <a:r>
                        <a:rPr lang="da-DK" sz="1000" dirty="0">
                          <a:effectLst/>
                          <a:latin typeface="+mj-lt"/>
                          <a:ea typeface="Calibri"/>
                          <a:cs typeface="Times New Roman"/>
                        </a:rPr>
                        <a:t>Skriftlige vejledninger</a:t>
                      </a:r>
                      <a:r>
                        <a:rPr lang="da-DK" sz="1000" baseline="0" dirty="0">
                          <a:effectLst/>
                          <a:latin typeface="+mj-lt"/>
                          <a:ea typeface="Calibri"/>
                          <a:cs typeface="Times New Roman"/>
                        </a:rPr>
                        <a:t> og værktøjer</a:t>
                      </a:r>
                      <a:endParaRPr lang="da-DK" sz="1000" dirty="0">
                        <a:effectLst/>
                        <a:latin typeface="+mj-lt"/>
                        <a:ea typeface="Calibri"/>
                        <a:cs typeface="Times New Roman"/>
                      </a:endParaRPr>
                    </a:p>
                  </a:txBody>
                  <a:tcPr marL="46693" marR="46693" marT="48955" marB="48955" anchor="ctr"/>
                </a:tc>
                <a:extLst>
                  <a:ext uri="{0D108BD9-81ED-4DB2-BD59-A6C34878D82A}">
                    <a16:rowId xmlns:a16="http://schemas.microsoft.com/office/drawing/2014/main" val="10005"/>
                  </a:ext>
                </a:extLst>
              </a:tr>
              <a:tr h="403814">
                <a:tc>
                  <a:txBody>
                    <a:bodyPr/>
                    <a:lstStyle/>
                    <a:p>
                      <a:pPr>
                        <a:lnSpc>
                          <a:spcPct val="107000"/>
                        </a:lnSpc>
                        <a:spcAft>
                          <a:spcPts val="0"/>
                        </a:spcAft>
                      </a:pPr>
                      <a:r>
                        <a:rPr lang="da-DK" sz="1000" dirty="0">
                          <a:effectLst/>
                          <a:latin typeface="+mj-lt"/>
                          <a:ea typeface="Calibri"/>
                          <a:cs typeface="Times New Roman"/>
                        </a:rPr>
                        <a:t>Medlemskommunikation</a:t>
                      </a:r>
                    </a:p>
                  </a:txBody>
                  <a:tcPr marL="46693" marR="46693" marT="48955" marB="48955" anchor="ctr"/>
                </a:tc>
                <a:extLst>
                  <a:ext uri="{0D108BD9-81ED-4DB2-BD59-A6C34878D82A}">
                    <a16:rowId xmlns:a16="http://schemas.microsoft.com/office/drawing/2014/main" val="10007"/>
                  </a:ext>
                </a:extLst>
              </a:tr>
            </a:tbl>
          </a:graphicData>
        </a:graphic>
      </p:graphicFrame>
      <p:graphicFrame>
        <p:nvGraphicFramePr>
          <p:cNvPr id="17" name="Diagram 16">
            <a:extLst>
              <a:ext uri="{FF2B5EF4-FFF2-40B4-BE49-F238E27FC236}">
                <a16:creationId xmlns:a16="http://schemas.microsoft.com/office/drawing/2014/main" id="{E95200EB-EC10-4AE2-BF4C-0762A88C989F}"/>
              </a:ext>
            </a:extLst>
          </p:cNvPr>
          <p:cNvGraphicFramePr/>
          <p:nvPr>
            <p:extLst>
              <p:ext uri="{D42A27DB-BD31-4B8C-83A1-F6EECF244321}">
                <p14:modId xmlns:p14="http://schemas.microsoft.com/office/powerpoint/2010/main" val="1876523445"/>
              </p:ext>
            </p:extLst>
          </p:nvPr>
        </p:nvGraphicFramePr>
        <p:xfrm>
          <a:off x="8011269" y="2686517"/>
          <a:ext cx="4352032" cy="35571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Diagram 17">
            <a:extLst>
              <a:ext uri="{FF2B5EF4-FFF2-40B4-BE49-F238E27FC236}">
                <a16:creationId xmlns:a16="http://schemas.microsoft.com/office/drawing/2014/main" id="{A21CBFF6-CE63-4A5B-AD96-A799BFCE10C4}"/>
              </a:ext>
            </a:extLst>
          </p:cNvPr>
          <p:cNvGraphicFramePr/>
          <p:nvPr>
            <p:extLst>
              <p:ext uri="{D42A27DB-BD31-4B8C-83A1-F6EECF244321}">
                <p14:modId xmlns:p14="http://schemas.microsoft.com/office/powerpoint/2010/main" val="3078903230"/>
              </p:ext>
            </p:extLst>
          </p:nvPr>
        </p:nvGraphicFramePr>
        <p:xfrm>
          <a:off x="3546773" y="2663438"/>
          <a:ext cx="4464202" cy="3618282"/>
        </p:xfrm>
        <a:graphic>
          <a:graphicData uri="http://schemas.openxmlformats.org/drawingml/2006/chart">
            <c:chart xmlns:c="http://schemas.openxmlformats.org/drawingml/2006/chart" xmlns:r="http://schemas.openxmlformats.org/officeDocument/2006/relationships" r:id="rId4"/>
          </a:graphicData>
        </a:graphic>
      </p:graphicFrame>
      <p:sp>
        <p:nvSpPr>
          <p:cNvPr id="20" name="Pladsholder til diasnummer 5">
            <a:extLst>
              <a:ext uri="{FF2B5EF4-FFF2-40B4-BE49-F238E27FC236}">
                <a16:creationId xmlns:a16="http://schemas.microsoft.com/office/drawing/2014/main" id="{9CD51ABF-1B88-4B72-8050-883C5EC22EDE}"/>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10</a:t>
            </a:fld>
            <a:endParaRPr lang="da-DK" dirty="0"/>
          </a:p>
        </p:txBody>
      </p:sp>
    </p:spTree>
    <p:extLst>
      <p:ext uri="{BB962C8B-B14F-4D97-AF65-F5344CB8AC3E}">
        <p14:creationId xmlns:p14="http://schemas.microsoft.com/office/powerpoint/2010/main" val="1687421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863354" cy="474463"/>
          </a:xfrm>
        </p:spPr>
        <p:txBody>
          <a:bodyPr>
            <a:noAutofit/>
          </a:bodyPr>
          <a:lstStyle/>
          <a:p>
            <a:r>
              <a:rPr lang="da-DK" sz="2400" dirty="0">
                <a:solidFill>
                  <a:srgbClr val="080808"/>
                </a:solidFill>
                <a:cs typeface="Helvetica" panose="020B0604020202020204" pitchFamily="34" charset="0"/>
              </a:rPr>
              <a:t>TILFREDSHED OG BETYDNING FOR OMRÅDER – FORBRUGEREJEDE</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De forbrugerejede selskaber er overvejende tilfredse – dog ikke i samme grad som de kommunalt ejede selskaber (næste slide). De tillægger heller ikke de forskellige områder så stor betydning, som de kommunalt ejede selskaber gør. Flere svarer ”ved ikke” til faglige aktiviteter, netværksdannelse, rådgivning og vejledning samt skriftlige vejledninger og værktøjer.</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11" name="Tekstboks 10"/>
          <p:cNvSpPr txBox="1"/>
          <p:nvPr/>
        </p:nvSpPr>
        <p:spPr>
          <a:xfrm>
            <a:off x="8155285" y="2378740"/>
            <a:ext cx="3945703" cy="276999"/>
          </a:xfrm>
          <a:prstGeom prst="rect">
            <a:avLst/>
          </a:prstGeom>
          <a:noFill/>
        </p:spPr>
        <p:txBody>
          <a:bodyPr wrap="square" rtlCol="0">
            <a:spAutoFit/>
          </a:bodyPr>
          <a:lstStyle/>
          <a:p>
            <a:pPr algn="ctr"/>
            <a:r>
              <a:rPr lang="da-DK" sz="1200" dirty="0">
                <a:solidFill>
                  <a:schemeClr val="accent1"/>
                </a:solidFill>
                <a:latin typeface="+mj-lt"/>
              </a:rPr>
              <a:t>Betydning</a:t>
            </a:r>
            <a:endParaRPr lang="da-DK" sz="1400" dirty="0">
              <a:solidFill>
                <a:schemeClr val="accent1"/>
              </a:solidFill>
              <a:latin typeface="+mj-lt"/>
            </a:endParaRPr>
          </a:p>
        </p:txBody>
      </p:sp>
      <p:sp>
        <p:nvSpPr>
          <p:cNvPr id="13" name="Tekstboks 12"/>
          <p:cNvSpPr txBox="1"/>
          <p:nvPr/>
        </p:nvSpPr>
        <p:spPr>
          <a:xfrm>
            <a:off x="3747284" y="2373427"/>
            <a:ext cx="3945703" cy="276999"/>
          </a:xfrm>
          <a:prstGeom prst="rect">
            <a:avLst/>
          </a:prstGeom>
          <a:noFill/>
        </p:spPr>
        <p:txBody>
          <a:bodyPr wrap="square" rtlCol="0">
            <a:spAutoFit/>
          </a:bodyPr>
          <a:lstStyle/>
          <a:p>
            <a:pPr algn="ctr"/>
            <a:r>
              <a:rPr lang="da-DK" sz="1200" dirty="0">
                <a:solidFill>
                  <a:schemeClr val="accent1"/>
                </a:solidFill>
                <a:latin typeface="+mj-lt"/>
              </a:rPr>
              <a:t>Tilfredshed/utilfredshed</a:t>
            </a:r>
          </a:p>
        </p:txBody>
      </p:sp>
      <p:sp>
        <p:nvSpPr>
          <p:cNvPr id="15" name="Tekstboks 26">
            <a:extLst>
              <a:ext uri="{FF2B5EF4-FFF2-40B4-BE49-F238E27FC236}">
                <a16:creationId xmlns:a16="http://schemas.microsoft.com/office/drawing/2014/main" id="{CB214BD9-97D8-4B99-8FC8-AD3DA694E070}"/>
              </a:ext>
            </a:extLst>
          </p:cNvPr>
          <p:cNvSpPr txBox="1"/>
          <p:nvPr/>
        </p:nvSpPr>
        <p:spPr>
          <a:xfrm>
            <a:off x="783155" y="6319297"/>
            <a:ext cx="2108734" cy="193495"/>
          </a:xfrm>
          <a:prstGeom prst="rect">
            <a:avLst/>
          </a:prstGeom>
          <a:noFill/>
        </p:spPr>
        <p:txBody>
          <a:bodyPr wrap="square" lIns="69705" tIns="34852" rIns="69705" bIns="34852" rtlCol="0">
            <a:spAutoFit/>
          </a:bodyPr>
          <a:lstStyle/>
          <a:p>
            <a:r>
              <a:rPr lang="da-DK" sz="800" dirty="0"/>
              <a:t>N=12; 12; 11; 11; 11; 11; 11</a:t>
            </a:r>
          </a:p>
        </p:txBody>
      </p:sp>
      <p:graphicFrame>
        <p:nvGraphicFramePr>
          <p:cNvPr id="16" name="Tabel 15">
            <a:extLst>
              <a:ext uri="{FF2B5EF4-FFF2-40B4-BE49-F238E27FC236}">
                <a16:creationId xmlns:a16="http://schemas.microsoft.com/office/drawing/2014/main" id="{4894E772-D68A-4094-AF5A-142AE062F39F}"/>
              </a:ext>
            </a:extLst>
          </p:cNvPr>
          <p:cNvGraphicFramePr>
            <a:graphicFrameLocks noGrp="1"/>
          </p:cNvGraphicFramePr>
          <p:nvPr>
            <p:extLst>
              <p:ext uri="{D42A27DB-BD31-4B8C-83A1-F6EECF244321}">
                <p14:modId xmlns:p14="http://schemas.microsoft.com/office/powerpoint/2010/main" val="3287682555"/>
              </p:ext>
            </p:extLst>
          </p:nvPr>
        </p:nvGraphicFramePr>
        <p:xfrm>
          <a:off x="888327" y="2988544"/>
          <a:ext cx="2730454" cy="2826698"/>
        </p:xfrm>
        <a:graphic>
          <a:graphicData uri="http://schemas.openxmlformats.org/drawingml/2006/table">
            <a:tbl>
              <a:tblPr firstRow="1" bandRow="1">
                <a:tableStyleId>{2D5ABB26-0587-4C30-8999-92F81FD0307C}</a:tableStyleId>
              </a:tblPr>
              <a:tblGrid>
                <a:gridCol w="2730454">
                  <a:extLst>
                    <a:ext uri="{9D8B030D-6E8A-4147-A177-3AD203B41FA5}">
                      <a16:colId xmlns:a16="http://schemas.microsoft.com/office/drawing/2014/main" val="20000"/>
                    </a:ext>
                  </a:extLst>
                </a:gridCol>
              </a:tblGrid>
              <a:tr h="403814">
                <a:tc>
                  <a:txBody>
                    <a:bodyPr/>
                    <a:lstStyle/>
                    <a:p>
                      <a:pPr>
                        <a:lnSpc>
                          <a:spcPct val="107000"/>
                        </a:lnSpc>
                        <a:spcAft>
                          <a:spcPts val="0"/>
                        </a:spcAft>
                      </a:pPr>
                      <a:r>
                        <a:rPr lang="da-DK" sz="1000" dirty="0">
                          <a:effectLst/>
                          <a:latin typeface="+mj-lt"/>
                          <a:ea typeface="Calibri"/>
                          <a:cs typeface="Times New Roman"/>
                        </a:rPr>
                        <a:t>Overordnet</a:t>
                      </a:r>
                      <a:r>
                        <a:rPr lang="da-DK" sz="1000" baseline="0" dirty="0">
                          <a:effectLst/>
                          <a:latin typeface="+mj-lt"/>
                          <a:ea typeface="Calibri"/>
                          <a:cs typeface="Times New Roman"/>
                        </a:rPr>
                        <a:t> tilfredshed</a:t>
                      </a:r>
                      <a:endParaRPr lang="da-DK" sz="1000" dirty="0">
                        <a:effectLst/>
                        <a:latin typeface="+mj-lt"/>
                        <a:ea typeface="Calibri"/>
                        <a:cs typeface="Times New Roman"/>
                      </a:endParaRPr>
                    </a:p>
                  </a:txBody>
                  <a:tcPr marL="46693" marR="46693" marT="48955" marB="48955" anchor="ctr"/>
                </a:tc>
                <a:extLst>
                  <a:ext uri="{0D108BD9-81ED-4DB2-BD59-A6C34878D82A}">
                    <a16:rowId xmlns:a16="http://schemas.microsoft.com/office/drawing/2014/main" val="10000"/>
                  </a:ext>
                </a:extLst>
              </a:tr>
              <a:tr h="403814">
                <a:tc>
                  <a:txBody>
                    <a:bodyPr/>
                    <a:lstStyle/>
                    <a:p>
                      <a:pPr>
                        <a:lnSpc>
                          <a:spcPct val="107000"/>
                        </a:lnSpc>
                        <a:spcAft>
                          <a:spcPts val="0"/>
                        </a:spcAft>
                      </a:pPr>
                      <a:r>
                        <a:rPr lang="da-DK" sz="1000" dirty="0">
                          <a:effectLst/>
                          <a:latin typeface="+mj-lt"/>
                          <a:ea typeface="Calibri"/>
                          <a:cs typeface="Times New Roman"/>
                        </a:rPr>
                        <a:t>Synlighed og interessevaretagelse</a:t>
                      </a:r>
                    </a:p>
                  </a:txBody>
                  <a:tcPr marL="46693" marR="46693" marT="48955" marB="48955" anchor="ctr"/>
                </a:tc>
                <a:extLst>
                  <a:ext uri="{0D108BD9-81ED-4DB2-BD59-A6C34878D82A}">
                    <a16:rowId xmlns:a16="http://schemas.microsoft.com/office/drawing/2014/main" val="10001"/>
                  </a:ext>
                </a:extLst>
              </a:tr>
              <a:tr h="403814">
                <a:tc>
                  <a:txBody>
                    <a:bodyPr/>
                    <a:lstStyle/>
                    <a:p>
                      <a:pPr>
                        <a:lnSpc>
                          <a:spcPct val="107000"/>
                        </a:lnSpc>
                        <a:spcAft>
                          <a:spcPts val="0"/>
                        </a:spcAft>
                      </a:pPr>
                      <a:r>
                        <a:rPr lang="da-DK" sz="1000" dirty="0">
                          <a:effectLst/>
                          <a:latin typeface="+mj-lt"/>
                          <a:ea typeface="Calibri"/>
                          <a:cs typeface="Times New Roman"/>
                        </a:rPr>
                        <a:t>Faglige aktiviteter</a:t>
                      </a:r>
                    </a:p>
                  </a:txBody>
                  <a:tcPr marL="46693" marR="46693" marT="48955" marB="48955" anchor="ctr"/>
                </a:tc>
                <a:extLst>
                  <a:ext uri="{0D108BD9-81ED-4DB2-BD59-A6C34878D82A}">
                    <a16:rowId xmlns:a16="http://schemas.microsoft.com/office/drawing/2014/main" val="10002"/>
                  </a:ext>
                </a:extLst>
              </a:tr>
              <a:tr h="403814">
                <a:tc>
                  <a:txBody>
                    <a:bodyPr/>
                    <a:lstStyle/>
                    <a:p>
                      <a:pPr>
                        <a:lnSpc>
                          <a:spcPct val="107000"/>
                        </a:lnSpc>
                        <a:spcAft>
                          <a:spcPts val="0"/>
                        </a:spcAft>
                      </a:pPr>
                      <a:r>
                        <a:rPr lang="da-DK" sz="1000" dirty="0">
                          <a:effectLst/>
                          <a:latin typeface="+mj-lt"/>
                          <a:ea typeface="Calibri"/>
                          <a:cs typeface="Times New Roman"/>
                        </a:rPr>
                        <a:t>Netværksdannelse</a:t>
                      </a:r>
                    </a:p>
                  </a:txBody>
                  <a:tcPr marL="46693" marR="46693" marT="48955" marB="48955" anchor="ctr"/>
                </a:tc>
                <a:extLst>
                  <a:ext uri="{0D108BD9-81ED-4DB2-BD59-A6C34878D82A}">
                    <a16:rowId xmlns:a16="http://schemas.microsoft.com/office/drawing/2014/main" val="10003"/>
                  </a:ext>
                </a:extLst>
              </a:tr>
              <a:tr h="403814">
                <a:tc>
                  <a:txBody>
                    <a:bodyPr/>
                    <a:lstStyle/>
                    <a:p>
                      <a:pPr>
                        <a:lnSpc>
                          <a:spcPct val="107000"/>
                        </a:lnSpc>
                        <a:spcAft>
                          <a:spcPts val="0"/>
                        </a:spcAft>
                      </a:pPr>
                      <a:r>
                        <a:rPr lang="da-DK" sz="1000" dirty="0">
                          <a:effectLst/>
                          <a:latin typeface="+mj-lt"/>
                          <a:ea typeface="Calibri"/>
                          <a:cs typeface="Times New Roman"/>
                        </a:rPr>
                        <a:t>Rådgivning og vejledning</a:t>
                      </a:r>
                    </a:p>
                  </a:txBody>
                  <a:tcPr marL="46693" marR="46693" marT="48955" marB="48955" anchor="ctr"/>
                </a:tc>
                <a:extLst>
                  <a:ext uri="{0D108BD9-81ED-4DB2-BD59-A6C34878D82A}">
                    <a16:rowId xmlns:a16="http://schemas.microsoft.com/office/drawing/2014/main" val="10004"/>
                  </a:ext>
                </a:extLst>
              </a:tr>
              <a:tr h="403814">
                <a:tc>
                  <a:txBody>
                    <a:bodyPr/>
                    <a:lstStyle/>
                    <a:p>
                      <a:pPr>
                        <a:lnSpc>
                          <a:spcPct val="107000"/>
                        </a:lnSpc>
                        <a:spcAft>
                          <a:spcPts val="0"/>
                        </a:spcAft>
                      </a:pPr>
                      <a:r>
                        <a:rPr lang="da-DK" sz="1000" dirty="0">
                          <a:effectLst/>
                          <a:latin typeface="+mj-lt"/>
                          <a:ea typeface="Calibri"/>
                          <a:cs typeface="Times New Roman"/>
                        </a:rPr>
                        <a:t>Skriftlige vejledninger</a:t>
                      </a:r>
                      <a:r>
                        <a:rPr lang="da-DK" sz="1000" baseline="0" dirty="0">
                          <a:effectLst/>
                          <a:latin typeface="+mj-lt"/>
                          <a:ea typeface="Calibri"/>
                          <a:cs typeface="Times New Roman"/>
                        </a:rPr>
                        <a:t> og værktøjer</a:t>
                      </a:r>
                      <a:endParaRPr lang="da-DK" sz="1000" dirty="0">
                        <a:effectLst/>
                        <a:latin typeface="+mj-lt"/>
                        <a:ea typeface="Calibri"/>
                        <a:cs typeface="Times New Roman"/>
                      </a:endParaRPr>
                    </a:p>
                  </a:txBody>
                  <a:tcPr marL="46693" marR="46693" marT="48955" marB="48955" anchor="ctr"/>
                </a:tc>
                <a:extLst>
                  <a:ext uri="{0D108BD9-81ED-4DB2-BD59-A6C34878D82A}">
                    <a16:rowId xmlns:a16="http://schemas.microsoft.com/office/drawing/2014/main" val="10005"/>
                  </a:ext>
                </a:extLst>
              </a:tr>
              <a:tr h="403814">
                <a:tc>
                  <a:txBody>
                    <a:bodyPr/>
                    <a:lstStyle/>
                    <a:p>
                      <a:pPr>
                        <a:lnSpc>
                          <a:spcPct val="107000"/>
                        </a:lnSpc>
                        <a:spcAft>
                          <a:spcPts val="0"/>
                        </a:spcAft>
                      </a:pPr>
                      <a:r>
                        <a:rPr lang="da-DK" sz="1000" dirty="0">
                          <a:effectLst/>
                          <a:latin typeface="+mj-lt"/>
                          <a:ea typeface="Calibri"/>
                          <a:cs typeface="Times New Roman"/>
                        </a:rPr>
                        <a:t>Medlemskommunikation</a:t>
                      </a:r>
                    </a:p>
                  </a:txBody>
                  <a:tcPr marL="46693" marR="46693" marT="48955" marB="48955" anchor="ctr"/>
                </a:tc>
                <a:extLst>
                  <a:ext uri="{0D108BD9-81ED-4DB2-BD59-A6C34878D82A}">
                    <a16:rowId xmlns:a16="http://schemas.microsoft.com/office/drawing/2014/main" val="10007"/>
                  </a:ext>
                </a:extLst>
              </a:tr>
            </a:tbl>
          </a:graphicData>
        </a:graphic>
      </p:graphicFrame>
      <p:graphicFrame>
        <p:nvGraphicFramePr>
          <p:cNvPr id="17" name="Diagram 16">
            <a:extLst>
              <a:ext uri="{FF2B5EF4-FFF2-40B4-BE49-F238E27FC236}">
                <a16:creationId xmlns:a16="http://schemas.microsoft.com/office/drawing/2014/main" id="{E95200EB-EC10-4AE2-BF4C-0762A88C989F}"/>
              </a:ext>
            </a:extLst>
          </p:cNvPr>
          <p:cNvGraphicFramePr/>
          <p:nvPr>
            <p:extLst>
              <p:ext uri="{D42A27DB-BD31-4B8C-83A1-F6EECF244321}">
                <p14:modId xmlns:p14="http://schemas.microsoft.com/office/powerpoint/2010/main" val="3474868411"/>
              </p:ext>
            </p:extLst>
          </p:nvPr>
        </p:nvGraphicFramePr>
        <p:xfrm>
          <a:off x="8011269" y="2686517"/>
          <a:ext cx="4352032" cy="35571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Diagram 17">
            <a:extLst>
              <a:ext uri="{FF2B5EF4-FFF2-40B4-BE49-F238E27FC236}">
                <a16:creationId xmlns:a16="http://schemas.microsoft.com/office/drawing/2014/main" id="{A21CBFF6-CE63-4A5B-AD96-A799BFCE10C4}"/>
              </a:ext>
            </a:extLst>
          </p:cNvPr>
          <p:cNvGraphicFramePr/>
          <p:nvPr>
            <p:extLst>
              <p:ext uri="{D42A27DB-BD31-4B8C-83A1-F6EECF244321}">
                <p14:modId xmlns:p14="http://schemas.microsoft.com/office/powerpoint/2010/main" val="2654063300"/>
              </p:ext>
            </p:extLst>
          </p:nvPr>
        </p:nvGraphicFramePr>
        <p:xfrm>
          <a:off x="3546773" y="2663438"/>
          <a:ext cx="4464202" cy="3618282"/>
        </p:xfrm>
        <a:graphic>
          <a:graphicData uri="http://schemas.openxmlformats.org/drawingml/2006/chart">
            <c:chart xmlns:c="http://schemas.openxmlformats.org/drawingml/2006/chart" xmlns:r="http://schemas.openxmlformats.org/officeDocument/2006/relationships" r:id="rId4"/>
          </a:graphicData>
        </a:graphic>
      </p:graphicFrame>
      <p:sp>
        <p:nvSpPr>
          <p:cNvPr id="14" name="Pladsholder til diasnummer 5">
            <a:extLst>
              <a:ext uri="{FF2B5EF4-FFF2-40B4-BE49-F238E27FC236}">
                <a16:creationId xmlns:a16="http://schemas.microsoft.com/office/drawing/2014/main" id="{8F6DDC8B-0820-4255-AC52-6C7A2C0CCFEF}"/>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11</a:t>
            </a:fld>
            <a:endParaRPr lang="da-DK" dirty="0"/>
          </a:p>
        </p:txBody>
      </p:sp>
    </p:spTree>
    <p:extLst>
      <p:ext uri="{BB962C8B-B14F-4D97-AF65-F5344CB8AC3E}">
        <p14:creationId xmlns:p14="http://schemas.microsoft.com/office/powerpoint/2010/main" val="737528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863354" cy="474463"/>
          </a:xfrm>
        </p:spPr>
        <p:txBody>
          <a:bodyPr>
            <a:noAutofit/>
          </a:bodyPr>
          <a:lstStyle/>
          <a:p>
            <a:r>
              <a:rPr lang="da-DK" sz="2400" dirty="0">
                <a:solidFill>
                  <a:srgbClr val="080808"/>
                </a:solidFill>
                <a:cs typeface="Helvetica" panose="020B0604020202020204" pitchFamily="34" charset="0"/>
              </a:rPr>
              <a:t>TILFREDSHED OG BETYDNING FOR OMRÅDER – KOMMUNALT EJEDE</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De kommunalt ejede selskaber er generelt mere tilfredse end de forbrugerejede selskaber, ligesom de tillægger de forskellige områder større betydning.</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11" name="Tekstboks 10"/>
          <p:cNvSpPr txBox="1"/>
          <p:nvPr/>
        </p:nvSpPr>
        <p:spPr>
          <a:xfrm>
            <a:off x="8155285" y="2378740"/>
            <a:ext cx="3945703" cy="276999"/>
          </a:xfrm>
          <a:prstGeom prst="rect">
            <a:avLst/>
          </a:prstGeom>
          <a:noFill/>
        </p:spPr>
        <p:txBody>
          <a:bodyPr wrap="square" rtlCol="0">
            <a:spAutoFit/>
          </a:bodyPr>
          <a:lstStyle/>
          <a:p>
            <a:pPr algn="ctr"/>
            <a:r>
              <a:rPr lang="da-DK" sz="1200" dirty="0">
                <a:solidFill>
                  <a:schemeClr val="accent1"/>
                </a:solidFill>
                <a:latin typeface="+mj-lt"/>
              </a:rPr>
              <a:t>Betydning</a:t>
            </a:r>
            <a:endParaRPr lang="da-DK" sz="1400" dirty="0">
              <a:solidFill>
                <a:schemeClr val="accent1"/>
              </a:solidFill>
              <a:latin typeface="+mj-lt"/>
            </a:endParaRPr>
          </a:p>
        </p:txBody>
      </p:sp>
      <p:sp>
        <p:nvSpPr>
          <p:cNvPr id="13" name="Tekstboks 12"/>
          <p:cNvSpPr txBox="1"/>
          <p:nvPr/>
        </p:nvSpPr>
        <p:spPr>
          <a:xfrm>
            <a:off x="3747284" y="2373427"/>
            <a:ext cx="3945703" cy="276999"/>
          </a:xfrm>
          <a:prstGeom prst="rect">
            <a:avLst/>
          </a:prstGeom>
          <a:noFill/>
        </p:spPr>
        <p:txBody>
          <a:bodyPr wrap="square" rtlCol="0">
            <a:spAutoFit/>
          </a:bodyPr>
          <a:lstStyle/>
          <a:p>
            <a:pPr algn="ctr"/>
            <a:r>
              <a:rPr lang="da-DK" sz="1200" dirty="0">
                <a:solidFill>
                  <a:schemeClr val="accent1"/>
                </a:solidFill>
                <a:latin typeface="+mj-lt"/>
              </a:rPr>
              <a:t>Tilfredshed/utilfredshed</a:t>
            </a:r>
          </a:p>
        </p:txBody>
      </p:sp>
      <p:sp>
        <p:nvSpPr>
          <p:cNvPr id="15" name="Tekstboks 26">
            <a:extLst>
              <a:ext uri="{FF2B5EF4-FFF2-40B4-BE49-F238E27FC236}">
                <a16:creationId xmlns:a16="http://schemas.microsoft.com/office/drawing/2014/main" id="{CB214BD9-97D8-4B99-8FC8-AD3DA694E070}"/>
              </a:ext>
            </a:extLst>
          </p:cNvPr>
          <p:cNvSpPr txBox="1"/>
          <p:nvPr/>
        </p:nvSpPr>
        <p:spPr>
          <a:xfrm>
            <a:off x="783155" y="6319297"/>
            <a:ext cx="2108734" cy="193495"/>
          </a:xfrm>
          <a:prstGeom prst="rect">
            <a:avLst/>
          </a:prstGeom>
          <a:noFill/>
        </p:spPr>
        <p:txBody>
          <a:bodyPr wrap="square" lIns="69705" tIns="34852" rIns="69705" bIns="34852" rtlCol="0">
            <a:spAutoFit/>
          </a:bodyPr>
          <a:lstStyle/>
          <a:p>
            <a:r>
              <a:rPr lang="da-DK" sz="800" dirty="0"/>
              <a:t>N=51; 51; 51; 51; 51; 51; 51</a:t>
            </a:r>
          </a:p>
        </p:txBody>
      </p:sp>
      <p:graphicFrame>
        <p:nvGraphicFramePr>
          <p:cNvPr id="16" name="Tabel 15">
            <a:extLst>
              <a:ext uri="{FF2B5EF4-FFF2-40B4-BE49-F238E27FC236}">
                <a16:creationId xmlns:a16="http://schemas.microsoft.com/office/drawing/2014/main" id="{4894E772-D68A-4094-AF5A-142AE062F39F}"/>
              </a:ext>
            </a:extLst>
          </p:cNvPr>
          <p:cNvGraphicFramePr>
            <a:graphicFrameLocks noGrp="1"/>
          </p:cNvGraphicFramePr>
          <p:nvPr>
            <p:extLst>
              <p:ext uri="{D42A27DB-BD31-4B8C-83A1-F6EECF244321}">
                <p14:modId xmlns:p14="http://schemas.microsoft.com/office/powerpoint/2010/main" val="3966843137"/>
              </p:ext>
            </p:extLst>
          </p:nvPr>
        </p:nvGraphicFramePr>
        <p:xfrm>
          <a:off x="888327" y="2988543"/>
          <a:ext cx="2730454" cy="2826698"/>
        </p:xfrm>
        <a:graphic>
          <a:graphicData uri="http://schemas.openxmlformats.org/drawingml/2006/table">
            <a:tbl>
              <a:tblPr firstRow="1" bandRow="1">
                <a:tableStyleId>{2D5ABB26-0587-4C30-8999-92F81FD0307C}</a:tableStyleId>
              </a:tblPr>
              <a:tblGrid>
                <a:gridCol w="2730454">
                  <a:extLst>
                    <a:ext uri="{9D8B030D-6E8A-4147-A177-3AD203B41FA5}">
                      <a16:colId xmlns:a16="http://schemas.microsoft.com/office/drawing/2014/main" val="20000"/>
                    </a:ext>
                  </a:extLst>
                </a:gridCol>
              </a:tblGrid>
              <a:tr h="403814">
                <a:tc>
                  <a:txBody>
                    <a:bodyPr/>
                    <a:lstStyle/>
                    <a:p>
                      <a:pPr>
                        <a:lnSpc>
                          <a:spcPct val="107000"/>
                        </a:lnSpc>
                        <a:spcAft>
                          <a:spcPts val="0"/>
                        </a:spcAft>
                      </a:pPr>
                      <a:r>
                        <a:rPr lang="da-DK" sz="1000" dirty="0">
                          <a:effectLst/>
                          <a:latin typeface="+mj-lt"/>
                          <a:ea typeface="Calibri"/>
                          <a:cs typeface="Times New Roman"/>
                        </a:rPr>
                        <a:t>Overordnet</a:t>
                      </a:r>
                      <a:r>
                        <a:rPr lang="da-DK" sz="1000" baseline="0" dirty="0">
                          <a:effectLst/>
                          <a:latin typeface="+mj-lt"/>
                          <a:ea typeface="Calibri"/>
                          <a:cs typeface="Times New Roman"/>
                        </a:rPr>
                        <a:t> tilfredshed</a:t>
                      </a:r>
                      <a:endParaRPr lang="da-DK" sz="1000" dirty="0">
                        <a:effectLst/>
                        <a:latin typeface="+mj-lt"/>
                        <a:ea typeface="Calibri"/>
                        <a:cs typeface="Times New Roman"/>
                      </a:endParaRPr>
                    </a:p>
                  </a:txBody>
                  <a:tcPr marL="46693" marR="46693" marT="48955" marB="48955" anchor="ctr"/>
                </a:tc>
                <a:extLst>
                  <a:ext uri="{0D108BD9-81ED-4DB2-BD59-A6C34878D82A}">
                    <a16:rowId xmlns:a16="http://schemas.microsoft.com/office/drawing/2014/main" val="10000"/>
                  </a:ext>
                </a:extLst>
              </a:tr>
              <a:tr h="403814">
                <a:tc>
                  <a:txBody>
                    <a:bodyPr/>
                    <a:lstStyle/>
                    <a:p>
                      <a:pPr>
                        <a:lnSpc>
                          <a:spcPct val="107000"/>
                        </a:lnSpc>
                        <a:spcAft>
                          <a:spcPts val="0"/>
                        </a:spcAft>
                      </a:pPr>
                      <a:r>
                        <a:rPr lang="da-DK" sz="1000" dirty="0">
                          <a:effectLst/>
                          <a:latin typeface="+mj-lt"/>
                          <a:ea typeface="Calibri"/>
                          <a:cs typeface="Times New Roman"/>
                        </a:rPr>
                        <a:t>Synlighed og interessevaretagelse</a:t>
                      </a:r>
                    </a:p>
                  </a:txBody>
                  <a:tcPr marL="46693" marR="46693" marT="48955" marB="48955" anchor="ctr"/>
                </a:tc>
                <a:extLst>
                  <a:ext uri="{0D108BD9-81ED-4DB2-BD59-A6C34878D82A}">
                    <a16:rowId xmlns:a16="http://schemas.microsoft.com/office/drawing/2014/main" val="10001"/>
                  </a:ext>
                </a:extLst>
              </a:tr>
              <a:tr h="403814">
                <a:tc>
                  <a:txBody>
                    <a:bodyPr/>
                    <a:lstStyle/>
                    <a:p>
                      <a:pPr>
                        <a:lnSpc>
                          <a:spcPct val="107000"/>
                        </a:lnSpc>
                        <a:spcAft>
                          <a:spcPts val="0"/>
                        </a:spcAft>
                      </a:pPr>
                      <a:r>
                        <a:rPr lang="da-DK" sz="1000" dirty="0">
                          <a:effectLst/>
                          <a:latin typeface="+mj-lt"/>
                          <a:ea typeface="Calibri"/>
                          <a:cs typeface="Times New Roman"/>
                        </a:rPr>
                        <a:t>Faglige aktiviteter</a:t>
                      </a:r>
                    </a:p>
                  </a:txBody>
                  <a:tcPr marL="46693" marR="46693" marT="48955" marB="48955" anchor="ctr"/>
                </a:tc>
                <a:extLst>
                  <a:ext uri="{0D108BD9-81ED-4DB2-BD59-A6C34878D82A}">
                    <a16:rowId xmlns:a16="http://schemas.microsoft.com/office/drawing/2014/main" val="10002"/>
                  </a:ext>
                </a:extLst>
              </a:tr>
              <a:tr h="403814">
                <a:tc>
                  <a:txBody>
                    <a:bodyPr/>
                    <a:lstStyle/>
                    <a:p>
                      <a:pPr>
                        <a:lnSpc>
                          <a:spcPct val="107000"/>
                        </a:lnSpc>
                        <a:spcAft>
                          <a:spcPts val="0"/>
                        </a:spcAft>
                      </a:pPr>
                      <a:r>
                        <a:rPr lang="da-DK" sz="1000" dirty="0">
                          <a:effectLst/>
                          <a:latin typeface="+mj-lt"/>
                          <a:ea typeface="Calibri"/>
                          <a:cs typeface="Times New Roman"/>
                        </a:rPr>
                        <a:t>Netværksdannelse</a:t>
                      </a:r>
                    </a:p>
                  </a:txBody>
                  <a:tcPr marL="46693" marR="46693" marT="48955" marB="48955" anchor="ctr"/>
                </a:tc>
                <a:extLst>
                  <a:ext uri="{0D108BD9-81ED-4DB2-BD59-A6C34878D82A}">
                    <a16:rowId xmlns:a16="http://schemas.microsoft.com/office/drawing/2014/main" val="10003"/>
                  </a:ext>
                </a:extLst>
              </a:tr>
              <a:tr h="403814">
                <a:tc>
                  <a:txBody>
                    <a:bodyPr/>
                    <a:lstStyle/>
                    <a:p>
                      <a:pPr>
                        <a:lnSpc>
                          <a:spcPct val="107000"/>
                        </a:lnSpc>
                        <a:spcAft>
                          <a:spcPts val="0"/>
                        </a:spcAft>
                      </a:pPr>
                      <a:r>
                        <a:rPr lang="da-DK" sz="1000" dirty="0">
                          <a:effectLst/>
                          <a:latin typeface="+mj-lt"/>
                          <a:ea typeface="Calibri"/>
                          <a:cs typeface="Times New Roman"/>
                        </a:rPr>
                        <a:t>Rådgivning og vejledning</a:t>
                      </a:r>
                    </a:p>
                  </a:txBody>
                  <a:tcPr marL="46693" marR="46693" marT="48955" marB="48955" anchor="ctr"/>
                </a:tc>
                <a:extLst>
                  <a:ext uri="{0D108BD9-81ED-4DB2-BD59-A6C34878D82A}">
                    <a16:rowId xmlns:a16="http://schemas.microsoft.com/office/drawing/2014/main" val="10004"/>
                  </a:ext>
                </a:extLst>
              </a:tr>
              <a:tr h="403814">
                <a:tc>
                  <a:txBody>
                    <a:bodyPr/>
                    <a:lstStyle/>
                    <a:p>
                      <a:pPr>
                        <a:lnSpc>
                          <a:spcPct val="107000"/>
                        </a:lnSpc>
                        <a:spcAft>
                          <a:spcPts val="0"/>
                        </a:spcAft>
                      </a:pPr>
                      <a:r>
                        <a:rPr lang="da-DK" sz="1000" dirty="0">
                          <a:effectLst/>
                          <a:latin typeface="+mj-lt"/>
                          <a:ea typeface="Calibri"/>
                          <a:cs typeface="Times New Roman"/>
                        </a:rPr>
                        <a:t>Skriftlige vejledninger</a:t>
                      </a:r>
                      <a:r>
                        <a:rPr lang="da-DK" sz="1000" baseline="0" dirty="0">
                          <a:effectLst/>
                          <a:latin typeface="+mj-lt"/>
                          <a:ea typeface="Calibri"/>
                          <a:cs typeface="Times New Roman"/>
                        </a:rPr>
                        <a:t> og værktøjer</a:t>
                      </a:r>
                      <a:endParaRPr lang="da-DK" sz="1000" dirty="0">
                        <a:effectLst/>
                        <a:latin typeface="+mj-lt"/>
                        <a:ea typeface="Calibri"/>
                        <a:cs typeface="Times New Roman"/>
                      </a:endParaRPr>
                    </a:p>
                  </a:txBody>
                  <a:tcPr marL="46693" marR="46693" marT="48955" marB="48955" anchor="ctr"/>
                </a:tc>
                <a:extLst>
                  <a:ext uri="{0D108BD9-81ED-4DB2-BD59-A6C34878D82A}">
                    <a16:rowId xmlns:a16="http://schemas.microsoft.com/office/drawing/2014/main" val="10005"/>
                  </a:ext>
                </a:extLst>
              </a:tr>
              <a:tr h="403814">
                <a:tc>
                  <a:txBody>
                    <a:bodyPr/>
                    <a:lstStyle/>
                    <a:p>
                      <a:pPr>
                        <a:lnSpc>
                          <a:spcPct val="107000"/>
                        </a:lnSpc>
                        <a:spcAft>
                          <a:spcPts val="0"/>
                        </a:spcAft>
                      </a:pPr>
                      <a:r>
                        <a:rPr lang="da-DK" sz="1000" dirty="0">
                          <a:effectLst/>
                          <a:latin typeface="+mj-lt"/>
                          <a:ea typeface="Calibri"/>
                          <a:cs typeface="Times New Roman"/>
                        </a:rPr>
                        <a:t>Medlemskommunikation</a:t>
                      </a:r>
                    </a:p>
                  </a:txBody>
                  <a:tcPr marL="46693" marR="46693" marT="48955" marB="48955" anchor="ctr"/>
                </a:tc>
                <a:extLst>
                  <a:ext uri="{0D108BD9-81ED-4DB2-BD59-A6C34878D82A}">
                    <a16:rowId xmlns:a16="http://schemas.microsoft.com/office/drawing/2014/main" val="10007"/>
                  </a:ext>
                </a:extLst>
              </a:tr>
            </a:tbl>
          </a:graphicData>
        </a:graphic>
      </p:graphicFrame>
      <p:graphicFrame>
        <p:nvGraphicFramePr>
          <p:cNvPr id="17" name="Diagram 16">
            <a:extLst>
              <a:ext uri="{FF2B5EF4-FFF2-40B4-BE49-F238E27FC236}">
                <a16:creationId xmlns:a16="http://schemas.microsoft.com/office/drawing/2014/main" id="{E95200EB-EC10-4AE2-BF4C-0762A88C989F}"/>
              </a:ext>
            </a:extLst>
          </p:cNvPr>
          <p:cNvGraphicFramePr/>
          <p:nvPr>
            <p:extLst>
              <p:ext uri="{D42A27DB-BD31-4B8C-83A1-F6EECF244321}">
                <p14:modId xmlns:p14="http://schemas.microsoft.com/office/powerpoint/2010/main" val="2373203365"/>
              </p:ext>
            </p:extLst>
          </p:nvPr>
        </p:nvGraphicFramePr>
        <p:xfrm>
          <a:off x="8011269" y="2686517"/>
          <a:ext cx="4352032" cy="35571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Diagram 17">
            <a:extLst>
              <a:ext uri="{FF2B5EF4-FFF2-40B4-BE49-F238E27FC236}">
                <a16:creationId xmlns:a16="http://schemas.microsoft.com/office/drawing/2014/main" id="{A21CBFF6-CE63-4A5B-AD96-A799BFCE10C4}"/>
              </a:ext>
            </a:extLst>
          </p:cNvPr>
          <p:cNvGraphicFramePr/>
          <p:nvPr>
            <p:extLst>
              <p:ext uri="{D42A27DB-BD31-4B8C-83A1-F6EECF244321}">
                <p14:modId xmlns:p14="http://schemas.microsoft.com/office/powerpoint/2010/main" val="376056038"/>
              </p:ext>
            </p:extLst>
          </p:nvPr>
        </p:nvGraphicFramePr>
        <p:xfrm>
          <a:off x="3546773" y="2663438"/>
          <a:ext cx="4464202" cy="3618282"/>
        </p:xfrm>
        <a:graphic>
          <a:graphicData uri="http://schemas.openxmlformats.org/drawingml/2006/chart">
            <c:chart xmlns:c="http://schemas.openxmlformats.org/drawingml/2006/chart" xmlns:r="http://schemas.openxmlformats.org/officeDocument/2006/relationships" r:id="rId4"/>
          </a:graphicData>
        </a:graphic>
      </p:graphicFrame>
      <p:sp>
        <p:nvSpPr>
          <p:cNvPr id="14" name="Pladsholder til diasnummer 5">
            <a:extLst>
              <a:ext uri="{FF2B5EF4-FFF2-40B4-BE49-F238E27FC236}">
                <a16:creationId xmlns:a16="http://schemas.microsoft.com/office/drawing/2014/main" id="{68A22D8C-7365-46FB-99A7-011C232E0BFF}"/>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12</a:t>
            </a:fld>
            <a:endParaRPr lang="da-DK" dirty="0"/>
          </a:p>
        </p:txBody>
      </p:sp>
    </p:spTree>
    <p:extLst>
      <p:ext uri="{BB962C8B-B14F-4D97-AF65-F5344CB8AC3E}">
        <p14:creationId xmlns:p14="http://schemas.microsoft.com/office/powerpoint/2010/main" val="2099674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pPr>
              <a:lnSpc>
                <a:spcPts val="6000"/>
              </a:lnSpc>
            </a:pPr>
            <a:r>
              <a:rPr lang="da-DK" sz="5200" dirty="0"/>
              <a:t>Synlighed og interessevaretagelse</a:t>
            </a:r>
          </a:p>
        </p:txBody>
      </p:sp>
      <p:sp>
        <p:nvSpPr>
          <p:cNvPr id="3" name="Pladsholder til diasnummer 5">
            <a:extLst>
              <a:ext uri="{FF2B5EF4-FFF2-40B4-BE49-F238E27FC236}">
                <a16:creationId xmlns:a16="http://schemas.microsoft.com/office/drawing/2014/main" id="{30805C74-1C04-460E-8E72-C9539C535F48}"/>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solidFill>
                  <a:schemeClr val="bg1"/>
                </a:solidFill>
              </a:rPr>
              <a:pPr/>
              <a:t>13</a:t>
            </a:fld>
            <a:endParaRPr lang="da-DK" dirty="0">
              <a:solidFill>
                <a:schemeClr val="bg1"/>
              </a:solidFill>
            </a:endParaRPr>
          </a:p>
        </p:txBody>
      </p:sp>
    </p:spTree>
    <p:extLst>
      <p:ext uri="{BB962C8B-B14F-4D97-AF65-F5344CB8AC3E}">
        <p14:creationId xmlns:p14="http://schemas.microsoft.com/office/powerpoint/2010/main" val="2252478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SYNLIGHED OG INTERESSEVARETAGELSE</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Langt størstedelen af selskaberne er meget tilfredse eller tilfredse med DANVAs varetagelse af medlemmernes interesser. Samtidig angiver helholdsvis 40 pct. og 51 pct., at interessevaretagelsen har meget stor eller stor betydning for deres medlemskab af DANVA.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82003"/>
            <a:ext cx="5499629" cy="400110"/>
          </a:xfrm>
          <a:prstGeom prst="rect">
            <a:avLst/>
          </a:prstGeom>
          <a:noFill/>
        </p:spPr>
        <p:txBody>
          <a:bodyPr wrap="square" rtlCol="0">
            <a:spAutoFit/>
          </a:bodyPr>
          <a:lstStyle/>
          <a:p>
            <a:pPr lvl="0"/>
            <a:r>
              <a:rPr lang="da-DK" sz="1000" b="1" i="1" dirty="0"/>
              <a:t>Hvor tilfreds er du samlet set med den måde, DANVA varetager medlemmernes interesser på?</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N=63</a:t>
            </a:r>
          </a:p>
        </p:txBody>
      </p:sp>
      <p:sp>
        <p:nvSpPr>
          <p:cNvPr id="12" name="Tekstboks 11"/>
          <p:cNvSpPr txBox="1"/>
          <p:nvPr/>
        </p:nvSpPr>
        <p:spPr>
          <a:xfrm>
            <a:off x="6859141" y="2182003"/>
            <a:ext cx="5787661" cy="400110"/>
          </a:xfrm>
          <a:prstGeom prst="rect">
            <a:avLst/>
          </a:prstGeom>
          <a:noFill/>
        </p:spPr>
        <p:txBody>
          <a:bodyPr wrap="square" rtlCol="0">
            <a:spAutoFit/>
          </a:bodyPr>
          <a:lstStyle/>
          <a:p>
            <a:pPr lvl="0"/>
            <a:r>
              <a:rPr lang="da-DK" sz="1000" b="1" i="1" dirty="0"/>
              <a:t>Hvilken betydning har DANVAs varetagelse af medlemmernes interesser for selskabets medlemskab?</a:t>
            </a:r>
          </a:p>
        </p:txBody>
      </p:sp>
      <p:graphicFrame>
        <p:nvGraphicFramePr>
          <p:cNvPr id="13" name="Diagram 12">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222434796"/>
              </p:ext>
            </p:extLst>
          </p:nvPr>
        </p:nvGraphicFramePr>
        <p:xfrm>
          <a:off x="783449" y="2916535"/>
          <a:ext cx="5694959" cy="25202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Diagram 13"/>
          <p:cNvGraphicFramePr/>
          <p:nvPr>
            <p:extLst>
              <p:ext uri="{D42A27DB-BD31-4B8C-83A1-F6EECF244321}">
                <p14:modId xmlns:p14="http://schemas.microsoft.com/office/powerpoint/2010/main" val="2052788547"/>
              </p:ext>
            </p:extLst>
          </p:nvPr>
        </p:nvGraphicFramePr>
        <p:xfrm>
          <a:off x="6842312" y="3060551"/>
          <a:ext cx="5785546" cy="2232248"/>
        </p:xfrm>
        <a:graphic>
          <a:graphicData uri="http://schemas.openxmlformats.org/drawingml/2006/chart">
            <c:chart xmlns:c="http://schemas.openxmlformats.org/drawingml/2006/chart" xmlns:r="http://schemas.openxmlformats.org/officeDocument/2006/relationships" r:id="rId4"/>
          </a:graphicData>
        </a:graphic>
      </p:graphicFrame>
      <p:sp>
        <p:nvSpPr>
          <p:cNvPr id="10" name="Pladsholder til diasnummer 5">
            <a:extLst>
              <a:ext uri="{FF2B5EF4-FFF2-40B4-BE49-F238E27FC236}">
                <a16:creationId xmlns:a16="http://schemas.microsoft.com/office/drawing/2014/main" id="{6ADDF81A-4CE8-487F-AC67-985304E2B11F}"/>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14</a:t>
            </a:fld>
            <a:endParaRPr lang="da-DK" dirty="0"/>
          </a:p>
        </p:txBody>
      </p:sp>
    </p:spTree>
    <p:extLst>
      <p:ext uri="{BB962C8B-B14F-4D97-AF65-F5344CB8AC3E}">
        <p14:creationId xmlns:p14="http://schemas.microsoft.com/office/powerpoint/2010/main" val="1815391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SYNLIGHED OG INTERESSEVARETAGELSE</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86 pct. af selskaberne er enige eller meget enige i, at DANVA er en offensiv og synlig aktør i forsyningssektoren., og blot 2 pct. angiver at være uenige heri.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82003"/>
            <a:ext cx="11863354" cy="246221"/>
          </a:xfrm>
          <a:prstGeom prst="rect">
            <a:avLst/>
          </a:prstGeom>
          <a:noFill/>
        </p:spPr>
        <p:txBody>
          <a:bodyPr wrap="square" rtlCol="0">
            <a:spAutoFit/>
          </a:bodyPr>
          <a:lstStyle/>
          <a:p>
            <a:pPr lvl="0"/>
            <a:r>
              <a:rPr lang="da-DK" sz="1000" b="1" i="1" dirty="0"/>
              <a:t>Hvor enig/uenig er du i, at DANVA er en offensiv og synlig aktør i forsyningssektoren?</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N=63</a:t>
            </a:r>
          </a:p>
        </p:txBody>
      </p:sp>
      <p:graphicFrame>
        <p:nvGraphicFramePr>
          <p:cNvPr id="16" name="Diagram 15"/>
          <p:cNvGraphicFramePr/>
          <p:nvPr>
            <p:extLst>
              <p:ext uri="{D42A27DB-BD31-4B8C-83A1-F6EECF244321}">
                <p14:modId xmlns:p14="http://schemas.microsoft.com/office/powerpoint/2010/main" val="2047877990"/>
              </p:ext>
            </p:extLst>
          </p:nvPr>
        </p:nvGraphicFramePr>
        <p:xfrm>
          <a:off x="783448" y="2916535"/>
          <a:ext cx="11863354" cy="2664296"/>
        </p:xfrm>
        <a:graphic>
          <a:graphicData uri="http://schemas.openxmlformats.org/drawingml/2006/chart">
            <c:chart xmlns:c="http://schemas.openxmlformats.org/drawingml/2006/chart" xmlns:r="http://schemas.openxmlformats.org/officeDocument/2006/relationships" r:id="rId3"/>
          </a:graphicData>
        </a:graphic>
      </p:graphicFrame>
      <p:sp>
        <p:nvSpPr>
          <p:cNvPr id="8" name="Pladsholder til diasnummer 5">
            <a:extLst>
              <a:ext uri="{FF2B5EF4-FFF2-40B4-BE49-F238E27FC236}">
                <a16:creationId xmlns:a16="http://schemas.microsoft.com/office/drawing/2014/main" id="{80427EDF-1136-4E0D-88A1-4A52AE6FEE99}"/>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15</a:t>
            </a:fld>
            <a:endParaRPr lang="da-DK" dirty="0"/>
          </a:p>
        </p:txBody>
      </p:sp>
    </p:spTree>
    <p:extLst>
      <p:ext uri="{BB962C8B-B14F-4D97-AF65-F5344CB8AC3E}">
        <p14:creationId xmlns:p14="http://schemas.microsoft.com/office/powerpoint/2010/main" val="2721412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SYNLIGHED OG INTERESSEVARETAGELSE</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Mellem 61 og 79 pct. angiver at være tilfredse eller meget tilfredse med DANVA på de målte parametre, på nær DANVAs evne til at påvirke relevant EU-lovgivning. Her er 28 pct. tilfredse eller meget tilfredse, mens 35 pct. angiver ”ved ikke”. Utilfredsheden med de målte parametre spænder fra 0-6 pct. Samme overordnede billede gør sig gældende for betydningen af de samme parametre: Generelt tillægges de forskellige parametre meget stor eller stor betydning – mens DANVAs evne til at påvirke relevant EU-lovgivning tillægges mindre betydning. De tre parametre, som tillægges størst betydning, er også de tre, hvor tilfredsheden er størst.</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82003"/>
            <a:ext cx="11863354" cy="246221"/>
          </a:xfrm>
          <a:prstGeom prst="rect">
            <a:avLst/>
          </a:prstGeom>
          <a:noFill/>
        </p:spPr>
        <p:txBody>
          <a:bodyPr wrap="square" rtlCol="0">
            <a:spAutoFit/>
          </a:bodyPr>
          <a:lstStyle/>
          <a:p>
            <a:pPr lvl="0"/>
            <a:r>
              <a:rPr lang="da-DK" sz="1000" b="1" i="1" dirty="0"/>
              <a:t>Hvor tilfreds er du med DANVA på følgende parametre, og hvilken betydning tillægger du samme parametre:</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N=62</a:t>
            </a:r>
          </a:p>
        </p:txBody>
      </p:sp>
      <p:graphicFrame>
        <p:nvGraphicFramePr>
          <p:cNvPr id="9" name="Tabel 8"/>
          <p:cNvGraphicFramePr>
            <a:graphicFrameLocks noGrp="1"/>
          </p:cNvGraphicFramePr>
          <p:nvPr>
            <p:extLst>
              <p:ext uri="{D42A27DB-BD31-4B8C-83A1-F6EECF244321}">
                <p14:modId xmlns:p14="http://schemas.microsoft.com/office/powerpoint/2010/main" val="475665038"/>
              </p:ext>
            </p:extLst>
          </p:nvPr>
        </p:nvGraphicFramePr>
        <p:xfrm>
          <a:off x="812283" y="2988543"/>
          <a:ext cx="2950514" cy="3068070"/>
        </p:xfrm>
        <a:graphic>
          <a:graphicData uri="http://schemas.openxmlformats.org/drawingml/2006/table">
            <a:tbl>
              <a:tblPr firstRow="1" bandRow="1">
                <a:tableStyleId>{2D5ABB26-0587-4C30-8999-92F81FD0307C}</a:tableStyleId>
              </a:tblPr>
              <a:tblGrid>
                <a:gridCol w="2950514">
                  <a:extLst>
                    <a:ext uri="{9D8B030D-6E8A-4147-A177-3AD203B41FA5}">
                      <a16:colId xmlns:a16="http://schemas.microsoft.com/office/drawing/2014/main" val="20000"/>
                    </a:ext>
                  </a:extLst>
                </a:gridCol>
              </a:tblGrid>
              <a:tr h="435145">
                <a:tc>
                  <a:txBody>
                    <a:bodyPr/>
                    <a:lstStyle/>
                    <a:p>
                      <a:pPr>
                        <a:spcBef>
                          <a:spcPts val="300"/>
                        </a:spcBef>
                        <a:spcAft>
                          <a:spcPts val="300"/>
                        </a:spcAft>
                        <a:tabLst>
                          <a:tab pos="540385" algn="l"/>
                          <a:tab pos="810260" algn="l"/>
                        </a:tabLst>
                      </a:pPr>
                      <a:r>
                        <a:rPr lang="da-DK" sz="1000" kern="1200" dirty="0">
                          <a:solidFill>
                            <a:schemeClr val="tx1"/>
                          </a:solidFill>
                          <a:effectLst/>
                          <a:latin typeface="+mj-lt"/>
                          <a:ea typeface="+mn-ea"/>
                          <a:cs typeface="Calibri" panose="020F0502020204030204" pitchFamily="34" charset="0"/>
                        </a:rPr>
                        <a:t>… Evne til at få indflydelse på lovgivningen?</a:t>
                      </a:r>
                      <a:endParaRPr lang="da-DK" sz="1000" b="0" dirty="0">
                        <a:solidFill>
                          <a:schemeClr val="tx1"/>
                        </a:solidFill>
                        <a:effectLst/>
                        <a:latin typeface="+mj-lt"/>
                        <a:ea typeface="MS PGothic"/>
                        <a:cs typeface="Calibri" panose="020F0502020204030204" pitchFamily="34" charset="0"/>
                      </a:endParaRPr>
                    </a:p>
                  </a:txBody>
                  <a:tcPr marL="68580" marR="68580" marT="0" marB="0" anchor="ctr"/>
                </a:tc>
                <a:extLst>
                  <a:ext uri="{0D108BD9-81ED-4DB2-BD59-A6C34878D82A}">
                    <a16:rowId xmlns:a16="http://schemas.microsoft.com/office/drawing/2014/main" val="10000"/>
                  </a:ext>
                </a:extLst>
              </a:tr>
              <a:tr h="435145">
                <a:tc>
                  <a:txBody>
                    <a:bodyPr/>
                    <a:lstStyle/>
                    <a:p>
                      <a:pPr>
                        <a:spcBef>
                          <a:spcPts val="300"/>
                        </a:spcBef>
                        <a:spcAft>
                          <a:spcPts val="300"/>
                        </a:spcAft>
                        <a:tabLst>
                          <a:tab pos="540385" algn="l"/>
                          <a:tab pos="810260" algn="l"/>
                        </a:tabLst>
                      </a:pPr>
                      <a:r>
                        <a:rPr lang="da-DK" sz="1000" kern="1200" dirty="0">
                          <a:solidFill>
                            <a:schemeClr val="tx1"/>
                          </a:solidFill>
                          <a:effectLst/>
                          <a:latin typeface="+mj-lt"/>
                          <a:ea typeface="+mn-ea"/>
                          <a:cs typeface="Calibri" panose="020F0502020204030204" pitchFamily="34" charset="0"/>
                        </a:rPr>
                        <a:t>… Evne til at få indflydelse på øvrige regler for branchen?</a:t>
                      </a:r>
                      <a:endParaRPr lang="da-DK" sz="1000" b="0" dirty="0">
                        <a:solidFill>
                          <a:schemeClr val="tx1"/>
                        </a:solidFill>
                        <a:effectLst/>
                        <a:latin typeface="+mj-lt"/>
                        <a:ea typeface="MS PGothic"/>
                        <a:cs typeface="Calibri" panose="020F0502020204030204" pitchFamily="34" charset="0"/>
                      </a:endParaRPr>
                    </a:p>
                  </a:txBody>
                  <a:tcPr marL="68580" marR="68580" marT="0" marB="0" anchor="ctr"/>
                </a:tc>
                <a:extLst>
                  <a:ext uri="{0D108BD9-81ED-4DB2-BD59-A6C34878D82A}">
                    <a16:rowId xmlns:a16="http://schemas.microsoft.com/office/drawing/2014/main" val="10001"/>
                  </a:ext>
                </a:extLst>
              </a:tr>
              <a:tr h="435145">
                <a:tc>
                  <a:txBody>
                    <a:bodyPr/>
                    <a:lstStyle/>
                    <a:p>
                      <a:pPr>
                        <a:spcBef>
                          <a:spcPts val="300"/>
                        </a:spcBef>
                        <a:spcAft>
                          <a:spcPts val="300"/>
                        </a:spcAft>
                      </a:pPr>
                      <a:r>
                        <a:rPr lang="da-DK" sz="1000" kern="1200" dirty="0">
                          <a:solidFill>
                            <a:schemeClr val="tx1"/>
                          </a:solidFill>
                          <a:effectLst/>
                          <a:latin typeface="+mj-lt"/>
                          <a:ea typeface="+mn-ea"/>
                          <a:cs typeface="Calibri" panose="020F0502020204030204" pitchFamily="34" charset="0"/>
                        </a:rPr>
                        <a:t>… Dialog med beslutningstagere (ministre, ordførere, embedsmænd, kommuner)?</a:t>
                      </a:r>
                      <a:endParaRPr lang="da-DK" sz="1000" b="0" dirty="0">
                        <a:solidFill>
                          <a:schemeClr val="tx1"/>
                        </a:solidFill>
                        <a:effectLst/>
                        <a:latin typeface="+mj-lt"/>
                        <a:ea typeface="MS PGothic"/>
                        <a:cs typeface="Calibri" panose="020F0502020204030204" pitchFamily="34" charset="0"/>
                      </a:endParaRPr>
                    </a:p>
                  </a:txBody>
                  <a:tcPr marL="68580" marR="68580" marT="0" marB="0" anchor="ctr"/>
                </a:tc>
                <a:extLst>
                  <a:ext uri="{0D108BD9-81ED-4DB2-BD59-A6C34878D82A}">
                    <a16:rowId xmlns:a16="http://schemas.microsoft.com/office/drawing/2014/main" val="10002"/>
                  </a:ext>
                </a:extLst>
              </a:tr>
              <a:tr h="435145">
                <a:tc>
                  <a:txBody>
                    <a:bodyPr/>
                    <a:lstStyle/>
                    <a:p>
                      <a:pPr>
                        <a:spcBef>
                          <a:spcPts val="300"/>
                        </a:spcBef>
                        <a:spcAft>
                          <a:spcPts val="300"/>
                        </a:spcAft>
                      </a:pPr>
                      <a:r>
                        <a:rPr lang="da-DK" sz="1000" kern="1200" dirty="0">
                          <a:solidFill>
                            <a:schemeClr val="tx1"/>
                          </a:solidFill>
                          <a:effectLst/>
                          <a:latin typeface="+mj-lt"/>
                          <a:ea typeface="+mn-ea"/>
                          <a:cs typeface="Calibri" panose="020F0502020204030204" pitchFamily="34" charset="0"/>
                        </a:rPr>
                        <a:t>… Evne til at skabe synlighed i den offentlige debat omkring branchens vilkår?</a:t>
                      </a:r>
                      <a:endParaRPr lang="da-DK" sz="1000" b="0" dirty="0">
                        <a:solidFill>
                          <a:schemeClr val="tx1"/>
                        </a:solidFill>
                        <a:effectLst/>
                        <a:latin typeface="+mj-lt"/>
                        <a:ea typeface="MS PGothic"/>
                        <a:cs typeface="Calibri" panose="020F0502020204030204" pitchFamily="34" charset="0"/>
                      </a:endParaRPr>
                    </a:p>
                  </a:txBody>
                  <a:tcPr marL="68580" marR="68580" marT="0" marB="0" anchor="ctr"/>
                </a:tc>
                <a:extLst>
                  <a:ext uri="{0D108BD9-81ED-4DB2-BD59-A6C34878D82A}">
                    <a16:rowId xmlns:a16="http://schemas.microsoft.com/office/drawing/2014/main" val="10003"/>
                  </a:ext>
                </a:extLst>
              </a:tr>
              <a:tr h="435145">
                <a:tc>
                  <a:txBody>
                    <a:bodyPr/>
                    <a:lstStyle/>
                    <a:p>
                      <a:pPr>
                        <a:spcBef>
                          <a:spcPts val="300"/>
                        </a:spcBef>
                        <a:spcAft>
                          <a:spcPts val="300"/>
                        </a:spcAft>
                      </a:pPr>
                      <a:r>
                        <a:rPr lang="da-DK" sz="1000" kern="1200" dirty="0">
                          <a:solidFill>
                            <a:schemeClr val="tx1"/>
                          </a:solidFill>
                          <a:effectLst/>
                          <a:latin typeface="+mj-lt"/>
                          <a:ea typeface="+mn-ea"/>
                          <a:cs typeface="Calibri" panose="020F0502020204030204" pitchFamily="34" charset="0"/>
                        </a:rPr>
                        <a:t>… Evne til at skabe synlighed i den offentlige debat omkring branchens performance og værdiskabelse?</a:t>
                      </a:r>
                      <a:endParaRPr lang="da-DK" sz="1000" b="0" dirty="0">
                        <a:solidFill>
                          <a:schemeClr val="tx1"/>
                        </a:solidFill>
                        <a:effectLst/>
                        <a:latin typeface="+mj-lt"/>
                        <a:ea typeface="MS PGothic"/>
                        <a:cs typeface="Calibri" panose="020F0502020204030204" pitchFamily="34" charset="0"/>
                      </a:endParaRPr>
                    </a:p>
                  </a:txBody>
                  <a:tcPr marL="68580" marR="68580" marT="0" marB="0" anchor="ctr"/>
                </a:tc>
                <a:extLst>
                  <a:ext uri="{0D108BD9-81ED-4DB2-BD59-A6C34878D82A}">
                    <a16:rowId xmlns:a16="http://schemas.microsoft.com/office/drawing/2014/main" val="163360620"/>
                  </a:ext>
                </a:extLst>
              </a:tr>
              <a:tr h="435145">
                <a:tc>
                  <a:txBody>
                    <a:bodyPr/>
                    <a:lstStyle/>
                    <a:p>
                      <a:pPr>
                        <a:spcBef>
                          <a:spcPts val="300"/>
                        </a:spcBef>
                        <a:spcAft>
                          <a:spcPts val="300"/>
                        </a:spcAft>
                      </a:pPr>
                      <a:r>
                        <a:rPr lang="da-DK" sz="1000" kern="1200" dirty="0">
                          <a:solidFill>
                            <a:schemeClr val="tx1"/>
                          </a:solidFill>
                          <a:effectLst/>
                          <a:latin typeface="+mj-lt"/>
                          <a:ea typeface="+mn-ea"/>
                          <a:cs typeface="Calibri" panose="020F0502020204030204" pitchFamily="34" charset="0"/>
                        </a:rPr>
                        <a:t>… Evne til at bidrage til løsninger for vandsektoren med konstruktive udspil?</a:t>
                      </a:r>
                      <a:endParaRPr lang="da-DK" sz="1000" b="0" dirty="0">
                        <a:solidFill>
                          <a:schemeClr val="tx1"/>
                        </a:solidFill>
                        <a:effectLst/>
                        <a:latin typeface="+mj-lt"/>
                        <a:ea typeface="MS PGothic"/>
                        <a:cs typeface="Calibri" panose="020F0502020204030204" pitchFamily="34" charset="0"/>
                      </a:endParaRPr>
                    </a:p>
                  </a:txBody>
                  <a:tcPr marL="68580" marR="68580" marT="0" marB="0" anchor="ctr"/>
                </a:tc>
                <a:extLst>
                  <a:ext uri="{0D108BD9-81ED-4DB2-BD59-A6C34878D82A}">
                    <a16:rowId xmlns:a16="http://schemas.microsoft.com/office/drawing/2014/main" val="10004"/>
                  </a:ext>
                </a:extLst>
              </a:tr>
              <a:tr h="435145">
                <a:tc>
                  <a:txBody>
                    <a:bodyPr/>
                    <a:lstStyle/>
                    <a:p>
                      <a:pPr>
                        <a:spcBef>
                          <a:spcPts val="300"/>
                        </a:spcBef>
                        <a:spcAft>
                          <a:spcPts val="300"/>
                        </a:spcAft>
                      </a:pPr>
                      <a:r>
                        <a:rPr lang="da-DK" sz="1000" kern="1200" dirty="0">
                          <a:solidFill>
                            <a:schemeClr val="tx1"/>
                          </a:solidFill>
                          <a:effectLst/>
                          <a:latin typeface="+mj-lt"/>
                          <a:ea typeface="+mn-ea"/>
                          <a:cs typeface="Calibri" panose="020F0502020204030204" pitchFamily="34" charset="0"/>
                        </a:rPr>
                        <a:t>… Evne til at påvirke relevant EU-lovgivning?</a:t>
                      </a:r>
                      <a:endParaRPr lang="da-DK" sz="1000" b="0" dirty="0">
                        <a:solidFill>
                          <a:schemeClr val="tx1"/>
                        </a:solidFill>
                        <a:effectLst/>
                        <a:latin typeface="+mj-lt"/>
                        <a:ea typeface="MS PGothic"/>
                        <a:cs typeface="Calibri" panose="020F0502020204030204" pitchFamily="34" charset="0"/>
                      </a:endParaRPr>
                    </a:p>
                  </a:txBody>
                  <a:tcPr marL="68580" marR="68580" marT="0" marB="0" anchor="ctr"/>
                </a:tc>
                <a:extLst>
                  <a:ext uri="{0D108BD9-81ED-4DB2-BD59-A6C34878D82A}">
                    <a16:rowId xmlns:a16="http://schemas.microsoft.com/office/drawing/2014/main" val="10005"/>
                  </a:ext>
                </a:extLst>
              </a:tr>
            </a:tbl>
          </a:graphicData>
        </a:graphic>
      </p:graphicFrame>
      <p:graphicFrame>
        <p:nvGraphicFramePr>
          <p:cNvPr id="10" name="Diagram 9"/>
          <p:cNvGraphicFramePr/>
          <p:nvPr>
            <p:extLst>
              <p:ext uri="{D42A27DB-BD31-4B8C-83A1-F6EECF244321}">
                <p14:modId xmlns:p14="http://schemas.microsoft.com/office/powerpoint/2010/main" val="963585816"/>
              </p:ext>
            </p:extLst>
          </p:nvPr>
        </p:nvGraphicFramePr>
        <p:xfrm>
          <a:off x="8083277" y="2659836"/>
          <a:ext cx="4563525" cy="3793183"/>
        </p:xfrm>
        <a:graphic>
          <a:graphicData uri="http://schemas.openxmlformats.org/drawingml/2006/chart">
            <c:chart xmlns:c="http://schemas.openxmlformats.org/drawingml/2006/chart" xmlns:r="http://schemas.openxmlformats.org/officeDocument/2006/relationships" r:id="rId3"/>
          </a:graphicData>
        </a:graphic>
      </p:graphicFrame>
      <p:sp>
        <p:nvSpPr>
          <p:cNvPr id="11" name="Tekstboks 10"/>
          <p:cNvSpPr txBox="1"/>
          <p:nvPr/>
        </p:nvSpPr>
        <p:spPr>
          <a:xfrm>
            <a:off x="8299301" y="2378740"/>
            <a:ext cx="4032448" cy="276999"/>
          </a:xfrm>
          <a:prstGeom prst="rect">
            <a:avLst/>
          </a:prstGeom>
          <a:noFill/>
        </p:spPr>
        <p:txBody>
          <a:bodyPr wrap="square" rtlCol="0">
            <a:spAutoFit/>
          </a:bodyPr>
          <a:lstStyle/>
          <a:p>
            <a:pPr algn="ctr"/>
            <a:r>
              <a:rPr lang="da-DK" sz="1200" dirty="0">
                <a:solidFill>
                  <a:schemeClr val="accent1"/>
                </a:solidFill>
                <a:latin typeface="+mj-lt"/>
              </a:rPr>
              <a:t>Betydning</a:t>
            </a:r>
          </a:p>
        </p:txBody>
      </p:sp>
      <p:graphicFrame>
        <p:nvGraphicFramePr>
          <p:cNvPr id="12" name="Diagram 11">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4049127136"/>
              </p:ext>
            </p:extLst>
          </p:nvPr>
        </p:nvGraphicFramePr>
        <p:xfrm>
          <a:off x="3618781" y="2661335"/>
          <a:ext cx="4536504" cy="3865411"/>
        </p:xfrm>
        <a:graphic>
          <a:graphicData uri="http://schemas.openxmlformats.org/drawingml/2006/chart">
            <c:chart xmlns:c="http://schemas.openxmlformats.org/drawingml/2006/chart" xmlns:r="http://schemas.openxmlformats.org/officeDocument/2006/relationships" r:id="rId4"/>
          </a:graphicData>
        </a:graphic>
      </p:graphicFrame>
      <p:sp>
        <p:nvSpPr>
          <p:cNvPr id="13" name="Tekstboks 12"/>
          <p:cNvSpPr txBox="1"/>
          <p:nvPr/>
        </p:nvSpPr>
        <p:spPr>
          <a:xfrm>
            <a:off x="3906813" y="2378740"/>
            <a:ext cx="3816424" cy="276999"/>
          </a:xfrm>
          <a:prstGeom prst="rect">
            <a:avLst/>
          </a:prstGeom>
          <a:noFill/>
        </p:spPr>
        <p:txBody>
          <a:bodyPr wrap="square" rtlCol="0">
            <a:spAutoFit/>
          </a:bodyPr>
          <a:lstStyle/>
          <a:p>
            <a:pPr algn="ctr"/>
            <a:r>
              <a:rPr lang="da-DK" sz="1200" dirty="0">
                <a:solidFill>
                  <a:schemeClr val="accent1"/>
                </a:solidFill>
                <a:latin typeface="+mj-lt"/>
              </a:rPr>
              <a:t>Tilfredshed/utilfredshed</a:t>
            </a:r>
          </a:p>
        </p:txBody>
      </p:sp>
      <p:sp>
        <p:nvSpPr>
          <p:cNvPr id="14" name="Pladsholder til diasnummer 5">
            <a:extLst>
              <a:ext uri="{FF2B5EF4-FFF2-40B4-BE49-F238E27FC236}">
                <a16:creationId xmlns:a16="http://schemas.microsoft.com/office/drawing/2014/main" id="{94349D81-7577-46CF-AC34-023D707EF6A2}"/>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16</a:t>
            </a:fld>
            <a:endParaRPr lang="da-DK" dirty="0"/>
          </a:p>
        </p:txBody>
      </p:sp>
    </p:spTree>
    <p:extLst>
      <p:ext uri="{BB962C8B-B14F-4D97-AF65-F5344CB8AC3E}">
        <p14:creationId xmlns:p14="http://schemas.microsoft.com/office/powerpoint/2010/main" val="3748236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SYNLIGHED OG INTERESSEVARETAGELSE</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819177"/>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Blandt de åbne kommentarer udtrykkes bl.a. ønsker om øget synlighed af branchens værdiskabelse.</a:t>
            </a:r>
          </a:p>
        </p:txBody>
      </p:sp>
      <p:graphicFrame>
        <p:nvGraphicFramePr>
          <p:cNvPr id="15" name="Tabel 14"/>
          <p:cNvGraphicFramePr>
            <a:graphicFrameLocks noGrp="1"/>
          </p:cNvGraphicFramePr>
          <p:nvPr>
            <p:extLst>
              <p:ext uri="{D42A27DB-BD31-4B8C-83A1-F6EECF244321}">
                <p14:modId xmlns:p14="http://schemas.microsoft.com/office/powerpoint/2010/main" val="709682771"/>
              </p:ext>
            </p:extLst>
          </p:nvPr>
        </p:nvGraphicFramePr>
        <p:xfrm>
          <a:off x="783448" y="2046334"/>
          <a:ext cx="11863648" cy="4277227"/>
        </p:xfrm>
        <a:graphic>
          <a:graphicData uri="http://schemas.openxmlformats.org/drawingml/2006/table">
            <a:tbl>
              <a:tblPr firstRow="1" bandRow="1">
                <a:tableStyleId>{5C22544A-7EE6-4342-B048-85BDC9FD1C3A}</a:tableStyleId>
              </a:tblPr>
              <a:tblGrid>
                <a:gridCol w="11863648">
                  <a:extLst>
                    <a:ext uri="{9D8B030D-6E8A-4147-A177-3AD203B41FA5}">
                      <a16:colId xmlns:a16="http://schemas.microsoft.com/office/drawing/2014/main" val="20000"/>
                    </a:ext>
                  </a:extLst>
                </a:gridCol>
              </a:tblGrid>
              <a:tr h="266678">
                <a:tc>
                  <a:txBody>
                    <a:bodyPr/>
                    <a:lstStyle/>
                    <a:p>
                      <a:r>
                        <a:rPr lang="da-DK" sz="1200" dirty="0"/>
                        <a:t>Kommentarer</a:t>
                      </a:r>
                    </a:p>
                  </a:txBody>
                  <a:tcPr/>
                </a:tc>
                <a:extLst>
                  <a:ext uri="{0D108BD9-81ED-4DB2-BD59-A6C34878D82A}">
                    <a16:rowId xmlns:a16="http://schemas.microsoft.com/office/drawing/2014/main" val="10000"/>
                  </a:ext>
                </a:extLst>
              </a:tr>
              <a:tr h="235841">
                <a:tc>
                  <a:txBody>
                    <a:bodyPr/>
                    <a:lstStyle/>
                    <a:p>
                      <a:pPr algn="l"/>
                      <a:r>
                        <a:rPr lang="da-DK" sz="1000" dirty="0"/>
                        <a:t>Meget har gået på bearbejdning af det politiske - fortælling mangler, hvilken gavn vi gør for samfundet / hr. og fru Jensen.</a:t>
                      </a:r>
                    </a:p>
                  </a:txBody>
                  <a:tcPr/>
                </a:tc>
                <a:extLst>
                  <a:ext uri="{0D108BD9-81ED-4DB2-BD59-A6C34878D82A}">
                    <a16:rowId xmlns:a16="http://schemas.microsoft.com/office/drawing/2014/main" val="10001"/>
                  </a:ext>
                </a:extLst>
              </a:tr>
              <a:tr h="248560">
                <a:tc>
                  <a:txBody>
                    <a:bodyPr/>
                    <a:lstStyle/>
                    <a:p>
                      <a:pPr algn="l"/>
                      <a:r>
                        <a:rPr lang="da-DK" sz="1000" dirty="0"/>
                        <a:t>Kontingent er for dyrt.</a:t>
                      </a:r>
                    </a:p>
                  </a:txBody>
                  <a:tcPr/>
                </a:tc>
                <a:extLst>
                  <a:ext uri="{0D108BD9-81ED-4DB2-BD59-A6C34878D82A}">
                    <a16:rowId xmlns:a16="http://schemas.microsoft.com/office/drawing/2014/main" val="10002"/>
                  </a:ext>
                </a:extLst>
              </a:tr>
              <a:tr h="248560">
                <a:tc>
                  <a:txBody>
                    <a:bodyPr/>
                    <a:lstStyle/>
                    <a:p>
                      <a:pPr algn="l"/>
                      <a:r>
                        <a:rPr lang="da-DK" sz="1000" dirty="0"/>
                        <a:t>Meget tilfredsstillende, men finder, at den i perioder har en slagside i forhold til det erhvervssegment, der stiller jord til rådighed for vandindvinding og generering af vand.</a:t>
                      </a:r>
                    </a:p>
                  </a:txBody>
                  <a:tcPr/>
                </a:tc>
                <a:extLst>
                  <a:ext uri="{0D108BD9-81ED-4DB2-BD59-A6C34878D82A}">
                    <a16:rowId xmlns:a16="http://schemas.microsoft.com/office/drawing/2014/main" val="10003"/>
                  </a:ext>
                </a:extLst>
              </a:tr>
              <a:tr h="214961">
                <a:tc>
                  <a:txBody>
                    <a:bodyPr/>
                    <a:lstStyle/>
                    <a:p>
                      <a:pPr algn="l"/>
                      <a:r>
                        <a:rPr lang="da-DK" sz="1000" dirty="0"/>
                        <a:t>Det er lykkedes at forøge fokus.</a:t>
                      </a:r>
                    </a:p>
                  </a:txBody>
                  <a:tcPr/>
                </a:tc>
                <a:extLst>
                  <a:ext uri="{0D108BD9-81ED-4DB2-BD59-A6C34878D82A}">
                    <a16:rowId xmlns:a16="http://schemas.microsoft.com/office/drawing/2014/main" val="10004"/>
                  </a:ext>
                </a:extLst>
              </a:tr>
              <a:tr h="248560">
                <a:tc>
                  <a:txBody>
                    <a:bodyPr/>
                    <a:lstStyle/>
                    <a:p>
                      <a:pPr algn="l"/>
                      <a:r>
                        <a:rPr lang="da-DK" sz="1000" dirty="0"/>
                        <a:t>Sagen om betaling for målerdata til vandværker har fyldt alt for lidt. Hvorfor skal alle forsyningerne i DK kæmpe med det selv og lave individuelle løsninger?</a:t>
                      </a:r>
                    </a:p>
                  </a:txBody>
                  <a:tcPr/>
                </a:tc>
                <a:extLst>
                  <a:ext uri="{0D108BD9-81ED-4DB2-BD59-A6C34878D82A}">
                    <a16:rowId xmlns:a16="http://schemas.microsoft.com/office/drawing/2014/main" val="10005"/>
                  </a:ext>
                </a:extLst>
              </a:tr>
              <a:tr h="248560">
                <a:tc>
                  <a:txBody>
                    <a:bodyPr/>
                    <a:lstStyle/>
                    <a:p>
                      <a:pPr algn="l"/>
                      <a:r>
                        <a:rPr lang="da-DK" sz="1000" dirty="0"/>
                        <a:t>Mere om de lokale effekter af at have et lokalt forsyningsselskab. Der er mange ejere og forbrugere, som ikke er bevidste (nok) om værdien af et lokalt forankret selskab.</a:t>
                      </a:r>
                    </a:p>
                  </a:txBody>
                  <a:tcPr/>
                </a:tc>
                <a:extLst>
                  <a:ext uri="{0D108BD9-81ED-4DB2-BD59-A6C34878D82A}">
                    <a16:rowId xmlns:a16="http://schemas.microsoft.com/office/drawing/2014/main" val="10006"/>
                  </a:ext>
                </a:extLst>
              </a:tr>
              <a:tr h="266089">
                <a:tc>
                  <a:txBody>
                    <a:bodyPr/>
                    <a:lstStyle/>
                    <a:p>
                      <a:pPr algn="l"/>
                      <a:r>
                        <a:rPr lang="da-DK" sz="1000" dirty="0"/>
                        <a:t>Eneste pkt. er revideringen af vandsektorloven. Bliver vandselskaber, der har taget investeringerne i tide, straffet, ved at fratage "luften" op til prisloftet?</a:t>
                      </a:r>
                    </a:p>
                  </a:txBody>
                  <a:tcPr/>
                </a:tc>
                <a:extLst>
                  <a:ext uri="{0D108BD9-81ED-4DB2-BD59-A6C34878D82A}">
                    <a16:rowId xmlns:a16="http://schemas.microsoft.com/office/drawing/2014/main" val="10007"/>
                  </a:ext>
                </a:extLst>
              </a:tr>
              <a:tr h="248560">
                <a:tc>
                  <a:txBody>
                    <a:bodyPr/>
                    <a:lstStyle/>
                    <a:p>
                      <a:pPr algn="l"/>
                      <a:r>
                        <a:rPr lang="da-DK" sz="1000" dirty="0"/>
                        <a:t>Evnen og viljen er tilstede, der gøres meget på de nationale fronter både selvstændigt og sammen med andre forsyningsarters interesseorganisationer. Påvirkningen af lovgiverne er svær at vurdere, hvorfor det kan synes som op ad bakke at give topkarakter herfor.</a:t>
                      </a:r>
                    </a:p>
                  </a:txBody>
                  <a:tcPr/>
                </a:tc>
                <a:extLst>
                  <a:ext uri="{0D108BD9-81ED-4DB2-BD59-A6C34878D82A}">
                    <a16:rowId xmlns:a16="http://schemas.microsoft.com/office/drawing/2014/main" val="10008"/>
                  </a:ext>
                </a:extLst>
              </a:tr>
              <a:tr h="248560">
                <a:tc>
                  <a:txBody>
                    <a:bodyPr/>
                    <a:lstStyle/>
                    <a:p>
                      <a:pPr algn="l"/>
                      <a:r>
                        <a:rPr lang="da-DK" sz="1000" dirty="0"/>
                        <a:t>Alt i alt gør DANVA et fantastisk stykke arbejde. Savner dog lidt fokus på de mindre forsyninger, som også burde være en del af DANVAs arbejde. Mindre forsyninger står ofte med andre udfordringer fremfor store forsyninger.</a:t>
                      </a:r>
                    </a:p>
                  </a:txBody>
                  <a:tcPr/>
                </a:tc>
                <a:extLst>
                  <a:ext uri="{0D108BD9-81ED-4DB2-BD59-A6C34878D82A}">
                    <a16:rowId xmlns:a16="http://schemas.microsoft.com/office/drawing/2014/main" val="10009"/>
                  </a:ext>
                </a:extLst>
              </a:tr>
              <a:tr h="385202">
                <a:tc>
                  <a:txBody>
                    <a:bodyPr/>
                    <a:lstStyle/>
                    <a:p>
                      <a:pPr algn="l"/>
                      <a:r>
                        <a:rPr lang="da-DK" sz="1000" dirty="0"/>
                        <a:t>Så meget gerne et meget tættere samspil med Dansk Energi, så varetagelse blev fortaget i samlet energipolitisk kontekst. Beklageligt at DANVA er gået i fælleskab med Dansk Fjernvarme, som har udvandet deres berettigelse på den lange bane.</a:t>
                      </a:r>
                    </a:p>
                  </a:txBody>
                  <a:tcPr/>
                </a:tc>
                <a:extLst>
                  <a:ext uri="{0D108BD9-81ED-4DB2-BD59-A6C34878D82A}">
                    <a16:rowId xmlns:a16="http://schemas.microsoft.com/office/drawing/2014/main" val="10010"/>
                  </a:ext>
                </a:extLst>
              </a:tr>
              <a:tr h="385202">
                <a:tc>
                  <a:txBody>
                    <a:bodyPr/>
                    <a:lstStyle/>
                    <a:p>
                      <a:pPr algn="l"/>
                      <a:r>
                        <a:rPr lang="da-DK" sz="1000" dirty="0"/>
                        <a:t>Mener, at det er DANVAs kerneopgave som brancheorganisation. Synes, de fokuserer for lidt på, hvad DANVAs medlemmer har af reelle problemer på de enkelte områder og fokuserer for meget på holdninger, der ikke repræsenterer alle medlemmers holdninger.</a:t>
                      </a:r>
                    </a:p>
                  </a:txBody>
                  <a:tcPr/>
                </a:tc>
                <a:extLst>
                  <a:ext uri="{0D108BD9-81ED-4DB2-BD59-A6C34878D82A}">
                    <a16:rowId xmlns:a16="http://schemas.microsoft.com/office/drawing/2014/main" val="10011"/>
                  </a:ext>
                </a:extLst>
              </a:tr>
              <a:tr h="273698">
                <a:tc>
                  <a:txBody>
                    <a:bodyPr/>
                    <a:lstStyle/>
                    <a:p>
                      <a:pPr algn="l"/>
                      <a:r>
                        <a:rPr lang="da-DK" sz="1000" dirty="0"/>
                        <a:t>DANVA er stærk på den politiske arena, men har før været mere synlig på den faglige del - det savner vi.</a:t>
                      </a:r>
                    </a:p>
                  </a:txBody>
                  <a:tcPr/>
                </a:tc>
                <a:extLst>
                  <a:ext uri="{0D108BD9-81ED-4DB2-BD59-A6C34878D82A}">
                    <a16:rowId xmlns:a16="http://schemas.microsoft.com/office/drawing/2014/main" val="10012"/>
                  </a:ext>
                </a:extLst>
              </a:tr>
              <a:tr h="385202">
                <a:tc>
                  <a:txBody>
                    <a:bodyPr/>
                    <a:lstStyle/>
                    <a:p>
                      <a:pPr algn="l"/>
                      <a:r>
                        <a:rPr lang="da-DK" sz="1000" dirty="0"/>
                        <a:t>Der må meget gerne være mere kant over DANVA over for myndigheder mv. Det er som om, DANVA pålægger sig en misforstået selvcensur af frygt for, at embedsmændene bliver sure, hvis man siger BØH.</a:t>
                      </a:r>
                    </a:p>
                  </a:txBody>
                  <a:tcPr/>
                </a:tc>
                <a:extLst>
                  <a:ext uri="{0D108BD9-81ED-4DB2-BD59-A6C34878D82A}">
                    <a16:rowId xmlns:a16="http://schemas.microsoft.com/office/drawing/2014/main" val="10013"/>
                  </a:ext>
                </a:extLst>
              </a:tr>
            </a:tbl>
          </a:graphicData>
        </a:graphic>
      </p:graphicFrame>
      <p:sp>
        <p:nvSpPr>
          <p:cNvPr id="5" name="Pladsholder til diasnummer 5">
            <a:extLst>
              <a:ext uri="{FF2B5EF4-FFF2-40B4-BE49-F238E27FC236}">
                <a16:creationId xmlns:a16="http://schemas.microsoft.com/office/drawing/2014/main" id="{D1874D96-200F-482C-A02A-2D045F620F2D}"/>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17</a:t>
            </a:fld>
            <a:endParaRPr lang="da-DK" dirty="0"/>
          </a:p>
        </p:txBody>
      </p:sp>
    </p:spTree>
    <p:extLst>
      <p:ext uri="{BB962C8B-B14F-4D97-AF65-F5344CB8AC3E}">
        <p14:creationId xmlns:p14="http://schemas.microsoft.com/office/powerpoint/2010/main" val="2979053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03291" y="1980431"/>
            <a:ext cx="9828258" cy="1944216"/>
          </a:xfrm>
        </p:spPr>
        <p:txBody>
          <a:bodyPr>
            <a:normAutofit/>
          </a:bodyPr>
          <a:lstStyle/>
          <a:p>
            <a:pPr>
              <a:lnSpc>
                <a:spcPts val="6000"/>
              </a:lnSpc>
            </a:pPr>
            <a:r>
              <a:rPr lang="da-DK" dirty="0"/>
              <a:t>Faglige </a:t>
            </a:r>
            <a:br>
              <a:rPr lang="da-DK" dirty="0"/>
            </a:br>
            <a:r>
              <a:rPr lang="da-DK" dirty="0"/>
              <a:t>aktiviteter</a:t>
            </a:r>
          </a:p>
        </p:txBody>
      </p:sp>
      <p:sp>
        <p:nvSpPr>
          <p:cNvPr id="3" name="Pladsholder til diasnummer 5">
            <a:extLst>
              <a:ext uri="{FF2B5EF4-FFF2-40B4-BE49-F238E27FC236}">
                <a16:creationId xmlns:a16="http://schemas.microsoft.com/office/drawing/2014/main" id="{F9D43CE4-0894-429E-B467-27EC9F1D666D}"/>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solidFill>
                  <a:schemeClr val="bg1"/>
                </a:solidFill>
              </a:rPr>
              <a:pPr/>
              <a:t>18</a:t>
            </a:fld>
            <a:endParaRPr lang="da-DK" dirty="0">
              <a:solidFill>
                <a:schemeClr val="bg1"/>
              </a:solidFill>
            </a:endParaRPr>
          </a:p>
        </p:txBody>
      </p:sp>
    </p:spTree>
    <p:extLst>
      <p:ext uri="{BB962C8B-B14F-4D97-AF65-F5344CB8AC3E}">
        <p14:creationId xmlns:p14="http://schemas.microsoft.com/office/powerpoint/2010/main" val="431304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FAGLIGE AKTIVITETER</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87 pct. af medlemmerne har benyttet sig af DANVAs udbud af faglige aktiviteter inden for de seneste to år. Langt størstedelen angiver at være meget tilfredse eller tilfredse med DANVAs udbud af faglige aktiviteter, og ingen angiver at være utilfredse. 63 pct. af selskaberne tillægger området meget stor eller stor betydning for selskabets medlemskab, mens 6 pct. tillægger det lille eller meget lille betydning.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55918" y="2196455"/>
            <a:ext cx="5815192" cy="400110"/>
          </a:xfrm>
          <a:prstGeom prst="rect">
            <a:avLst/>
          </a:prstGeom>
          <a:noFill/>
        </p:spPr>
        <p:txBody>
          <a:bodyPr wrap="square" rtlCol="0">
            <a:spAutoFit/>
          </a:bodyPr>
          <a:lstStyle/>
          <a:p>
            <a:pPr lvl="0"/>
            <a:r>
              <a:rPr lang="da-DK" sz="1000" b="1" i="1" dirty="0"/>
              <a:t>Har selskabet benyttet sig af DANVAs udbud af faglige aktiviteter inden for de seneste to år?</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N=62</a:t>
            </a:r>
          </a:p>
        </p:txBody>
      </p:sp>
      <p:graphicFrame>
        <p:nvGraphicFramePr>
          <p:cNvPr id="18" name="Diagram 17">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3883424703"/>
              </p:ext>
            </p:extLst>
          </p:nvPr>
        </p:nvGraphicFramePr>
        <p:xfrm>
          <a:off x="783450" y="4590308"/>
          <a:ext cx="6075692" cy="1926627"/>
        </p:xfrm>
        <a:graphic>
          <a:graphicData uri="http://schemas.openxmlformats.org/drawingml/2006/chart">
            <c:chart xmlns:c="http://schemas.openxmlformats.org/drawingml/2006/chart" xmlns:r="http://schemas.openxmlformats.org/officeDocument/2006/relationships" r:id="rId3"/>
          </a:graphicData>
        </a:graphic>
      </p:graphicFrame>
      <p:sp>
        <p:nvSpPr>
          <p:cNvPr id="20" name="Tekstboks 19"/>
          <p:cNvSpPr txBox="1"/>
          <p:nvPr/>
        </p:nvSpPr>
        <p:spPr>
          <a:xfrm>
            <a:off x="755917" y="4212679"/>
            <a:ext cx="5815192" cy="246221"/>
          </a:xfrm>
          <a:prstGeom prst="rect">
            <a:avLst/>
          </a:prstGeom>
          <a:noFill/>
        </p:spPr>
        <p:txBody>
          <a:bodyPr wrap="square" rtlCol="0">
            <a:spAutoFit/>
          </a:bodyPr>
          <a:lstStyle/>
          <a:p>
            <a:pPr lvl="0"/>
            <a:r>
              <a:rPr lang="da-DK" sz="1000" b="1" i="1" dirty="0"/>
              <a:t>Hvor tilfreds er du samlet set med DANVAs udbud af faglige aktiviteter?</a:t>
            </a:r>
          </a:p>
        </p:txBody>
      </p:sp>
      <p:sp>
        <p:nvSpPr>
          <p:cNvPr id="21" name="Tekstboks 20"/>
          <p:cNvSpPr txBox="1"/>
          <p:nvPr/>
        </p:nvSpPr>
        <p:spPr>
          <a:xfrm>
            <a:off x="6931149" y="4212679"/>
            <a:ext cx="5715653" cy="400110"/>
          </a:xfrm>
          <a:prstGeom prst="rect">
            <a:avLst/>
          </a:prstGeom>
          <a:noFill/>
        </p:spPr>
        <p:txBody>
          <a:bodyPr wrap="square" rtlCol="0">
            <a:spAutoFit/>
          </a:bodyPr>
          <a:lstStyle/>
          <a:p>
            <a:pPr lvl="0"/>
            <a:r>
              <a:rPr lang="da-DK" sz="1000" b="1" i="1" dirty="0"/>
              <a:t>Hvilken betydning har DANVAs udbud af faglige aktiviteter for selskabets medlemskab?</a:t>
            </a:r>
          </a:p>
        </p:txBody>
      </p:sp>
      <p:graphicFrame>
        <p:nvGraphicFramePr>
          <p:cNvPr id="22" name="Diagram 21"/>
          <p:cNvGraphicFramePr/>
          <p:nvPr>
            <p:extLst>
              <p:ext uri="{D42A27DB-BD31-4B8C-83A1-F6EECF244321}">
                <p14:modId xmlns:p14="http://schemas.microsoft.com/office/powerpoint/2010/main" val="307764638"/>
              </p:ext>
            </p:extLst>
          </p:nvPr>
        </p:nvGraphicFramePr>
        <p:xfrm>
          <a:off x="6859141" y="4620563"/>
          <a:ext cx="5787661" cy="181713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Diagram 22"/>
          <p:cNvGraphicFramePr/>
          <p:nvPr>
            <p:extLst>
              <p:ext uri="{D42A27DB-BD31-4B8C-83A1-F6EECF244321}">
                <p14:modId xmlns:p14="http://schemas.microsoft.com/office/powerpoint/2010/main" val="282376429"/>
              </p:ext>
            </p:extLst>
          </p:nvPr>
        </p:nvGraphicFramePr>
        <p:xfrm>
          <a:off x="1465837" y="2512641"/>
          <a:ext cx="4138556" cy="1551442"/>
        </p:xfrm>
        <a:graphic>
          <a:graphicData uri="http://schemas.openxmlformats.org/drawingml/2006/chart">
            <c:chart xmlns:c="http://schemas.openxmlformats.org/drawingml/2006/chart" xmlns:r="http://schemas.openxmlformats.org/officeDocument/2006/relationships" r:id="rId5"/>
          </a:graphicData>
        </a:graphic>
      </p:graphicFrame>
      <p:sp>
        <p:nvSpPr>
          <p:cNvPr id="25" name="Tekstboks 24"/>
          <p:cNvSpPr txBox="1"/>
          <p:nvPr/>
        </p:nvSpPr>
        <p:spPr>
          <a:xfrm>
            <a:off x="776153" y="3848639"/>
            <a:ext cx="682388" cy="215444"/>
          </a:xfrm>
          <a:prstGeom prst="rect">
            <a:avLst/>
          </a:prstGeom>
          <a:noFill/>
        </p:spPr>
        <p:txBody>
          <a:bodyPr wrap="square" rtlCol="0">
            <a:spAutoFit/>
          </a:bodyPr>
          <a:lstStyle/>
          <a:p>
            <a:r>
              <a:rPr lang="da-DK" sz="800" dirty="0"/>
              <a:t>N=62</a:t>
            </a:r>
          </a:p>
        </p:txBody>
      </p:sp>
      <p:sp>
        <p:nvSpPr>
          <p:cNvPr id="13" name="Pladsholder til diasnummer 5">
            <a:extLst>
              <a:ext uri="{FF2B5EF4-FFF2-40B4-BE49-F238E27FC236}">
                <a16:creationId xmlns:a16="http://schemas.microsoft.com/office/drawing/2014/main" id="{A5ABE4F8-A4D2-4B5F-B937-BB1ED91B960D}"/>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19</a:t>
            </a:fld>
            <a:endParaRPr lang="da-DK" dirty="0"/>
          </a:p>
        </p:txBody>
      </p:sp>
    </p:spTree>
    <p:extLst>
      <p:ext uri="{BB962C8B-B14F-4D97-AF65-F5344CB8AC3E}">
        <p14:creationId xmlns:p14="http://schemas.microsoft.com/office/powerpoint/2010/main" val="1126386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81BF6433-6225-438E-BC55-09149FC36B35}"/>
              </a:ext>
            </a:extLst>
          </p:cNvPr>
          <p:cNvSpPr txBox="1">
            <a:spLocks/>
          </p:cNvSpPr>
          <p:nvPr/>
        </p:nvSpPr>
        <p:spPr>
          <a:xfrm>
            <a:off x="720000" y="630001"/>
            <a:ext cx="11971789" cy="436800"/>
          </a:xfrm>
          <a:prstGeom prst="rect">
            <a:avLst/>
          </a:prstGeom>
        </p:spPr>
        <p:txBody>
          <a:bodyPr vert="horz" lIns="0" tIns="0" rIns="0" bIns="0" rtlCol="0" anchor="t" anchorCtr="0">
            <a:normAutofit/>
          </a:bodyPr>
          <a:lstStyle>
            <a:lvl1pPr algn="l" defTabSz="945631" rtl="0" eaLnBrk="1" latinLnBrk="0" hangingPunct="1">
              <a:spcBef>
                <a:spcPct val="0"/>
              </a:spcBef>
              <a:buNone/>
              <a:defRPr sz="2720" kern="1200">
                <a:solidFill>
                  <a:schemeClr val="tx1"/>
                </a:solidFill>
                <a:latin typeface="Helvetica"/>
                <a:ea typeface="+mj-ea"/>
                <a:cs typeface="+mj-cs"/>
              </a:defRPr>
            </a:lvl1pPr>
          </a:lstStyle>
          <a:p>
            <a:r>
              <a:rPr lang="da-DK" sz="2400" b="1" dirty="0">
                <a:solidFill>
                  <a:srgbClr val="080808"/>
                </a:solidFill>
                <a:latin typeface="+mj-lt"/>
                <a:cs typeface="Helvetica" panose="020B0604020202020204" pitchFamily="34" charset="0"/>
              </a:rPr>
              <a:t>INDHOLD</a:t>
            </a:r>
          </a:p>
        </p:txBody>
      </p:sp>
      <p:graphicFrame>
        <p:nvGraphicFramePr>
          <p:cNvPr id="7" name="Table 2">
            <a:extLst>
              <a:ext uri="{FF2B5EF4-FFF2-40B4-BE49-F238E27FC236}">
                <a16:creationId xmlns:a16="http://schemas.microsoft.com/office/drawing/2014/main" id="{CE71802C-DD5F-4847-AC5D-47746E40900C}"/>
              </a:ext>
            </a:extLst>
          </p:cNvPr>
          <p:cNvGraphicFramePr>
            <a:graphicFrameLocks noGrp="1"/>
          </p:cNvGraphicFramePr>
          <p:nvPr>
            <p:extLst/>
          </p:nvPr>
        </p:nvGraphicFramePr>
        <p:xfrm>
          <a:off x="720000" y="1692399"/>
          <a:ext cx="4752000" cy="4013867"/>
        </p:xfrm>
        <a:graphic>
          <a:graphicData uri="http://schemas.openxmlformats.org/drawingml/2006/table">
            <a:tbl>
              <a:tblPr firstRow="1" bandRow="1"/>
              <a:tblGrid>
                <a:gridCol w="4752000">
                  <a:extLst>
                    <a:ext uri="{9D8B030D-6E8A-4147-A177-3AD203B41FA5}">
                      <a16:colId xmlns:a16="http://schemas.microsoft.com/office/drawing/2014/main" val="20000"/>
                    </a:ext>
                  </a:extLst>
                </a:gridCol>
              </a:tblGrid>
              <a:tr h="364897">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r>
                        <a:rPr lang="da-DK" sz="1200" b="1" noProof="0" dirty="0">
                          <a:solidFill>
                            <a:schemeClr val="tx1"/>
                          </a:solidFill>
                          <a:latin typeface="+mj-lt"/>
                          <a:cs typeface="Helvetica" panose="020B0604020202020204" pitchFamily="34" charset="0"/>
                        </a:rPr>
                        <a:t>Emne</a:t>
                      </a:r>
                    </a:p>
                  </a:txBody>
                  <a:tcPr marL="82918" marR="82918" marT="41459" marB="41459" anchor="ctr">
                    <a:lnL>
                      <a:noFill/>
                    </a:lnL>
                    <a:lnR>
                      <a:noFill/>
                    </a:lnR>
                    <a:lnT>
                      <a:noFill/>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64897">
                <a:tc>
                  <a:txBody>
                    <a:bodyPr/>
                    <a:lstStyle/>
                    <a:p>
                      <a:pPr marL="0" marR="0" lvl="0" indent="0" algn="l" defTabSz="1042873" rtl="0" eaLnBrk="1" fontAlgn="auto" latinLnBrk="0" hangingPunct="1">
                        <a:lnSpc>
                          <a:spcPct val="100000"/>
                        </a:lnSpc>
                        <a:spcBef>
                          <a:spcPts val="0"/>
                        </a:spcBef>
                        <a:spcAft>
                          <a:spcPts val="0"/>
                        </a:spcAft>
                        <a:buClrTx/>
                        <a:buSzTx/>
                        <a:buFontTx/>
                        <a:buNone/>
                        <a:tabLst/>
                        <a:defRPr/>
                      </a:pPr>
                      <a:r>
                        <a:rPr lang="da-DK" sz="1200" b="0" noProof="0" dirty="0">
                          <a:solidFill>
                            <a:schemeClr val="tx1"/>
                          </a:solidFill>
                          <a:latin typeface="+mj-lt"/>
                          <a:cs typeface="Helvetica" panose="020B0604020202020204" pitchFamily="34" charset="0"/>
                        </a:rPr>
                        <a:t>Hovedkonklusioner</a:t>
                      </a:r>
                    </a:p>
                  </a:txBody>
                  <a:tcPr marL="82918" marR="82918" marT="41459" marB="41459" anchor="ctr">
                    <a:lnL>
                      <a:noFill/>
                    </a:lnL>
                    <a:lnR>
                      <a:noFill/>
                    </a:lnR>
                    <a:lnT w="635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3"/>
                  </a:ext>
                </a:extLst>
              </a:tr>
              <a:tr h="364897">
                <a:tc>
                  <a:txBody>
                    <a:bodyPr/>
                    <a:lstStyle/>
                    <a:p>
                      <a:pPr marL="0" marR="0" lvl="0" indent="0" algn="l" defTabSz="1042873" rtl="0" eaLnBrk="1" fontAlgn="auto" latinLnBrk="0" hangingPunct="1">
                        <a:lnSpc>
                          <a:spcPct val="100000"/>
                        </a:lnSpc>
                        <a:spcBef>
                          <a:spcPts val="0"/>
                        </a:spcBef>
                        <a:spcAft>
                          <a:spcPts val="0"/>
                        </a:spcAft>
                        <a:buClrTx/>
                        <a:buSzTx/>
                        <a:buFontTx/>
                        <a:buNone/>
                        <a:tabLst/>
                        <a:defRPr/>
                      </a:pPr>
                      <a:r>
                        <a:rPr lang="da-DK" sz="1200" b="0" kern="1200" noProof="0" dirty="0">
                          <a:solidFill>
                            <a:schemeClr val="tx1"/>
                          </a:solidFill>
                          <a:latin typeface="+mn-lt"/>
                          <a:ea typeface="+mn-ea"/>
                          <a:cs typeface="Helvetica" panose="020B0604020202020204" pitchFamily="34" charset="0"/>
                        </a:rPr>
                        <a:t>Formål, metode</a:t>
                      </a:r>
                      <a:r>
                        <a:rPr lang="da-DK" sz="1200" b="0" kern="1200" baseline="0" noProof="0" dirty="0">
                          <a:solidFill>
                            <a:schemeClr val="tx1"/>
                          </a:solidFill>
                          <a:latin typeface="+mn-lt"/>
                          <a:ea typeface="+mn-ea"/>
                          <a:cs typeface="Helvetica" panose="020B0604020202020204" pitchFamily="34" charset="0"/>
                        </a:rPr>
                        <a:t> og datagrundlag</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364897">
                <a:tc>
                  <a:txBody>
                    <a:bodyPr/>
                    <a:lstStyle/>
                    <a:p>
                      <a:pPr marL="0" marR="0" lvl="0" indent="0" algn="l" defTabSz="1042873"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1200" b="0" kern="1200" noProof="0" dirty="0">
                          <a:solidFill>
                            <a:schemeClr val="tx1"/>
                          </a:solidFill>
                          <a:latin typeface="+mn-lt"/>
                          <a:ea typeface="+mn-ea"/>
                          <a:cs typeface="Helvetica" panose="020B0604020202020204" pitchFamily="34" charset="0"/>
                        </a:rPr>
                        <a:t>Resultater</a:t>
                      </a: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187695313"/>
                  </a:ext>
                </a:extLst>
              </a:tr>
              <a:tr h="364897">
                <a:tc>
                  <a:txBody>
                    <a:bodyPr/>
                    <a:lstStyle/>
                    <a:p>
                      <a:pPr marL="171450" marR="0" indent="-171450" algn="l" defTabSz="94563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baseline="0" noProof="0" dirty="0">
                          <a:solidFill>
                            <a:schemeClr val="tx1"/>
                          </a:solidFill>
                          <a:latin typeface="+mj-lt"/>
                          <a:cs typeface="Helvetica" panose="020B0604020202020204" pitchFamily="34" charset="0"/>
                        </a:rPr>
                        <a:t>Overordnet tilfredshed</a:t>
                      </a: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64897">
                <a:tc>
                  <a:txBody>
                    <a:bodyPr/>
                    <a:lstStyle/>
                    <a:p>
                      <a:pPr marL="171450" marR="0" indent="-171450" algn="l" defTabSz="94563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baseline="0" noProof="0" dirty="0">
                          <a:solidFill>
                            <a:schemeClr val="tx1"/>
                          </a:solidFill>
                          <a:latin typeface="+mj-lt"/>
                          <a:cs typeface="Helvetica" panose="020B0604020202020204" pitchFamily="34" charset="0"/>
                        </a:rPr>
                        <a:t>Interessevaretagelse og synlighed</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64897">
                <a:tc>
                  <a:txBody>
                    <a:bodyPr/>
                    <a:lstStyle/>
                    <a:p>
                      <a:pPr marL="171450" marR="0" indent="-171450" algn="l" defTabSz="94563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noProof="0" dirty="0">
                          <a:solidFill>
                            <a:schemeClr val="tx1"/>
                          </a:solidFill>
                          <a:latin typeface="+mj-lt"/>
                          <a:cs typeface="Helvetica" panose="020B0604020202020204" pitchFamily="34" charset="0"/>
                        </a:rPr>
                        <a:t>Faglige</a:t>
                      </a:r>
                      <a:r>
                        <a:rPr lang="da-DK" sz="1200" b="0" baseline="0" noProof="0" dirty="0">
                          <a:solidFill>
                            <a:schemeClr val="tx1"/>
                          </a:solidFill>
                          <a:latin typeface="+mj-lt"/>
                          <a:cs typeface="Helvetica" panose="020B0604020202020204" pitchFamily="34" charset="0"/>
                        </a:rPr>
                        <a:t> arrangementer</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64897">
                <a:tc>
                  <a:txBody>
                    <a:bodyPr/>
                    <a:lstStyle/>
                    <a:p>
                      <a:pPr marL="171450" marR="0" indent="-171450" algn="l" defTabSz="94563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noProof="0" dirty="0">
                          <a:solidFill>
                            <a:schemeClr val="tx1"/>
                          </a:solidFill>
                          <a:latin typeface="+mj-lt"/>
                          <a:cs typeface="Helvetica" panose="020B0604020202020204" pitchFamily="34" charset="0"/>
                        </a:rPr>
                        <a:t>Rådgivning</a:t>
                      </a:r>
                      <a:r>
                        <a:rPr lang="da-DK" sz="1200" b="0" baseline="0" noProof="0" dirty="0">
                          <a:solidFill>
                            <a:schemeClr val="tx1"/>
                          </a:solidFill>
                          <a:latin typeface="+mj-lt"/>
                          <a:cs typeface="Helvetica" panose="020B0604020202020204" pitchFamily="34" charset="0"/>
                        </a:rPr>
                        <a:t> og vejledning</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64897">
                <a:tc>
                  <a:txBody>
                    <a:bodyPr/>
                    <a:lstStyle/>
                    <a:p>
                      <a:pPr marL="171450" marR="0" lvl="0" indent="-171450" algn="l" defTabSz="104287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noProof="0" dirty="0">
                          <a:solidFill>
                            <a:schemeClr val="tx1"/>
                          </a:solidFill>
                          <a:latin typeface="+mj-lt"/>
                          <a:cs typeface="Helvetica" panose="020B0604020202020204" pitchFamily="34" charset="0"/>
                        </a:rPr>
                        <a:t>Medlemskommunikation</a:t>
                      </a: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64897">
                <a:tc>
                  <a:txBody>
                    <a:bodyPr/>
                    <a:lstStyle/>
                    <a:p>
                      <a:pPr marL="171450" marR="0" lvl="0" indent="-171450" algn="l" defTabSz="104287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noProof="0" dirty="0">
                          <a:solidFill>
                            <a:schemeClr val="tx1"/>
                          </a:solidFill>
                          <a:latin typeface="+mj-lt"/>
                          <a:cs typeface="Helvetica" panose="020B0604020202020204" pitchFamily="34" charset="0"/>
                        </a:rPr>
                        <a:t>Uddybende kommentarer</a:t>
                      </a: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64897">
                <a:tc>
                  <a:txBody>
                    <a:bodyPr/>
                    <a:lstStyle/>
                    <a:p>
                      <a:pPr marL="0" marR="0" lvl="0" indent="0" algn="l" defTabSz="1042873"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1200" b="0" kern="1200" noProof="0" dirty="0">
                          <a:solidFill>
                            <a:schemeClr val="tx1"/>
                          </a:solidFill>
                          <a:latin typeface="+mn-lt"/>
                          <a:ea typeface="+mn-ea"/>
                          <a:cs typeface="Helvetica" panose="020B0604020202020204" pitchFamily="34" charset="0"/>
                        </a:rPr>
                        <a:t>Fokuspunkter og anbefalinger</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782257081"/>
                  </a:ext>
                </a:extLst>
              </a:tr>
            </a:tbl>
          </a:graphicData>
        </a:graphic>
      </p:graphicFrame>
      <p:sp>
        <p:nvSpPr>
          <p:cNvPr id="4" name="Pladsholder til diasnummer 5">
            <a:extLst>
              <a:ext uri="{FF2B5EF4-FFF2-40B4-BE49-F238E27FC236}">
                <a16:creationId xmlns:a16="http://schemas.microsoft.com/office/drawing/2014/main" id="{8F447C77-4A93-4297-A457-C6F64FD7749A}"/>
              </a:ext>
            </a:extLst>
          </p:cNvPr>
          <p:cNvSpPr>
            <a:spLocks noGrp="1"/>
          </p:cNvSpPr>
          <p:nvPr>
            <p:ph type="sldNum" sz="quarter" idx="12"/>
          </p:nvPr>
        </p:nvSpPr>
        <p:spPr>
          <a:xfrm>
            <a:off x="10099501" y="7020991"/>
            <a:ext cx="3133729" cy="402568"/>
          </a:xfrm>
          <a:prstGeom prst="rect">
            <a:avLst/>
          </a:prstGeom>
        </p:spPr>
        <p:txBody>
          <a:bodyPr/>
          <a:lstStyle/>
          <a:p>
            <a:fld id="{4855A268-E3A0-4BE9-8E43-1CD55431F392}" type="slidenum">
              <a:rPr lang="da-DK" smtClean="0"/>
              <a:t>2</a:t>
            </a:fld>
            <a:endParaRPr lang="da-DK" dirty="0"/>
          </a:p>
        </p:txBody>
      </p:sp>
    </p:spTree>
    <p:extLst>
      <p:ext uri="{BB962C8B-B14F-4D97-AF65-F5344CB8AC3E}">
        <p14:creationId xmlns:p14="http://schemas.microsoft.com/office/powerpoint/2010/main" val="9224984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FAGLIGE AKTIVITETER</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Der er generelt tilfredshed med de forskellige aspekter af DANVAs faglige aktiviteter. Dog angiver 16 pct., at de er meget utilfredse eller utilfredse med prisen for deltagelse. Til gengæld er prisen af relativt mindre betydning end de fleste andre parametre, hvor især den faglige kvalitet og den pædagogiske formidling fra underviseren tillægges stor betydning.</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82003"/>
            <a:ext cx="11863354" cy="246221"/>
          </a:xfrm>
          <a:prstGeom prst="rect">
            <a:avLst/>
          </a:prstGeom>
          <a:noFill/>
        </p:spPr>
        <p:txBody>
          <a:bodyPr wrap="square" rtlCol="0">
            <a:spAutoFit/>
          </a:bodyPr>
          <a:lstStyle/>
          <a:p>
            <a:pPr lvl="0"/>
            <a:r>
              <a:rPr lang="da-DK" sz="1000" b="1" i="1" dirty="0"/>
              <a:t>På baggrund af selskabets samlede erfaringer hvor tilfreds er du med følgende aspekter, og hvilken betydning tillægger du disse ift. DANVAs faglige aktiviteter:</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N=62</a:t>
            </a:r>
            <a:endParaRPr lang="da-DK" sz="700" dirty="0"/>
          </a:p>
        </p:txBody>
      </p:sp>
      <p:sp>
        <p:nvSpPr>
          <p:cNvPr id="11" name="Tekstboks 10"/>
          <p:cNvSpPr txBox="1"/>
          <p:nvPr/>
        </p:nvSpPr>
        <p:spPr>
          <a:xfrm>
            <a:off x="8037597" y="2432341"/>
            <a:ext cx="4359941" cy="276999"/>
          </a:xfrm>
          <a:prstGeom prst="rect">
            <a:avLst/>
          </a:prstGeom>
          <a:noFill/>
        </p:spPr>
        <p:txBody>
          <a:bodyPr wrap="square" rtlCol="0">
            <a:spAutoFit/>
          </a:bodyPr>
          <a:lstStyle/>
          <a:p>
            <a:pPr algn="ctr"/>
            <a:r>
              <a:rPr lang="da-DK" sz="1200" dirty="0">
                <a:solidFill>
                  <a:schemeClr val="accent1"/>
                </a:solidFill>
                <a:latin typeface="+mj-lt"/>
              </a:rPr>
              <a:t>Betydning</a:t>
            </a:r>
            <a:endParaRPr lang="da-DK" sz="1400" dirty="0">
              <a:solidFill>
                <a:schemeClr val="accent1"/>
              </a:solidFill>
              <a:latin typeface="+mj-lt"/>
            </a:endParaRPr>
          </a:p>
        </p:txBody>
      </p:sp>
      <p:sp>
        <p:nvSpPr>
          <p:cNvPr id="13" name="Tekstboks 12"/>
          <p:cNvSpPr txBox="1"/>
          <p:nvPr/>
        </p:nvSpPr>
        <p:spPr>
          <a:xfrm>
            <a:off x="3258741" y="2432341"/>
            <a:ext cx="4392488" cy="276999"/>
          </a:xfrm>
          <a:prstGeom prst="rect">
            <a:avLst/>
          </a:prstGeom>
          <a:noFill/>
        </p:spPr>
        <p:txBody>
          <a:bodyPr wrap="square" rtlCol="0">
            <a:spAutoFit/>
          </a:bodyPr>
          <a:lstStyle/>
          <a:p>
            <a:pPr algn="ctr"/>
            <a:r>
              <a:rPr lang="da-DK" sz="1200" dirty="0">
                <a:solidFill>
                  <a:schemeClr val="accent1"/>
                </a:solidFill>
                <a:latin typeface="+mj-lt"/>
              </a:rPr>
              <a:t>Tilfredshed/utilfredshed</a:t>
            </a:r>
          </a:p>
        </p:txBody>
      </p:sp>
      <p:graphicFrame>
        <p:nvGraphicFramePr>
          <p:cNvPr id="15" name="Tabel 14"/>
          <p:cNvGraphicFramePr>
            <a:graphicFrameLocks noGrp="1"/>
          </p:cNvGraphicFramePr>
          <p:nvPr>
            <p:extLst>
              <p:ext uri="{D42A27DB-BD31-4B8C-83A1-F6EECF244321}">
                <p14:modId xmlns:p14="http://schemas.microsoft.com/office/powerpoint/2010/main" val="128101528"/>
              </p:ext>
            </p:extLst>
          </p:nvPr>
        </p:nvGraphicFramePr>
        <p:xfrm>
          <a:off x="882477" y="3012095"/>
          <a:ext cx="2402990" cy="3022464"/>
        </p:xfrm>
        <a:graphic>
          <a:graphicData uri="http://schemas.openxmlformats.org/drawingml/2006/table">
            <a:tbl>
              <a:tblPr firstRow="1" bandRow="1">
                <a:tableStyleId>{2D5ABB26-0587-4C30-8999-92F81FD0307C}</a:tableStyleId>
              </a:tblPr>
              <a:tblGrid>
                <a:gridCol w="2402990">
                  <a:extLst>
                    <a:ext uri="{9D8B030D-6E8A-4147-A177-3AD203B41FA5}">
                      <a16:colId xmlns:a16="http://schemas.microsoft.com/office/drawing/2014/main" val="20000"/>
                    </a:ext>
                  </a:extLst>
                </a:gridCol>
              </a:tblGrid>
              <a:tr h="503744">
                <a:tc>
                  <a:txBody>
                    <a:bodyPr/>
                    <a:lstStyle/>
                    <a:p>
                      <a:pPr>
                        <a:lnSpc>
                          <a:spcPct val="107000"/>
                        </a:lnSpc>
                        <a:spcAft>
                          <a:spcPts val="0"/>
                        </a:spcAft>
                      </a:pPr>
                      <a:r>
                        <a:rPr lang="da-DK" sz="900" dirty="0">
                          <a:effectLst/>
                          <a:latin typeface="+mj-lt"/>
                          <a:ea typeface="Calibri"/>
                          <a:cs typeface="Times New Roman"/>
                        </a:rPr>
                        <a:t>…Den faglige kvalitet af aktiviteterne?</a:t>
                      </a:r>
                    </a:p>
                  </a:txBody>
                  <a:tcPr marL="68580" marR="68580" marT="53975" marB="53975" anchor="ctr"/>
                </a:tc>
                <a:extLst>
                  <a:ext uri="{0D108BD9-81ED-4DB2-BD59-A6C34878D82A}">
                    <a16:rowId xmlns:a16="http://schemas.microsoft.com/office/drawing/2014/main" val="10000"/>
                  </a:ext>
                </a:extLst>
              </a:tr>
              <a:tr h="503744">
                <a:tc>
                  <a:txBody>
                    <a:bodyPr/>
                    <a:lstStyle/>
                    <a:p>
                      <a:pPr>
                        <a:lnSpc>
                          <a:spcPct val="107000"/>
                        </a:lnSpc>
                        <a:spcAft>
                          <a:spcPts val="0"/>
                        </a:spcAft>
                      </a:pPr>
                      <a:r>
                        <a:rPr lang="da-DK" sz="900" dirty="0">
                          <a:effectLst/>
                          <a:latin typeface="+mj-lt"/>
                          <a:ea typeface="Calibri"/>
                          <a:cs typeface="Times New Roman"/>
                        </a:rPr>
                        <a:t>…De praktiske rammer omkring aktiviteterne (mad, materiale, lokale)?</a:t>
                      </a:r>
                    </a:p>
                  </a:txBody>
                  <a:tcPr marL="68580" marR="68580" marT="53975" marB="53975" anchor="ctr"/>
                </a:tc>
                <a:extLst>
                  <a:ext uri="{0D108BD9-81ED-4DB2-BD59-A6C34878D82A}">
                    <a16:rowId xmlns:a16="http://schemas.microsoft.com/office/drawing/2014/main" val="10001"/>
                  </a:ext>
                </a:extLst>
              </a:tr>
              <a:tr h="503744">
                <a:tc>
                  <a:txBody>
                    <a:bodyPr/>
                    <a:lstStyle/>
                    <a:p>
                      <a:pPr>
                        <a:lnSpc>
                          <a:spcPct val="107000"/>
                        </a:lnSpc>
                        <a:spcAft>
                          <a:spcPts val="0"/>
                        </a:spcAft>
                      </a:pPr>
                      <a:r>
                        <a:rPr lang="da-DK" sz="900" dirty="0">
                          <a:effectLst/>
                          <a:latin typeface="+mj-lt"/>
                          <a:ea typeface="Calibri"/>
                          <a:cs typeface="Times New Roman"/>
                        </a:rPr>
                        <a:t>…Den pædagogiske formidling fra underviseren?</a:t>
                      </a:r>
                    </a:p>
                  </a:txBody>
                  <a:tcPr marL="68580" marR="68580" marT="53975" marB="53975" anchor="ctr"/>
                </a:tc>
                <a:extLst>
                  <a:ext uri="{0D108BD9-81ED-4DB2-BD59-A6C34878D82A}">
                    <a16:rowId xmlns:a16="http://schemas.microsoft.com/office/drawing/2014/main" val="10002"/>
                  </a:ext>
                </a:extLst>
              </a:tr>
              <a:tr h="503744">
                <a:tc>
                  <a:txBody>
                    <a:bodyPr/>
                    <a:lstStyle/>
                    <a:p>
                      <a:pPr>
                        <a:lnSpc>
                          <a:spcPct val="107000"/>
                        </a:lnSpc>
                        <a:spcAft>
                          <a:spcPts val="0"/>
                        </a:spcAft>
                      </a:pPr>
                      <a:r>
                        <a:rPr lang="da-DK" sz="900" dirty="0">
                          <a:effectLst/>
                          <a:latin typeface="+mj-lt"/>
                          <a:ea typeface="Calibri"/>
                          <a:cs typeface="Times New Roman"/>
                        </a:rPr>
                        <a:t>… Udbuddet af aktiviteter?</a:t>
                      </a:r>
                    </a:p>
                  </a:txBody>
                  <a:tcPr marL="68580" marR="68580" marT="53975" marB="53975" anchor="ctr"/>
                </a:tc>
                <a:extLst>
                  <a:ext uri="{0D108BD9-81ED-4DB2-BD59-A6C34878D82A}">
                    <a16:rowId xmlns:a16="http://schemas.microsoft.com/office/drawing/2014/main" val="10003"/>
                  </a:ext>
                </a:extLst>
              </a:tr>
              <a:tr h="503744">
                <a:tc>
                  <a:txBody>
                    <a:bodyPr/>
                    <a:lstStyle/>
                    <a:p>
                      <a:pPr>
                        <a:lnSpc>
                          <a:spcPct val="107000"/>
                        </a:lnSpc>
                        <a:spcAft>
                          <a:spcPts val="0"/>
                        </a:spcAft>
                      </a:pPr>
                      <a:r>
                        <a:rPr lang="da-DK" sz="900" dirty="0">
                          <a:effectLst/>
                          <a:latin typeface="+mj-lt"/>
                          <a:ea typeface="Calibri"/>
                          <a:cs typeface="Times New Roman"/>
                        </a:rPr>
                        <a:t>…Generel information og kommunikation omkring aktiviteterne?</a:t>
                      </a:r>
                    </a:p>
                  </a:txBody>
                  <a:tcPr marL="68580" marR="68580" marT="53975" marB="53975" anchor="ctr"/>
                </a:tc>
                <a:extLst>
                  <a:ext uri="{0D108BD9-81ED-4DB2-BD59-A6C34878D82A}">
                    <a16:rowId xmlns:a16="http://schemas.microsoft.com/office/drawing/2014/main" val="163360620"/>
                  </a:ext>
                </a:extLst>
              </a:tr>
              <a:tr h="503744">
                <a:tc>
                  <a:txBody>
                    <a:bodyPr/>
                    <a:lstStyle/>
                    <a:p>
                      <a:pPr>
                        <a:lnSpc>
                          <a:spcPct val="107000"/>
                        </a:lnSpc>
                        <a:spcAft>
                          <a:spcPts val="0"/>
                        </a:spcAft>
                      </a:pPr>
                      <a:r>
                        <a:rPr lang="da-DK" sz="900" dirty="0">
                          <a:effectLst/>
                          <a:latin typeface="+mj-lt"/>
                          <a:ea typeface="Calibri"/>
                          <a:cs typeface="Times New Roman"/>
                        </a:rPr>
                        <a:t>… Prisen for deltagelse i aktiviteterne?</a:t>
                      </a:r>
                    </a:p>
                  </a:txBody>
                  <a:tcPr marL="68580" marR="68580" marT="53975" marB="53975" anchor="ctr"/>
                </a:tc>
                <a:extLst>
                  <a:ext uri="{0D108BD9-81ED-4DB2-BD59-A6C34878D82A}">
                    <a16:rowId xmlns:a16="http://schemas.microsoft.com/office/drawing/2014/main" val="10004"/>
                  </a:ext>
                </a:extLst>
              </a:tr>
            </a:tbl>
          </a:graphicData>
        </a:graphic>
      </p:graphicFrame>
      <p:graphicFrame>
        <p:nvGraphicFramePr>
          <p:cNvPr id="16" name="Diagram 15"/>
          <p:cNvGraphicFramePr/>
          <p:nvPr>
            <p:extLst>
              <p:ext uri="{D42A27DB-BD31-4B8C-83A1-F6EECF244321}">
                <p14:modId xmlns:p14="http://schemas.microsoft.com/office/powerpoint/2010/main" val="1137717314"/>
              </p:ext>
            </p:extLst>
          </p:nvPr>
        </p:nvGraphicFramePr>
        <p:xfrm>
          <a:off x="7867253" y="2771682"/>
          <a:ext cx="4779549" cy="36653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Diagram 16">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1242466797"/>
              </p:ext>
            </p:extLst>
          </p:nvPr>
        </p:nvGraphicFramePr>
        <p:xfrm>
          <a:off x="3285761" y="2704319"/>
          <a:ext cx="4581198" cy="3812616"/>
        </p:xfrm>
        <a:graphic>
          <a:graphicData uri="http://schemas.openxmlformats.org/drawingml/2006/chart">
            <c:chart xmlns:c="http://schemas.openxmlformats.org/drawingml/2006/chart" xmlns:r="http://schemas.openxmlformats.org/officeDocument/2006/relationships" r:id="rId4"/>
          </a:graphicData>
        </a:graphic>
      </p:graphicFrame>
      <p:sp>
        <p:nvSpPr>
          <p:cNvPr id="12" name="Pladsholder til diasnummer 5">
            <a:extLst>
              <a:ext uri="{FF2B5EF4-FFF2-40B4-BE49-F238E27FC236}">
                <a16:creationId xmlns:a16="http://schemas.microsoft.com/office/drawing/2014/main" id="{4FB4D99C-3B37-4773-A027-3F8B37C1DFDD}"/>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20</a:t>
            </a:fld>
            <a:endParaRPr lang="da-DK" dirty="0"/>
          </a:p>
        </p:txBody>
      </p:sp>
    </p:spTree>
    <p:extLst>
      <p:ext uri="{BB962C8B-B14F-4D97-AF65-F5344CB8AC3E}">
        <p14:creationId xmlns:p14="http://schemas.microsoft.com/office/powerpoint/2010/main" val="1041423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FAGLIGE AKTIVITETER</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78 pct. angiver, at de er meget tilfredse eller tilfredse med den mulighed for netværksdannelse, der opstår ved deltagelse i DANVAs faglige aktiviteter, og ingen angiver at være utilfredse hermed.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82003"/>
            <a:ext cx="11863354" cy="400110"/>
          </a:xfrm>
          <a:prstGeom prst="rect">
            <a:avLst/>
          </a:prstGeom>
          <a:noFill/>
        </p:spPr>
        <p:txBody>
          <a:bodyPr wrap="square" rtlCol="0">
            <a:spAutoFit/>
          </a:bodyPr>
          <a:lstStyle/>
          <a:p>
            <a:pPr lvl="0"/>
            <a:r>
              <a:rPr lang="da-DK" sz="1000" b="1" i="1" dirty="0"/>
              <a:t>På baggrund af selskabets samlede erfaringer med DANVA hvor tilfreds er du med den mulighed for netværksdannelse, der opstår ved deltagelse i DANVAs faglige aktiviteter?</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N=62</a:t>
            </a:r>
          </a:p>
        </p:txBody>
      </p:sp>
      <p:graphicFrame>
        <p:nvGraphicFramePr>
          <p:cNvPr id="18" name="Diagram 17">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1222728759"/>
              </p:ext>
            </p:extLst>
          </p:nvPr>
        </p:nvGraphicFramePr>
        <p:xfrm>
          <a:off x="783448" y="2916535"/>
          <a:ext cx="11863353" cy="2736304"/>
        </p:xfrm>
        <a:graphic>
          <a:graphicData uri="http://schemas.openxmlformats.org/drawingml/2006/chart">
            <c:chart xmlns:c="http://schemas.openxmlformats.org/drawingml/2006/chart" xmlns:r="http://schemas.openxmlformats.org/officeDocument/2006/relationships" r:id="rId3"/>
          </a:graphicData>
        </a:graphic>
      </p:graphicFrame>
      <p:sp>
        <p:nvSpPr>
          <p:cNvPr id="8" name="Pladsholder til diasnummer 5">
            <a:extLst>
              <a:ext uri="{FF2B5EF4-FFF2-40B4-BE49-F238E27FC236}">
                <a16:creationId xmlns:a16="http://schemas.microsoft.com/office/drawing/2014/main" id="{D191D897-5E34-446D-8180-B89711204723}"/>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21</a:t>
            </a:fld>
            <a:endParaRPr lang="da-DK" dirty="0"/>
          </a:p>
        </p:txBody>
      </p:sp>
    </p:spTree>
    <p:extLst>
      <p:ext uri="{BB962C8B-B14F-4D97-AF65-F5344CB8AC3E}">
        <p14:creationId xmlns:p14="http://schemas.microsoft.com/office/powerpoint/2010/main" val="625578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FAGLIGE AKTIVITETER</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Størstedelen har deltaget i DANVAs årsmøde, direktørforum og regionalmøder inden for de seneste to år. I modsætning hertil har kun ca. hver tredje deltaget i lederforum.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82003"/>
            <a:ext cx="11863354" cy="246221"/>
          </a:xfrm>
          <a:prstGeom prst="rect">
            <a:avLst/>
          </a:prstGeom>
          <a:noFill/>
        </p:spPr>
        <p:txBody>
          <a:bodyPr wrap="square" rtlCol="0">
            <a:spAutoFit/>
          </a:bodyPr>
          <a:lstStyle/>
          <a:p>
            <a:pPr lvl="0"/>
            <a:r>
              <a:rPr lang="da-DK" sz="1000" b="1" i="1" dirty="0"/>
              <a:t>Har du deltaget i en eller flere af disse aktiviteter inden for de seneste to år?</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N=62</a:t>
            </a:r>
          </a:p>
        </p:txBody>
      </p:sp>
      <p:graphicFrame>
        <p:nvGraphicFramePr>
          <p:cNvPr id="9" name="Diagram 8">
            <a:extLst>
              <a:ext uri="{FF2B5EF4-FFF2-40B4-BE49-F238E27FC236}">
                <a16:creationId xmlns:a16="http://schemas.microsoft.com/office/drawing/2014/main" id="{B75A55D8-5C4E-4896-BF15-A21E8CDE0085}"/>
              </a:ext>
            </a:extLst>
          </p:cNvPr>
          <p:cNvGraphicFramePr/>
          <p:nvPr>
            <p:extLst>
              <p:ext uri="{D42A27DB-BD31-4B8C-83A1-F6EECF244321}">
                <p14:modId xmlns:p14="http://schemas.microsoft.com/office/powerpoint/2010/main" val="414782330"/>
              </p:ext>
            </p:extLst>
          </p:nvPr>
        </p:nvGraphicFramePr>
        <p:xfrm>
          <a:off x="3186733" y="2633078"/>
          <a:ext cx="6120680" cy="3432781"/>
        </p:xfrm>
        <a:graphic>
          <a:graphicData uri="http://schemas.openxmlformats.org/drawingml/2006/chart">
            <c:chart xmlns:c="http://schemas.openxmlformats.org/drawingml/2006/chart" xmlns:r="http://schemas.openxmlformats.org/officeDocument/2006/relationships" r:id="rId3"/>
          </a:graphicData>
        </a:graphic>
      </p:graphicFrame>
      <p:sp>
        <p:nvSpPr>
          <p:cNvPr id="8" name="Pladsholder til diasnummer 5">
            <a:extLst>
              <a:ext uri="{FF2B5EF4-FFF2-40B4-BE49-F238E27FC236}">
                <a16:creationId xmlns:a16="http://schemas.microsoft.com/office/drawing/2014/main" id="{3C1DEC4C-2EE7-4389-AB4B-C9B5BD157250}"/>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22</a:t>
            </a:fld>
            <a:endParaRPr lang="da-DK" dirty="0"/>
          </a:p>
        </p:txBody>
      </p:sp>
    </p:spTree>
    <p:extLst>
      <p:ext uri="{BB962C8B-B14F-4D97-AF65-F5344CB8AC3E}">
        <p14:creationId xmlns:p14="http://schemas.microsoft.com/office/powerpoint/2010/main" val="3153642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FAGLIGE AKTIVITETER – ÅRSMØDER</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Der er generelt stor tilfredshed med alle aspekter af årsmøderne – på nær prisen for deltagelse ved arrangementet. 8 pct. angiver at være utilfredse med den faglige kvalitet ved årsmødet, mens 14 pct. angiver at være utilfredse med prisen for deltagelse. Ingen angiver utilfredshed med de praktiske rammer samt information og kommunikation ved årsmøderne.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82003"/>
            <a:ext cx="11863354" cy="246221"/>
          </a:xfrm>
          <a:prstGeom prst="rect">
            <a:avLst/>
          </a:prstGeom>
          <a:noFill/>
        </p:spPr>
        <p:txBody>
          <a:bodyPr wrap="square" rtlCol="0">
            <a:spAutoFit/>
          </a:bodyPr>
          <a:lstStyle/>
          <a:p>
            <a:pPr lvl="0"/>
            <a:r>
              <a:rPr lang="da-DK" sz="1000" b="1" i="1" dirty="0"/>
              <a:t>Hvor tilfreds er du med følgende aspekter ifm. DANVAs årsmøder:</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N=49</a:t>
            </a:r>
          </a:p>
        </p:txBody>
      </p:sp>
      <p:graphicFrame>
        <p:nvGraphicFramePr>
          <p:cNvPr id="10" name="Tabel 9"/>
          <p:cNvGraphicFramePr>
            <a:graphicFrameLocks noGrp="1"/>
          </p:cNvGraphicFramePr>
          <p:nvPr>
            <p:extLst>
              <p:ext uri="{D42A27DB-BD31-4B8C-83A1-F6EECF244321}">
                <p14:modId xmlns:p14="http://schemas.microsoft.com/office/powerpoint/2010/main" val="301436923"/>
              </p:ext>
            </p:extLst>
          </p:nvPr>
        </p:nvGraphicFramePr>
        <p:xfrm>
          <a:off x="819435" y="3043833"/>
          <a:ext cx="2223282" cy="2825030"/>
        </p:xfrm>
        <a:graphic>
          <a:graphicData uri="http://schemas.openxmlformats.org/drawingml/2006/table">
            <a:tbl>
              <a:tblPr firstRow="1" bandRow="1">
                <a:tableStyleId>{2D5ABB26-0587-4C30-8999-92F81FD0307C}</a:tableStyleId>
              </a:tblPr>
              <a:tblGrid>
                <a:gridCol w="2223282">
                  <a:extLst>
                    <a:ext uri="{9D8B030D-6E8A-4147-A177-3AD203B41FA5}">
                      <a16:colId xmlns:a16="http://schemas.microsoft.com/office/drawing/2014/main" val="20000"/>
                    </a:ext>
                  </a:extLst>
                </a:gridCol>
              </a:tblGrid>
              <a:tr h="648691">
                <a:tc>
                  <a:txBody>
                    <a:bodyPr/>
                    <a:lstStyle/>
                    <a:p>
                      <a:pPr>
                        <a:lnSpc>
                          <a:spcPct val="107000"/>
                        </a:lnSpc>
                        <a:spcAft>
                          <a:spcPts val="0"/>
                        </a:spcAft>
                      </a:pPr>
                      <a:r>
                        <a:rPr lang="da-DK" sz="1100" dirty="0">
                          <a:effectLst/>
                          <a:latin typeface="Calibri"/>
                          <a:ea typeface="Calibri"/>
                          <a:cs typeface="Times New Roman"/>
                        </a:rPr>
                        <a:t>…Den faglige kvalitet ved arrangementerne?</a:t>
                      </a:r>
                    </a:p>
                  </a:txBody>
                  <a:tcPr marL="68580" marR="68580" marT="53975" marB="53975"/>
                </a:tc>
                <a:extLst>
                  <a:ext uri="{0D108BD9-81ED-4DB2-BD59-A6C34878D82A}">
                    <a16:rowId xmlns:a16="http://schemas.microsoft.com/office/drawing/2014/main" val="10000"/>
                  </a:ext>
                </a:extLst>
              </a:tr>
              <a:tr h="756090">
                <a:tc>
                  <a:txBody>
                    <a:bodyPr/>
                    <a:lstStyle/>
                    <a:p>
                      <a:pPr>
                        <a:lnSpc>
                          <a:spcPct val="107000"/>
                        </a:lnSpc>
                        <a:spcAft>
                          <a:spcPts val="0"/>
                        </a:spcAft>
                      </a:pPr>
                      <a:r>
                        <a:rPr lang="da-DK" sz="1100" dirty="0">
                          <a:effectLst/>
                          <a:latin typeface="Calibri"/>
                          <a:ea typeface="Calibri"/>
                          <a:cs typeface="Times New Roman"/>
                        </a:rPr>
                        <a:t>…De praktiske rammer omkring arrangementerne (mad, materiale, lokale)?</a:t>
                      </a:r>
                    </a:p>
                  </a:txBody>
                  <a:tcPr marL="68580" marR="68580" marT="53975" marB="53975"/>
                </a:tc>
                <a:extLst>
                  <a:ext uri="{0D108BD9-81ED-4DB2-BD59-A6C34878D82A}">
                    <a16:rowId xmlns:a16="http://schemas.microsoft.com/office/drawing/2014/main" val="10001"/>
                  </a:ext>
                </a:extLst>
              </a:tr>
              <a:tr h="738108">
                <a:tc>
                  <a:txBody>
                    <a:bodyPr/>
                    <a:lstStyle/>
                    <a:p>
                      <a:pPr>
                        <a:lnSpc>
                          <a:spcPct val="107000"/>
                        </a:lnSpc>
                        <a:spcAft>
                          <a:spcPts val="0"/>
                        </a:spcAft>
                      </a:pPr>
                      <a:r>
                        <a:rPr lang="da-DK" sz="1100" dirty="0">
                          <a:effectLst/>
                          <a:latin typeface="Calibri"/>
                          <a:ea typeface="Calibri"/>
                          <a:cs typeface="Times New Roman"/>
                        </a:rPr>
                        <a:t>…Generel information og kommunikation omkring arrangementerne?</a:t>
                      </a:r>
                    </a:p>
                  </a:txBody>
                  <a:tcPr marL="68580" marR="68580" marT="53975" marB="53975"/>
                </a:tc>
                <a:extLst>
                  <a:ext uri="{0D108BD9-81ED-4DB2-BD59-A6C34878D82A}">
                    <a16:rowId xmlns:a16="http://schemas.microsoft.com/office/drawing/2014/main" val="10002"/>
                  </a:ext>
                </a:extLst>
              </a:tr>
              <a:tr h="682141">
                <a:tc>
                  <a:txBody>
                    <a:bodyPr/>
                    <a:lstStyle/>
                    <a:p>
                      <a:pPr>
                        <a:lnSpc>
                          <a:spcPct val="107000"/>
                        </a:lnSpc>
                        <a:spcAft>
                          <a:spcPts val="0"/>
                        </a:spcAft>
                      </a:pPr>
                      <a:r>
                        <a:rPr lang="da-DK" sz="1100" dirty="0">
                          <a:effectLst/>
                          <a:latin typeface="Calibri"/>
                          <a:ea typeface="Calibri"/>
                          <a:cs typeface="Times New Roman"/>
                        </a:rPr>
                        <a:t>… Prisen for deltagelse i arrangementerne?</a:t>
                      </a:r>
                    </a:p>
                  </a:txBody>
                  <a:tcPr marL="68580" marR="68580" marT="53975" marB="53975"/>
                </a:tc>
                <a:extLst>
                  <a:ext uri="{0D108BD9-81ED-4DB2-BD59-A6C34878D82A}">
                    <a16:rowId xmlns:a16="http://schemas.microsoft.com/office/drawing/2014/main" val="10003"/>
                  </a:ext>
                </a:extLst>
              </a:tr>
            </a:tbl>
          </a:graphicData>
        </a:graphic>
      </p:graphicFrame>
      <p:graphicFrame>
        <p:nvGraphicFramePr>
          <p:cNvPr id="11" name="Diagram 10">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3464268594"/>
              </p:ext>
            </p:extLst>
          </p:nvPr>
        </p:nvGraphicFramePr>
        <p:xfrm>
          <a:off x="2682678" y="2628503"/>
          <a:ext cx="9964124" cy="3528392"/>
        </p:xfrm>
        <a:graphic>
          <a:graphicData uri="http://schemas.openxmlformats.org/drawingml/2006/chart">
            <c:chart xmlns:c="http://schemas.openxmlformats.org/drawingml/2006/chart" xmlns:r="http://schemas.openxmlformats.org/officeDocument/2006/relationships" r:id="rId3"/>
          </a:graphicData>
        </a:graphic>
      </p:graphicFrame>
      <p:sp>
        <p:nvSpPr>
          <p:cNvPr id="9" name="Pladsholder til diasnummer 5">
            <a:extLst>
              <a:ext uri="{FF2B5EF4-FFF2-40B4-BE49-F238E27FC236}">
                <a16:creationId xmlns:a16="http://schemas.microsoft.com/office/drawing/2014/main" id="{5D0E5F81-B63C-46BD-B8BB-C4A27A3CEF64}"/>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23</a:t>
            </a:fld>
            <a:endParaRPr lang="da-DK" dirty="0"/>
          </a:p>
        </p:txBody>
      </p:sp>
    </p:spTree>
    <p:extLst>
      <p:ext uri="{BB962C8B-B14F-4D97-AF65-F5344CB8AC3E}">
        <p14:creationId xmlns:p14="http://schemas.microsoft.com/office/powerpoint/2010/main" val="25074577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FAGLIGE AKTIVITETER – DIREKTØRFORUM</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Der er generelt stor tilfredshed med alle aspekter af direktørforum. Dog angiver 8 pct. at være utilfredse med prisen for deltagelse.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82003"/>
            <a:ext cx="11863354" cy="246221"/>
          </a:xfrm>
          <a:prstGeom prst="rect">
            <a:avLst/>
          </a:prstGeom>
          <a:noFill/>
        </p:spPr>
        <p:txBody>
          <a:bodyPr wrap="square" rtlCol="0">
            <a:spAutoFit/>
          </a:bodyPr>
          <a:lstStyle/>
          <a:p>
            <a:pPr lvl="0"/>
            <a:r>
              <a:rPr lang="da-DK" sz="1000" b="1" i="1" dirty="0"/>
              <a:t>Hvor tilfreds er du med følgende aspekter ifm. direktørforum:</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N=40</a:t>
            </a:r>
          </a:p>
        </p:txBody>
      </p:sp>
      <p:graphicFrame>
        <p:nvGraphicFramePr>
          <p:cNvPr id="10" name="Tabel 9"/>
          <p:cNvGraphicFramePr>
            <a:graphicFrameLocks noGrp="1"/>
          </p:cNvGraphicFramePr>
          <p:nvPr>
            <p:extLst>
              <p:ext uri="{D42A27DB-BD31-4B8C-83A1-F6EECF244321}">
                <p14:modId xmlns:p14="http://schemas.microsoft.com/office/powerpoint/2010/main" val="3213012535"/>
              </p:ext>
            </p:extLst>
          </p:nvPr>
        </p:nvGraphicFramePr>
        <p:xfrm>
          <a:off x="819435" y="3043833"/>
          <a:ext cx="2223282" cy="2825030"/>
        </p:xfrm>
        <a:graphic>
          <a:graphicData uri="http://schemas.openxmlformats.org/drawingml/2006/table">
            <a:tbl>
              <a:tblPr firstRow="1" bandRow="1">
                <a:tableStyleId>{2D5ABB26-0587-4C30-8999-92F81FD0307C}</a:tableStyleId>
              </a:tblPr>
              <a:tblGrid>
                <a:gridCol w="2223282">
                  <a:extLst>
                    <a:ext uri="{9D8B030D-6E8A-4147-A177-3AD203B41FA5}">
                      <a16:colId xmlns:a16="http://schemas.microsoft.com/office/drawing/2014/main" val="20000"/>
                    </a:ext>
                  </a:extLst>
                </a:gridCol>
              </a:tblGrid>
              <a:tr h="648691">
                <a:tc>
                  <a:txBody>
                    <a:bodyPr/>
                    <a:lstStyle/>
                    <a:p>
                      <a:pPr>
                        <a:lnSpc>
                          <a:spcPct val="107000"/>
                        </a:lnSpc>
                        <a:spcAft>
                          <a:spcPts val="0"/>
                        </a:spcAft>
                      </a:pPr>
                      <a:r>
                        <a:rPr lang="da-DK" sz="1100" dirty="0">
                          <a:effectLst/>
                          <a:latin typeface="Calibri"/>
                          <a:ea typeface="Calibri"/>
                          <a:cs typeface="Times New Roman"/>
                        </a:rPr>
                        <a:t>…Den faglige kvalitet ved arrangementerne?</a:t>
                      </a:r>
                    </a:p>
                  </a:txBody>
                  <a:tcPr marL="68580" marR="68580" marT="53975" marB="53975"/>
                </a:tc>
                <a:extLst>
                  <a:ext uri="{0D108BD9-81ED-4DB2-BD59-A6C34878D82A}">
                    <a16:rowId xmlns:a16="http://schemas.microsoft.com/office/drawing/2014/main" val="10000"/>
                  </a:ext>
                </a:extLst>
              </a:tr>
              <a:tr h="756090">
                <a:tc>
                  <a:txBody>
                    <a:bodyPr/>
                    <a:lstStyle/>
                    <a:p>
                      <a:pPr>
                        <a:lnSpc>
                          <a:spcPct val="107000"/>
                        </a:lnSpc>
                        <a:spcAft>
                          <a:spcPts val="0"/>
                        </a:spcAft>
                      </a:pPr>
                      <a:r>
                        <a:rPr lang="da-DK" sz="1100" dirty="0">
                          <a:effectLst/>
                          <a:latin typeface="Calibri"/>
                          <a:ea typeface="Calibri"/>
                          <a:cs typeface="Times New Roman"/>
                        </a:rPr>
                        <a:t>…De praktiske rammer omkring arrangementerne (mad, materiale, lokale)?</a:t>
                      </a:r>
                    </a:p>
                  </a:txBody>
                  <a:tcPr marL="68580" marR="68580" marT="53975" marB="53975"/>
                </a:tc>
                <a:extLst>
                  <a:ext uri="{0D108BD9-81ED-4DB2-BD59-A6C34878D82A}">
                    <a16:rowId xmlns:a16="http://schemas.microsoft.com/office/drawing/2014/main" val="10001"/>
                  </a:ext>
                </a:extLst>
              </a:tr>
              <a:tr h="738108">
                <a:tc>
                  <a:txBody>
                    <a:bodyPr/>
                    <a:lstStyle/>
                    <a:p>
                      <a:pPr>
                        <a:lnSpc>
                          <a:spcPct val="107000"/>
                        </a:lnSpc>
                        <a:spcAft>
                          <a:spcPts val="0"/>
                        </a:spcAft>
                      </a:pPr>
                      <a:r>
                        <a:rPr lang="da-DK" sz="1100" dirty="0">
                          <a:effectLst/>
                          <a:latin typeface="Calibri"/>
                          <a:ea typeface="Calibri"/>
                          <a:cs typeface="Times New Roman"/>
                        </a:rPr>
                        <a:t>…Generel information og kommunikation omkring arrangementerne?</a:t>
                      </a:r>
                    </a:p>
                  </a:txBody>
                  <a:tcPr marL="68580" marR="68580" marT="53975" marB="53975"/>
                </a:tc>
                <a:extLst>
                  <a:ext uri="{0D108BD9-81ED-4DB2-BD59-A6C34878D82A}">
                    <a16:rowId xmlns:a16="http://schemas.microsoft.com/office/drawing/2014/main" val="10002"/>
                  </a:ext>
                </a:extLst>
              </a:tr>
              <a:tr h="682141">
                <a:tc>
                  <a:txBody>
                    <a:bodyPr/>
                    <a:lstStyle/>
                    <a:p>
                      <a:pPr>
                        <a:lnSpc>
                          <a:spcPct val="107000"/>
                        </a:lnSpc>
                        <a:spcAft>
                          <a:spcPts val="0"/>
                        </a:spcAft>
                      </a:pPr>
                      <a:r>
                        <a:rPr lang="da-DK" sz="1100" dirty="0">
                          <a:effectLst/>
                          <a:latin typeface="Calibri"/>
                          <a:ea typeface="Calibri"/>
                          <a:cs typeface="Times New Roman"/>
                        </a:rPr>
                        <a:t>… Prisen for deltagelse i arrangementerne?</a:t>
                      </a:r>
                    </a:p>
                  </a:txBody>
                  <a:tcPr marL="68580" marR="68580" marT="53975" marB="53975"/>
                </a:tc>
                <a:extLst>
                  <a:ext uri="{0D108BD9-81ED-4DB2-BD59-A6C34878D82A}">
                    <a16:rowId xmlns:a16="http://schemas.microsoft.com/office/drawing/2014/main" val="10003"/>
                  </a:ext>
                </a:extLst>
              </a:tr>
            </a:tbl>
          </a:graphicData>
        </a:graphic>
      </p:graphicFrame>
      <p:graphicFrame>
        <p:nvGraphicFramePr>
          <p:cNvPr id="12" name="Diagram 11">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135159572"/>
              </p:ext>
            </p:extLst>
          </p:nvPr>
        </p:nvGraphicFramePr>
        <p:xfrm>
          <a:off x="2682677" y="2628502"/>
          <a:ext cx="9964125" cy="3528393"/>
        </p:xfrm>
        <a:graphic>
          <a:graphicData uri="http://schemas.openxmlformats.org/drawingml/2006/chart">
            <c:chart xmlns:c="http://schemas.openxmlformats.org/drawingml/2006/chart" xmlns:r="http://schemas.openxmlformats.org/officeDocument/2006/relationships" r:id="rId3"/>
          </a:graphicData>
        </a:graphic>
      </p:graphicFrame>
      <p:sp>
        <p:nvSpPr>
          <p:cNvPr id="9" name="Pladsholder til diasnummer 5">
            <a:extLst>
              <a:ext uri="{FF2B5EF4-FFF2-40B4-BE49-F238E27FC236}">
                <a16:creationId xmlns:a16="http://schemas.microsoft.com/office/drawing/2014/main" id="{F297DE38-AE87-45DE-B2EB-E890B3B5072E}"/>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24</a:t>
            </a:fld>
            <a:endParaRPr lang="da-DK" dirty="0"/>
          </a:p>
        </p:txBody>
      </p:sp>
    </p:spTree>
    <p:extLst>
      <p:ext uri="{BB962C8B-B14F-4D97-AF65-F5344CB8AC3E}">
        <p14:creationId xmlns:p14="http://schemas.microsoft.com/office/powerpoint/2010/main" val="17774053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FAGLIGE AKTIVITETER – LEDERFORUM</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Der er generelt stor tilfredshed med alle aspekter af lederforum. Her angiver blot én person at være utilfreds med prisen for deltagelse.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82003"/>
            <a:ext cx="11863354" cy="246221"/>
          </a:xfrm>
          <a:prstGeom prst="rect">
            <a:avLst/>
          </a:prstGeom>
          <a:noFill/>
        </p:spPr>
        <p:txBody>
          <a:bodyPr wrap="square" rtlCol="0">
            <a:spAutoFit/>
          </a:bodyPr>
          <a:lstStyle/>
          <a:p>
            <a:pPr lvl="0"/>
            <a:r>
              <a:rPr lang="da-DK" sz="900" b="1" i="1" dirty="0"/>
              <a:t>Hvor tilfreds er du </a:t>
            </a:r>
            <a:r>
              <a:rPr lang="da-DK" sz="1000" b="1" i="1" dirty="0"/>
              <a:t>med</a:t>
            </a:r>
            <a:r>
              <a:rPr lang="da-DK" sz="900" b="1" i="1" dirty="0"/>
              <a:t> følgende aspekter ifm. lederforum:</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N=20</a:t>
            </a:r>
          </a:p>
        </p:txBody>
      </p:sp>
      <p:graphicFrame>
        <p:nvGraphicFramePr>
          <p:cNvPr id="10" name="Tabel 9"/>
          <p:cNvGraphicFramePr>
            <a:graphicFrameLocks noGrp="1"/>
          </p:cNvGraphicFramePr>
          <p:nvPr>
            <p:extLst>
              <p:ext uri="{D42A27DB-BD31-4B8C-83A1-F6EECF244321}">
                <p14:modId xmlns:p14="http://schemas.microsoft.com/office/powerpoint/2010/main" val="1108926266"/>
              </p:ext>
            </p:extLst>
          </p:nvPr>
        </p:nvGraphicFramePr>
        <p:xfrm>
          <a:off x="819435" y="3043833"/>
          <a:ext cx="2223282" cy="2825030"/>
        </p:xfrm>
        <a:graphic>
          <a:graphicData uri="http://schemas.openxmlformats.org/drawingml/2006/table">
            <a:tbl>
              <a:tblPr firstRow="1" bandRow="1">
                <a:tableStyleId>{2D5ABB26-0587-4C30-8999-92F81FD0307C}</a:tableStyleId>
              </a:tblPr>
              <a:tblGrid>
                <a:gridCol w="2223282">
                  <a:extLst>
                    <a:ext uri="{9D8B030D-6E8A-4147-A177-3AD203B41FA5}">
                      <a16:colId xmlns:a16="http://schemas.microsoft.com/office/drawing/2014/main" val="20000"/>
                    </a:ext>
                  </a:extLst>
                </a:gridCol>
              </a:tblGrid>
              <a:tr h="648691">
                <a:tc>
                  <a:txBody>
                    <a:bodyPr/>
                    <a:lstStyle/>
                    <a:p>
                      <a:pPr>
                        <a:lnSpc>
                          <a:spcPct val="107000"/>
                        </a:lnSpc>
                        <a:spcAft>
                          <a:spcPts val="0"/>
                        </a:spcAft>
                      </a:pPr>
                      <a:r>
                        <a:rPr lang="da-DK" sz="1100" dirty="0">
                          <a:effectLst/>
                          <a:latin typeface="Calibri"/>
                          <a:ea typeface="Calibri"/>
                          <a:cs typeface="Times New Roman"/>
                        </a:rPr>
                        <a:t>…Den faglige kvalitet ved arrangementerne?</a:t>
                      </a:r>
                    </a:p>
                  </a:txBody>
                  <a:tcPr marL="68580" marR="68580" marT="53975" marB="53975"/>
                </a:tc>
                <a:extLst>
                  <a:ext uri="{0D108BD9-81ED-4DB2-BD59-A6C34878D82A}">
                    <a16:rowId xmlns:a16="http://schemas.microsoft.com/office/drawing/2014/main" val="10000"/>
                  </a:ext>
                </a:extLst>
              </a:tr>
              <a:tr h="756090">
                <a:tc>
                  <a:txBody>
                    <a:bodyPr/>
                    <a:lstStyle/>
                    <a:p>
                      <a:pPr>
                        <a:lnSpc>
                          <a:spcPct val="107000"/>
                        </a:lnSpc>
                        <a:spcAft>
                          <a:spcPts val="0"/>
                        </a:spcAft>
                      </a:pPr>
                      <a:r>
                        <a:rPr lang="da-DK" sz="1100" dirty="0">
                          <a:effectLst/>
                          <a:latin typeface="Calibri"/>
                          <a:ea typeface="Calibri"/>
                          <a:cs typeface="Times New Roman"/>
                        </a:rPr>
                        <a:t>…De praktiske rammer omkring arrangementerne (mad, materiale, lokale)?</a:t>
                      </a:r>
                    </a:p>
                  </a:txBody>
                  <a:tcPr marL="68580" marR="68580" marT="53975" marB="53975"/>
                </a:tc>
                <a:extLst>
                  <a:ext uri="{0D108BD9-81ED-4DB2-BD59-A6C34878D82A}">
                    <a16:rowId xmlns:a16="http://schemas.microsoft.com/office/drawing/2014/main" val="10001"/>
                  </a:ext>
                </a:extLst>
              </a:tr>
              <a:tr h="738108">
                <a:tc>
                  <a:txBody>
                    <a:bodyPr/>
                    <a:lstStyle/>
                    <a:p>
                      <a:pPr>
                        <a:lnSpc>
                          <a:spcPct val="107000"/>
                        </a:lnSpc>
                        <a:spcAft>
                          <a:spcPts val="0"/>
                        </a:spcAft>
                      </a:pPr>
                      <a:r>
                        <a:rPr lang="da-DK" sz="1100" dirty="0">
                          <a:effectLst/>
                          <a:latin typeface="Calibri"/>
                          <a:ea typeface="Calibri"/>
                          <a:cs typeface="Times New Roman"/>
                        </a:rPr>
                        <a:t>…Generel information og kommunikation omkring arrangementerne?</a:t>
                      </a:r>
                    </a:p>
                  </a:txBody>
                  <a:tcPr marL="68580" marR="68580" marT="53975" marB="53975"/>
                </a:tc>
                <a:extLst>
                  <a:ext uri="{0D108BD9-81ED-4DB2-BD59-A6C34878D82A}">
                    <a16:rowId xmlns:a16="http://schemas.microsoft.com/office/drawing/2014/main" val="10002"/>
                  </a:ext>
                </a:extLst>
              </a:tr>
              <a:tr h="682141">
                <a:tc>
                  <a:txBody>
                    <a:bodyPr/>
                    <a:lstStyle/>
                    <a:p>
                      <a:pPr>
                        <a:lnSpc>
                          <a:spcPct val="107000"/>
                        </a:lnSpc>
                        <a:spcAft>
                          <a:spcPts val="0"/>
                        </a:spcAft>
                      </a:pPr>
                      <a:r>
                        <a:rPr lang="da-DK" sz="1100" dirty="0">
                          <a:effectLst/>
                          <a:latin typeface="Calibri"/>
                          <a:ea typeface="Calibri"/>
                          <a:cs typeface="Times New Roman"/>
                        </a:rPr>
                        <a:t>… Prisen for deltagelse i arrangementerne?</a:t>
                      </a:r>
                    </a:p>
                  </a:txBody>
                  <a:tcPr marL="68580" marR="68580" marT="53975" marB="53975"/>
                </a:tc>
                <a:extLst>
                  <a:ext uri="{0D108BD9-81ED-4DB2-BD59-A6C34878D82A}">
                    <a16:rowId xmlns:a16="http://schemas.microsoft.com/office/drawing/2014/main" val="10003"/>
                  </a:ext>
                </a:extLst>
              </a:tr>
            </a:tbl>
          </a:graphicData>
        </a:graphic>
      </p:graphicFrame>
      <p:graphicFrame>
        <p:nvGraphicFramePr>
          <p:cNvPr id="11" name="Diagram 10">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3285707025"/>
              </p:ext>
            </p:extLst>
          </p:nvPr>
        </p:nvGraphicFramePr>
        <p:xfrm>
          <a:off x="2682677" y="2628504"/>
          <a:ext cx="9964125" cy="3528392"/>
        </p:xfrm>
        <a:graphic>
          <a:graphicData uri="http://schemas.openxmlformats.org/drawingml/2006/chart">
            <c:chart xmlns:c="http://schemas.openxmlformats.org/drawingml/2006/chart" xmlns:r="http://schemas.openxmlformats.org/officeDocument/2006/relationships" r:id="rId3"/>
          </a:graphicData>
        </a:graphic>
      </p:graphicFrame>
      <p:sp>
        <p:nvSpPr>
          <p:cNvPr id="9" name="Pladsholder til diasnummer 5">
            <a:extLst>
              <a:ext uri="{FF2B5EF4-FFF2-40B4-BE49-F238E27FC236}">
                <a16:creationId xmlns:a16="http://schemas.microsoft.com/office/drawing/2014/main" id="{CFD7CF24-A67F-43E4-9C33-A6CBE59FCEC8}"/>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25</a:t>
            </a:fld>
            <a:endParaRPr lang="da-DK" dirty="0"/>
          </a:p>
        </p:txBody>
      </p:sp>
    </p:spTree>
    <p:extLst>
      <p:ext uri="{BB962C8B-B14F-4D97-AF65-F5344CB8AC3E}">
        <p14:creationId xmlns:p14="http://schemas.microsoft.com/office/powerpoint/2010/main" val="1922889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FAGLIGE AKTIVITETER – REGIONALMØDER</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Der er generelt tilfredshed med alle aspekter af regionalmøderne.</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142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82003"/>
            <a:ext cx="11863354" cy="246221"/>
          </a:xfrm>
          <a:prstGeom prst="rect">
            <a:avLst/>
          </a:prstGeom>
          <a:noFill/>
        </p:spPr>
        <p:txBody>
          <a:bodyPr wrap="square" rtlCol="0">
            <a:spAutoFit/>
          </a:bodyPr>
          <a:lstStyle/>
          <a:p>
            <a:pPr lvl="0"/>
            <a:r>
              <a:rPr lang="da-DK" sz="1000" b="1" i="1" dirty="0"/>
              <a:t>Hvor tilfreds er du med følgende aspekter ifm. DANVAs regionalmøder:</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N=45</a:t>
            </a:r>
          </a:p>
        </p:txBody>
      </p:sp>
      <p:graphicFrame>
        <p:nvGraphicFramePr>
          <p:cNvPr id="10" name="Tabel 9"/>
          <p:cNvGraphicFramePr>
            <a:graphicFrameLocks noGrp="1"/>
          </p:cNvGraphicFramePr>
          <p:nvPr>
            <p:extLst>
              <p:ext uri="{D42A27DB-BD31-4B8C-83A1-F6EECF244321}">
                <p14:modId xmlns:p14="http://schemas.microsoft.com/office/powerpoint/2010/main" val="2794275031"/>
              </p:ext>
            </p:extLst>
          </p:nvPr>
        </p:nvGraphicFramePr>
        <p:xfrm>
          <a:off x="819435" y="3043833"/>
          <a:ext cx="2223282" cy="2825030"/>
        </p:xfrm>
        <a:graphic>
          <a:graphicData uri="http://schemas.openxmlformats.org/drawingml/2006/table">
            <a:tbl>
              <a:tblPr firstRow="1" bandRow="1">
                <a:tableStyleId>{2D5ABB26-0587-4C30-8999-92F81FD0307C}</a:tableStyleId>
              </a:tblPr>
              <a:tblGrid>
                <a:gridCol w="2223282">
                  <a:extLst>
                    <a:ext uri="{9D8B030D-6E8A-4147-A177-3AD203B41FA5}">
                      <a16:colId xmlns:a16="http://schemas.microsoft.com/office/drawing/2014/main" val="20000"/>
                    </a:ext>
                  </a:extLst>
                </a:gridCol>
              </a:tblGrid>
              <a:tr h="648691">
                <a:tc>
                  <a:txBody>
                    <a:bodyPr/>
                    <a:lstStyle/>
                    <a:p>
                      <a:pPr>
                        <a:lnSpc>
                          <a:spcPct val="107000"/>
                        </a:lnSpc>
                        <a:spcAft>
                          <a:spcPts val="0"/>
                        </a:spcAft>
                      </a:pPr>
                      <a:r>
                        <a:rPr lang="da-DK" sz="1100" dirty="0">
                          <a:effectLst/>
                          <a:latin typeface="Calibri"/>
                          <a:ea typeface="Calibri"/>
                          <a:cs typeface="Times New Roman"/>
                        </a:rPr>
                        <a:t>…Den faglige kvalitet ved arrangementerne?</a:t>
                      </a:r>
                    </a:p>
                  </a:txBody>
                  <a:tcPr marL="68580" marR="68580" marT="53975" marB="53975"/>
                </a:tc>
                <a:extLst>
                  <a:ext uri="{0D108BD9-81ED-4DB2-BD59-A6C34878D82A}">
                    <a16:rowId xmlns:a16="http://schemas.microsoft.com/office/drawing/2014/main" val="10000"/>
                  </a:ext>
                </a:extLst>
              </a:tr>
              <a:tr h="756090">
                <a:tc>
                  <a:txBody>
                    <a:bodyPr/>
                    <a:lstStyle/>
                    <a:p>
                      <a:pPr>
                        <a:lnSpc>
                          <a:spcPct val="107000"/>
                        </a:lnSpc>
                        <a:spcAft>
                          <a:spcPts val="0"/>
                        </a:spcAft>
                      </a:pPr>
                      <a:r>
                        <a:rPr lang="da-DK" sz="1100" dirty="0">
                          <a:effectLst/>
                          <a:latin typeface="Calibri"/>
                          <a:ea typeface="Calibri"/>
                          <a:cs typeface="Times New Roman"/>
                        </a:rPr>
                        <a:t>…De praktiske rammer omkring arrangementerne (mad, materiale, lokale)?</a:t>
                      </a:r>
                    </a:p>
                  </a:txBody>
                  <a:tcPr marL="68580" marR="68580" marT="53975" marB="53975"/>
                </a:tc>
                <a:extLst>
                  <a:ext uri="{0D108BD9-81ED-4DB2-BD59-A6C34878D82A}">
                    <a16:rowId xmlns:a16="http://schemas.microsoft.com/office/drawing/2014/main" val="10001"/>
                  </a:ext>
                </a:extLst>
              </a:tr>
              <a:tr h="738108">
                <a:tc>
                  <a:txBody>
                    <a:bodyPr/>
                    <a:lstStyle/>
                    <a:p>
                      <a:pPr>
                        <a:lnSpc>
                          <a:spcPct val="107000"/>
                        </a:lnSpc>
                        <a:spcAft>
                          <a:spcPts val="0"/>
                        </a:spcAft>
                      </a:pPr>
                      <a:r>
                        <a:rPr lang="da-DK" sz="1100" dirty="0">
                          <a:effectLst/>
                          <a:latin typeface="Calibri"/>
                          <a:ea typeface="Calibri"/>
                          <a:cs typeface="Times New Roman"/>
                        </a:rPr>
                        <a:t>…Generel information og kommunikation omkring arrangementerne?</a:t>
                      </a:r>
                    </a:p>
                  </a:txBody>
                  <a:tcPr marL="68580" marR="68580" marT="53975" marB="53975"/>
                </a:tc>
                <a:extLst>
                  <a:ext uri="{0D108BD9-81ED-4DB2-BD59-A6C34878D82A}">
                    <a16:rowId xmlns:a16="http://schemas.microsoft.com/office/drawing/2014/main" val="10002"/>
                  </a:ext>
                </a:extLst>
              </a:tr>
              <a:tr h="682141">
                <a:tc>
                  <a:txBody>
                    <a:bodyPr/>
                    <a:lstStyle/>
                    <a:p>
                      <a:pPr marL="0" marR="0" lvl="0" indent="0" algn="l" defTabSz="914343" rtl="0" eaLnBrk="1" fontAlgn="auto" latinLnBrk="0" hangingPunct="1">
                        <a:lnSpc>
                          <a:spcPct val="107000"/>
                        </a:lnSpc>
                        <a:spcBef>
                          <a:spcPts val="0"/>
                        </a:spcBef>
                        <a:spcAft>
                          <a:spcPts val="0"/>
                        </a:spcAft>
                        <a:buClrTx/>
                        <a:buSzTx/>
                        <a:buFontTx/>
                        <a:buNone/>
                        <a:tabLst/>
                        <a:defRPr/>
                      </a:pPr>
                      <a:r>
                        <a:rPr lang="da-DK" sz="1100" dirty="0">
                          <a:effectLst/>
                          <a:latin typeface="Calibri"/>
                          <a:ea typeface="Calibri"/>
                          <a:cs typeface="Times New Roman"/>
                        </a:rPr>
                        <a:t>… Prisen for deltagelse i arrangementerne?</a:t>
                      </a:r>
                    </a:p>
                  </a:txBody>
                  <a:tcPr marL="68580" marR="68580" marT="53975" marB="53975"/>
                </a:tc>
                <a:extLst>
                  <a:ext uri="{0D108BD9-81ED-4DB2-BD59-A6C34878D82A}">
                    <a16:rowId xmlns:a16="http://schemas.microsoft.com/office/drawing/2014/main" val="10003"/>
                  </a:ext>
                </a:extLst>
              </a:tr>
            </a:tbl>
          </a:graphicData>
        </a:graphic>
      </p:graphicFrame>
      <p:graphicFrame>
        <p:nvGraphicFramePr>
          <p:cNvPr id="12" name="Diagram 11">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1325267717"/>
              </p:ext>
            </p:extLst>
          </p:nvPr>
        </p:nvGraphicFramePr>
        <p:xfrm>
          <a:off x="2682678" y="2662410"/>
          <a:ext cx="9964124" cy="3494485"/>
        </p:xfrm>
        <a:graphic>
          <a:graphicData uri="http://schemas.openxmlformats.org/drawingml/2006/chart">
            <c:chart xmlns:c="http://schemas.openxmlformats.org/drawingml/2006/chart" xmlns:r="http://schemas.openxmlformats.org/officeDocument/2006/relationships" r:id="rId3"/>
          </a:graphicData>
        </a:graphic>
      </p:graphicFrame>
      <p:sp>
        <p:nvSpPr>
          <p:cNvPr id="9" name="Pladsholder til diasnummer 5">
            <a:extLst>
              <a:ext uri="{FF2B5EF4-FFF2-40B4-BE49-F238E27FC236}">
                <a16:creationId xmlns:a16="http://schemas.microsoft.com/office/drawing/2014/main" id="{55FF4978-2296-4481-8C7A-764B4C42927C}"/>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26</a:t>
            </a:fld>
            <a:endParaRPr lang="da-DK" dirty="0"/>
          </a:p>
        </p:txBody>
      </p:sp>
    </p:spTree>
    <p:extLst>
      <p:ext uri="{BB962C8B-B14F-4D97-AF65-F5344CB8AC3E}">
        <p14:creationId xmlns:p14="http://schemas.microsoft.com/office/powerpoint/2010/main" val="35931349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FAGLIGE AKTIVITETER</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819177"/>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Flere påpeger utilfredshed med prisen for de faglige aktiviteter. Derudover gives anvisninger til mulige tilpasninger af indhold og fokus ifm. de faglige aktiviteter.</a:t>
            </a:r>
          </a:p>
        </p:txBody>
      </p:sp>
      <p:graphicFrame>
        <p:nvGraphicFramePr>
          <p:cNvPr id="15" name="Tabel 14"/>
          <p:cNvGraphicFramePr>
            <a:graphicFrameLocks noGrp="1"/>
          </p:cNvGraphicFramePr>
          <p:nvPr>
            <p:extLst>
              <p:ext uri="{D42A27DB-BD31-4B8C-83A1-F6EECF244321}">
                <p14:modId xmlns:p14="http://schemas.microsoft.com/office/powerpoint/2010/main" val="1500124547"/>
              </p:ext>
            </p:extLst>
          </p:nvPr>
        </p:nvGraphicFramePr>
        <p:xfrm>
          <a:off x="783448" y="2168875"/>
          <a:ext cx="11863648" cy="3900585"/>
        </p:xfrm>
        <a:graphic>
          <a:graphicData uri="http://schemas.openxmlformats.org/drawingml/2006/table">
            <a:tbl>
              <a:tblPr firstRow="1" bandRow="1">
                <a:tableStyleId>{5C22544A-7EE6-4342-B048-85BDC9FD1C3A}</a:tableStyleId>
              </a:tblPr>
              <a:tblGrid>
                <a:gridCol w="11863648">
                  <a:extLst>
                    <a:ext uri="{9D8B030D-6E8A-4147-A177-3AD203B41FA5}">
                      <a16:colId xmlns:a16="http://schemas.microsoft.com/office/drawing/2014/main" val="20000"/>
                    </a:ext>
                  </a:extLst>
                </a:gridCol>
              </a:tblGrid>
              <a:tr h="380813">
                <a:tc>
                  <a:txBody>
                    <a:bodyPr/>
                    <a:lstStyle/>
                    <a:p>
                      <a:r>
                        <a:rPr lang="da-DK" sz="1200" dirty="0"/>
                        <a:t>Kommentarer</a:t>
                      </a:r>
                    </a:p>
                  </a:txBody>
                  <a:tcPr/>
                </a:tc>
                <a:extLst>
                  <a:ext uri="{0D108BD9-81ED-4DB2-BD59-A6C34878D82A}">
                    <a16:rowId xmlns:a16="http://schemas.microsoft.com/office/drawing/2014/main" val="10000"/>
                  </a:ext>
                </a:extLst>
              </a:tr>
              <a:tr h="380813">
                <a:tc>
                  <a:txBody>
                    <a:bodyPr/>
                    <a:lstStyle/>
                    <a:p>
                      <a:r>
                        <a:rPr lang="da-DK" sz="1000" dirty="0"/>
                        <a:t>Det kan være et problem med pris på gallamiddag - særligt til årsmødet, hvor nogle selskaber har loft for den slags.</a:t>
                      </a:r>
                    </a:p>
                  </a:txBody>
                  <a:tcPr anchor="ctr"/>
                </a:tc>
                <a:extLst>
                  <a:ext uri="{0D108BD9-81ED-4DB2-BD59-A6C34878D82A}">
                    <a16:rowId xmlns:a16="http://schemas.microsoft.com/office/drawing/2014/main" val="10001"/>
                  </a:ext>
                </a:extLst>
              </a:tr>
              <a:tr h="380813">
                <a:tc>
                  <a:txBody>
                    <a:bodyPr/>
                    <a:lstStyle/>
                    <a:p>
                      <a:r>
                        <a:rPr lang="da-DK" sz="1000" dirty="0"/>
                        <a:t>Sørg for at prisen er konkurrencedygtig.</a:t>
                      </a:r>
                    </a:p>
                  </a:txBody>
                  <a:tcPr anchor="ctr"/>
                </a:tc>
                <a:extLst>
                  <a:ext uri="{0D108BD9-81ED-4DB2-BD59-A6C34878D82A}">
                    <a16:rowId xmlns:a16="http://schemas.microsoft.com/office/drawing/2014/main" val="10002"/>
                  </a:ext>
                </a:extLst>
              </a:tr>
              <a:tr h="380813">
                <a:tc>
                  <a:txBody>
                    <a:bodyPr/>
                    <a:lstStyle/>
                    <a:p>
                      <a:r>
                        <a:rPr lang="da-DK" sz="1000" dirty="0"/>
                        <a:t>Generelt er der nogle gange nogle aktiviteter, der er meget dyre, og andre, som jeg er overrasket over, skal koste penge overhovedet.</a:t>
                      </a:r>
                    </a:p>
                  </a:txBody>
                  <a:tcPr anchor="ctr"/>
                </a:tc>
                <a:extLst>
                  <a:ext uri="{0D108BD9-81ED-4DB2-BD59-A6C34878D82A}">
                    <a16:rowId xmlns:a16="http://schemas.microsoft.com/office/drawing/2014/main" val="10003"/>
                  </a:ext>
                </a:extLst>
              </a:tr>
              <a:tr h="419327">
                <a:tc>
                  <a:txBody>
                    <a:bodyPr/>
                    <a:lstStyle/>
                    <a:p>
                      <a:r>
                        <a:rPr lang="da-DK" sz="1000" dirty="0"/>
                        <a:t>Lad være med at holde paneldebat, hvis deltagerne alligevel bare står og læser hver deres erklæring højt. Det har ikke noget med debat at gøre.</a:t>
                      </a:r>
                    </a:p>
                  </a:txBody>
                  <a:tcPr anchor="ctr"/>
                </a:tc>
                <a:extLst>
                  <a:ext uri="{0D108BD9-81ED-4DB2-BD59-A6C34878D82A}">
                    <a16:rowId xmlns:a16="http://schemas.microsoft.com/office/drawing/2014/main" val="10004"/>
                  </a:ext>
                </a:extLst>
              </a:tr>
              <a:tr h="380813">
                <a:tc>
                  <a:txBody>
                    <a:bodyPr/>
                    <a:lstStyle/>
                    <a:p>
                      <a:r>
                        <a:rPr lang="da-DK" sz="1000" dirty="0"/>
                        <a:t>Gode aktiviteter, men til høje priser.</a:t>
                      </a:r>
                    </a:p>
                  </a:txBody>
                  <a:tcPr anchor="ctr"/>
                </a:tc>
                <a:extLst>
                  <a:ext uri="{0D108BD9-81ED-4DB2-BD59-A6C34878D82A}">
                    <a16:rowId xmlns:a16="http://schemas.microsoft.com/office/drawing/2014/main" val="10005"/>
                  </a:ext>
                </a:extLst>
              </a:tr>
              <a:tr h="380813">
                <a:tc>
                  <a:txBody>
                    <a:bodyPr/>
                    <a:lstStyle/>
                    <a:p>
                      <a:r>
                        <a:rPr lang="da-DK" sz="1000" dirty="0"/>
                        <a:t>DANVA skal være knivskarp med i almindelighed at udbyde kurser, som ikke overlapper andre udbyderes. Det er fint, der samarbejdes med eks. Dansk Fjernvarme om kurser. Gerne mere af det.</a:t>
                      </a:r>
                    </a:p>
                  </a:txBody>
                  <a:tcPr anchor="ctr"/>
                </a:tc>
                <a:extLst>
                  <a:ext uri="{0D108BD9-81ED-4DB2-BD59-A6C34878D82A}">
                    <a16:rowId xmlns:a16="http://schemas.microsoft.com/office/drawing/2014/main" val="10006"/>
                  </a:ext>
                </a:extLst>
              </a:tr>
              <a:tr h="419327">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da-DK" sz="1000" dirty="0"/>
                        <a:t>Datoerne for de regionale møder må gerne meldes ud i god tid, da der ellers er risiko for, at kalenderen er booket.</a:t>
                      </a:r>
                    </a:p>
                  </a:txBody>
                  <a:tcPr anchor="ctr"/>
                </a:tc>
                <a:extLst>
                  <a:ext uri="{0D108BD9-81ED-4DB2-BD59-A6C34878D82A}">
                    <a16:rowId xmlns:a16="http://schemas.microsoft.com/office/drawing/2014/main" val="10007"/>
                  </a:ext>
                </a:extLst>
              </a:tr>
              <a:tr h="380813">
                <a:tc>
                  <a:txBody>
                    <a:bodyPr/>
                    <a:lstStyle/>
                    <a:p>
                      <a:r>
                        <a:rPr lang="da-DK" sz="1000" dirty="0"/>
                        <a:t>Sammensætning af indhold, pris og "sjov/ballade" skal stå i relation til hinanden; det lykkedes ikke altid.</a:t>
                      </a:r>
                    </a:p>
                  </a:txBody>
                  <a:tcPr anchor="ctr"/>
                </a:tc>
                <a:extLst>
                  <a:ext uri="{0D108BD9-81ED-4DB2-BD59-A6C34878D82A}">
                    <a16:rowId xmlns:a16="http://schemas.microsoft.com/office/drawing/2014/main" val="10008"/>
                  </a:ext>
                </a:extLst>
              </a:tr>
              <a:tr h="380813">
                <a:tc>
                  <a:txBody>
                    <a:bodyPr/>
                    <a:lstStyle/>
                    <a:p>
                      <a:r>
                        <a:rPr lang="da-DK" sz="1000" dirty="0"/>
                        <a:t>Generelt stor tilfredshed, men der mangler servicering målrettet mindre forsyninger. Har tidligere talt med Lars Fischer om dette emne.</a:t>
                      </a:r>
                    </a:p>
                  </a:txBody>
                  <a:tcPr anchor="ctr"/>
                </a:tc>
                <a:extLst>
                  <a:ext uri="{0D108BD9-81ED-4DB2-BD59-A6C34878D82A}">
                    <a16:rowId xmlns:a16="http://schemas.microsoft.com/office/drawing/2014/main" val="10009"/>
                  </a:ext>
                </a:extLst>
              </a:tr>
            </a:tbl>
          </a:graphicData>
        </a:graphic>
      </p:graphicFrame>
      <p:sp>
        <p:nvSpPr>
          <p:cNvPr id="5" name="Pladsholder til diasnummer 5">
            <a:extLst>
              <a:ext uri="{FF2B5EF4-FFF2-40B4-BE49-F238E27FC236}">
                <a16:creationId xmlns:a16="http://schemas.microsoft.com/office/drawing/2014/main" id="{02441701-CC42-4E35-ACD9-2706ABB16FCB}"/>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27</a:t>
            </a:fld>
            <a:endParaRPr lang="da-DK" dirty="0"/>
          </a:p>
        </p:txBody>
      </p:sp>
    </p:spTree>
    <p:extLst>
      <p:ext uri="{BB962C8B-B14F-4D97-AF65-F5344CB8AC3E}">
        <p14:creationId xmlns:p14="http://schemas.microsoft.com/office/powerpoint/2010/main" val="1849719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pPr>
              <a:lnSpc>
                <a:spcPts val="6000"/>
              </a:lnSpc>
            </a:pPr>
            <a:r>
              <a:rPr lang="da-DK" dirty="0"/>
              <a:t>Rådgivning og vejledning</a:t>
            </a:r>
          </a:p>
        </p:txBody>
      </p:sp>
      <p:sp>
        <p:nvSpPr>
          <p:cNvPr id="3" name="Pladsholder til diasnummer 5">
            <a:extLst>
              <a:ext uri="{FF2B5EF4-FFF2-40B4-BE49-F238E27FC236}">
                <a16:creationId xmlns:a16="http://schemas.microsoft.com/office/drawing/2014/main" id="{DDE30E55-C815-499A-AF3A-500F8C979708}"/>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solidFill>
                  <a:schemeClr val="bg1"/>
                </a:solidFill>
              </a:rPr>
              <a:pPr/>
              <a:t>28</a:t>
            </a:fld>
            <a:endParaRPr lang="da-DK" dirty="0">
              <a:solidFill>
                <a:schemeClr val="bg1"/>
              </a:solidFill>
            </a:endParaRPr>
          </a:p>
        </p:txBody>
      </p:sp>
    </p:spTree>
    <p:extLst>
      <p:ext uri="{BB962C8B-B14F-4D97-AF65-F5344CB8AC3E}">
        <p14:creationId xmlns:p14="http://schemas.microsoft.com/office/powerpoint/2010/main" val="3359016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RÅDGIVNING OG VEJLEDNING</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Det er en generelt tilfredshed med DANVAs ydelser inden for vejledning og rådgivning, hvor 68 pct. angiver at være meget tilfredse eller tilfredse. </a:t>
            </a:r>
          </a:p>
          <a:p>
            <a:pPr marL="0" indent="0" algn="just">
              <a:buNone/>
            </a:pPr>
            <a:r>
              <a:rPr lang="da-DK" sz="1200" b="1" dirty="0">
                <a:solidFill>
                  <a:schemeClr val="accent1"/>
                </a:solidFill>
              </a:rPr>
              <a:t>Området tillægges samtidig stor betydning for selskabernes medlemskab.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7" name="Tekstboks 26"/>
          <p:cNvSpPr txBox="1"/>
          <p:nvPr/>
        </p:nvSpPr>
        <p:spPr>
          <a:xfrm>
            <a:off x="778529" y="6301491"/>
            <a:ext cx="682388" cy="215444"/>
          </a:xfrm>
          <a:prstGeom prst="rect">
            <a:avLst/>
          </a:prstGeom>
          <a:noFill/>
        </p:spPr>
        <p:txBody>
          <a:bodyPr wrap="square" rtlCol="0">
            <a:spAutoFit/>
          </a:bodyPr>
          <a:lstStyle/>
          <a:p>
            <a:r>
              <a:rPr lang="da-DK" sz="800" dirty="0"/>
              <a:t>N=62</a:t>
            </a:r>
          </a:p>
        </p:txBody>
      </p:sp>
      <p:sp>
        <p:nvSpPr>
          <p:cNvPr id="20" name="Tekstboks 19"/>
          <p:cNvSpPr txBox="1"/>
          <p:nvPr/>
        </p:nvSpPr>
        <p:spPr>
          <a:xfrm>
            <a:off x="748347" y="2201214"/>
            <a:ext cx="5815192" cy="400110"/>
          </a:xfrm>
          <a:prstGeom prst="rect">
            <a:avLst/>
          </a:prstGeom>
          <a:noFill/>
        </p:spPr>
        <p:txBody>
          <a:bodyPr wrap="square" rtlCol="0">
            <a:spAutoFit/>
          </a:bodyPr>
          <a:lstStyle/>
          <a:p>
            <a:pPr lvl="0"/>
            <a:r>
              <a:rPr lang="da-DK" sz="1000" b="1" i="1" dirty="0"/>
              <a:t>Hvor tilfreds er du samlet set med DANVAs ydelser inden for vejledning og rådgivning?</a:t>
            </a:r>
          </a:p>
        </p:txBody>
      </p:sp>
      <p:sp>
        <p:nvSpPr>
          <p:cNvPr id="21" name="Tekstboks 20"/>
          <p:cNvSpPr txBox="1"/>
          <p:nvPr/>
        </p:nvSpPr>
        <p:spPr>
          <a:xfrm>
            <a:off x="6715126" y="2201214"/>
            <a:ext cx="5936596" cy="400110"/>
          </a:xfrm>
          <a:prstGeom prst="rect">
            <a:avLst/>
          </a:prstGeom>
          <a:noFill/>
        </p:spPr>
        <p:txBody>
          <a:bodyPr wrap="square" rtlCol="0">
            <a:spAutoFit/>
          </a:bodyPr>
          <a:lstStyle/>
          <a:p>
            <a:pPr lvl="0"/>
            <a:r>
              <a:rPr lang="da-DK" sz="1000" b="1" i="1" dirty="0"/>
              <a:t>Hvilken betydning har DANVAs ydelser inden for vejledning og rådgivning for selskabets medlemskab?</a:t>
            </a:r>
          </a:p>
        </p:txBody>
      </p:sp>
      <p:graphicFrame>
        <p:nvGraphicFramePr>
          <p:cNvPr id="15" name="Diagram 14">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2247770200"/>
              </p:ext>
            </p:extLst>
          </p:nvPr>
        </p:nvGraphicFramePr>
        <p:xfrm>
          <a:off x="783449" y="2385880"/>
          <a:ext cx="5888838" cy="38487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Diagram 15"/>
          <p:cNvGraphicFramePr/>
          <p:nvPr>
            <p:extLst>
              <p:ext uri="{D42A27DB-BD31-4B8C-83A1-F6EECF244321}">
                <p14:modId xmlns:p14="http://schemas.microsoft.com/office/powerpoint/2010/main" val="1962122488"/>
              </p:ext>
            </p:extLst>
          </p:nvPr>
        </p:nvGraphicFramePr>
        <p:xfrm>
          <a:off x="6690218" y="2844527"/>
          <a:ext cx="5956583" cy="2952328"/>
        </p:xfrm>
        <a:graphic>
          <a:graphicData uri="http://schemas.openxmlformats.org/drawingml/2006/chart">
            <c:chart xmlns:c="http://schemas.openxmlformats.org/drawingml/2006/chart" xmlns:r="http://schemas.openxmlformats.org/officeDocument/2006/relationships" r:id="rId4"/>
          </a:graphicData>
        </a:graphic>
      </p:graphicFrame>
      <p:sp>
        <p:nvSpPr>
          <p:cNvPr id="10" name="Pladsholder til diasnummer 5">
            <a:extLst>
              <a:ext uri="{FF2B5EF4-FFF2-40B4-BE49-F238E27FC236}">
                <a16:creationId xmlns:a16="http://schemas.microsoft.com/office/drawing/2014/main" id="{58FAB839-8C3B-49CE-B9A5-382C2CD31E26}"/>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29</a:t>
            </a:fld>
            <a:endParaRPr lang="da-DK" dirty="0"/>
          </a:p>
        </p:txBody>
      </p:sp>
    </p:spTree>
    <p:extLst>
      <p:ext uri="{BB962C8B-B14F-4D97-AF65-F5344CB8AC3E}">
        <p14:creationId xmlns:p14="http://schemas.microsoft.com/office/powerpoint/2010/main" val="2949713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
            <a:extLst>
              <a:ext uri="{FF2B5EF4-FFF2-40B4-BE49-F238E27FC236}">
                <a16:creationId xmlns:a16="http://schemas.microsoft.com/office/drawing/2014/main" id="{4712B279-A0F7-4521-AFB3-2A6515990568}"/>
              </a:ext>
            </a:extLst>
          </p:cNvPr>
          <p:cNvSpPr txBox="1">
            <a:spLocks/>
          </p:cNvSpPr>
          <p:nvPr/>
        </p:nvSpPr>
        <p:spPr>
          <a:xfrm>
            <a:off x="720000" y="630001"/>
            <a:ext cx="11971789" cy="436800"/>
          </a:xfrm>
          <a:prstGeom prst="rect">
            <a:avLst/>
          </a:prstGeom>
        </p:spPr>
        <p:txBody>
          <a:bodyPr vert="horz" lIns="0" tIns="0" rIns="0" bIns="0" rtlCol="0" anchor="t" anchorCtr="0">
            <a:normAutofit/>
          </a:bodyPr>
          <a:lstStyle>
            <a:lvl1pPr algn="l" defTabSz="945631" rtl="0" eaLnBrk="1" latinLnBrk="0" hangingPunct="1">
              <a:spcBef>
                <a:spcPct val="0"/>
              </a:spcBef>
              <a:buNone/>
              <a:defRPr sz="2720" kern="1200">
                <a:solidFill>
                  <a:schemeClr val="tx1"/>
                </a:solidFill>
                <a:latin typeface="Helvetica"/>
                <a:ea typeface="+mj-ea"/>
                <a:cs typeface="+mj-cs"/>
              </a:defRPr>
            </a:lvl1pPr>
          </a:lstStyle>
          <a:p>
            <a:r>
              <a:rPr lang="da-DK" sz="2400" b="1" dirty="0">
                <a:latin typeface="+mj-lt"/>
                <a:cs typeface="Helvetica" panose="020B0604020202020204" pitchFamily="34" charset="0"/>
              </a:rPr>
              <a:t>HOVEDKONKLUSIONER</a:t>
            </a:r>
          </a:p>
        </p:txBody>
      </p:sp>
      <p:sp>
        <p:nvSpPr>
          <p:cNvPr id="18" name="Pladsholder til indhold 3">
            <a:extLst>
              <a:ext uri="{FF2B5EF4-FFF2-40B4-BE49-F238E27FC236}">
                <a16:creationId xmlns:a16="http://schemas.microsoft.com/office/drawing/2014/main" id="{EF362B02-64FF-48B9-B5A4-BE7A6D61FDDF}"/>
              </a:ext>
            </a:extLst>
          </p:cNvPr>
          <p:cNvSpPr txBox="1">
            <a:spLocks/>
          </p:cNvSpPr>
          <p:nvPr/>
        </p:nvSpPr>
        <p:spPr>
          <a:xfrm>
            <a:off x="714963" y="1548383"/>
            <a:ext cx="5712129" cy="5256584"/>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spcAft>
                <a:spcPts val="600"/>
              </a:spcAft>
              <a:buNone/>
            </a:pPr>
            <a:r>
              <a:rPr lang="da-DK" sz="1100" b="1" dirty="0">
                <a:solidFill>
                  <a:schemeClr val="accent1"/>
                </a:solidFill>
                <a:latin typeface="+mj-lt"/>
              </a:rPr>
              <a:t>OVERORDNET TILFREDSHED OG BETYDNING</a:t>
            </a:r>
          </a:p>
          <a:p>
            <a:pPr marL="0" indent="0" algn="just">
              <a:spcAft>
                <a:spcPts val="600"/>
              </a:spcAft>
              <a:buNone/>
            </a:pPr>
            <a:r>
              <a:rPr lang="da-DK" sz="1100" dirty="0">
                <a:latin typeface="+mj-lt"/>
              </a:rPr>
              <a:t>88 pct. af selskaberne angiver at være meget tilfredse eller tilfredse med DANVA (fremgang på 7 procentpoint ift. sidste år), mens 85 pct. angiver, at DANVA lever op til selskabernes forventninger </a:t>
            </a:r>
            <a:r>
              <a:rPr lang="da-DK" sz="1100" dirty="0"/>
              <a:t>(fremgang på 2 procentpoint ift. sidste år)</a:t>
            </a:r>
            <a:r>
              <a:rPr lang="da-DK" sz="1100" dirty="0">
                <a:latin typeface="+mj-lt"/>
              </a:rPr>
              <a:t>. Synlighed og interessevaretagelse tillægges størst betydning og er samtidig et af de områder, hvor medlemmerne er mest tilfredse. Derefter følger rådgivning og vejledning, hvor tilfredsheden dog er mindre. Faglige aktiviteter er det område, der tillægges relativt mindst betydning. De forbrugerejede selskaber er generelt mindre tilfredse end de kommunalt ejede selskaber.</a:t>
            </a:r>
          </a:p>
          <a:p>
            <a:pPr marL="0" indent="0" algn="just">
              <a:spcAft>
                <a:spcPts val="600"/>
              </a:spcAft>
              <a:buNone/>
            </a:pPr>
            <a:endParaRPr lang="da-DK" sz="1100" dirty="0">
              <a:latin typeface="+mj-lt"/>
            </a:endParaRPr>
          </a:p>
          <a:p>
            <a:pPr marL="0" indent="0" algn="just">
              <a:spcAft>
                <a:spcPts val="600"/>
              </a:spcAft>
              <a:buNone/>
            </a:pPr>
            <a:r>
              <a:rPr lang="da-DK" sz="1100" b="1" dirty="0">
                <a:solidFill>
                  <a:schemeClr val="accent1"/>
                </a:solidFill>
                <a:latin typeface="+mj-lt"/>
              </a:rPr>
              <a:t>SYNLIGHED OG INTERESSEVARETAGELSE</a:t>
            </a:r>
          </a:p>
          <a:p>
            <a:pPr marL="0" indent="0" algn="just">
              <a:spcAft>
                <a:spcPts val="600"/>
              </a:spcAft>
              <a:buNone/>
            </a:pPr>
            <a:r>
              <a:rPr lang="da-DK" sz="1100" dirty="0">
                <a:latin typeface="+mj-lt"/>
              </a:rPr>
              <a:t>86 pct. er meget tilfredse eller tilfredse med DANVAs varetagelse af medlemmernes interesser, og 86 pct. er enige eller meget enige i, at DANVA er en offensiv og synlig aktør i forsyningssektoren. Det område, hvor medlemmerne udtrykker mindst tilfredshed, er DANVAs evne til at påvirke relevant EU-lovgivning. Her angiver 28 pct., at de er meget tilfredse eller tilfredse, mens 35 pct. angiver ”ved ikke”.</a:t>
            </a:r>
          </a:p>
          <a:p>
            <a:pPr marL="0" indent="0" algn="just">
              <a:spcAft>
                <a:spcPts val="600"/>
              </a:spcAft>
              <a:buNone/>
            </a:pPr>
            <a:endParaRPr lang="da-DK" sz="1100" dirty="0">
              <a:latin typeface="+mj-lt"/>
            </a:endParaRPr>
          </a:p>
          <a:p>
            <a:pPr marL="0" indent="0" algn="just">
              <a:spcAft>
                <a:spcPts val="600"/>
              </a:spcAft>
              <a:buNone/>
            </a:pPr>
            <a:r>
              <a:rPr lang="da-DK" sz="1100" b="1" dirty="0">
                <a:solidFill>
                  <a:schemeClr val="accent1"/>
                </a:solidFill>
                <a:latin typeface="+mj-lt"/>
              </a:rPr>
              <a:t>FAGLIGE AKTIVITETER</a:t>
            </a:r>
          </a:p>
          <a:p>
            <a:pPr marL="0" indent="0" algn="just">
              <a:spcAft>
                <a:spcPts val="600"/>
              </a:spcAft>
              <a:buNone/>
            </a:pPr>
            <a:r>
              <a:rPr lang="da-DK" sz="1100" dirty="0">
                <a:latin typeface="+mj-lt"/>
              </a:rPr>
              <a:t>83 pct. er meget tilfredse eller tilfredse med DANVAs udbud af faglige aktiviteter, mens ingen angiver at være utilfredse. Der er generelt tilfredshed med de forskellige aspekter af DANVAs faglige aktiviteter. Dog angiver 16 pct., at de er utilfredse med prisen for deltagelse. Til gengæld er prisen af relativt mindre betydning end flere andre parametre, hvor især den faglige kvalitet og den pædagogiske formidling fra underviseren fremhæves som vigtige.</a:t>
            </a:r>
          </a:p>
        </p:txBody>
      </p:sp>
      <p:sp>
        <p:nvSpPr>
          <p:cNvPr id="19" name="Pladsholder til indhold 3">
            <a:extLst>
              <a:ext uri="{FF2B5EF4-FFF2-40B4-BE49-F238E27FC236}">
                <a16:creationId xmlns:a16="http://schemas.microsoft.com/office/drawing/2014/main" id="{018BA1F9-7AF2-41BF-9167-819F80ED6188}"/>
              </a:ext>
            </a:extLst>
          </p:cNvPr>
          <p:cNvSpPr txBox="1">
            <a:spLocks/>
          </p:cNvSpPr>
          <p:nvPr/>
        </p:nvSpPr>
        <p:spPr>
          <a:xfrm>
            <a:off x="7005754" y="1548382"/>
            <a:ext cx="5712128" cy="5256583"/>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spcAft>
                <a:spcPts val="600"/>
              </a:spcAft>
              <a:buNone/>
            </a:pPr>
            <a:r>
              <a:rPr lang="da-DK" sz="1100" b="1" dirty="0">
                <a:solidFill>
                  <a:schemeClr val="accent1"/>
                </a:solidFill>
                <a:latin typeface="+mj-lt"/>
              </a:rPr>
              <a:t>RÅDGIVNING OG VEJLEDNING</a:t>
            </a:r>
          </a:p>
          <a:p>
            <a:pPr marL="0" indent="0" algn="just">
              <a:spcAft>
                <a:spcPts val="600"/>
              </a:spcAft>
              <a:buNone/>
            </a:pPr>
            <a:r>
              <a:rPr lang="da-DK" sz="1100" dirty="0">
                <a:latin typeface="+mj-lt"/>
              </a:rPr>
              <a:t>68 pct. er meget tilfredse eller tilfredse med DANVAs ydelser inden for rådgivning og vejledning. Når der spørges til specifikke områder, er tilfredsheden generelt større end den overordnede tilfredshed med rådgivning og vejledning. Tilsvarende tillægges de enkelte områder større betydning end vejledning og rådgivning overordnet set. Medlemmerne benytter sig især af rådgivning om juridiske spørgsmål. 18 pct. angiver, at de ikke har benyttet sig af skriftlige vejledninger eller værktøjer, som DANVA stiller til rådighed.</a:t>
            </a:r>
          </a:p>
          <a:p>
            <a:pPr marL="0" indent="0" algn="just">
              <a:spcAft>
                <a:spcPts val="600"/>
              </a:spcAft>
              <a:buNone/>
            </a:pPr>
            <a:endParaRPr lang="da-DK" sz="1100" dirty="0">
              <a:latin typeface="+mj-lt"/>
            </a:endParaRPr>
          </a:p>
          <a:p>
            <a:pPr marL="0" indent="0" algn="just">
              <a:spcAft>
                <a:spcPts val="600"/>
              </a:spcAft>
              <a:buNone/>
            </a:pPr>
            <a:r>
              <a:rPr lang="da-DK" sz="1100" b="1" dirty="0">
                <a:solidFill>
                  <a:schemeClr val="accent1"/>
                </a:solidFill>
                <a:latin typeface="+mj-lt"/>
              </a:rPr>
              <a:t>MEDLEMSKOMMUNIKATION</a:t>
            </a:r>
          </a:p>
          <a:p>
            <a:pPr marL="0" indent="0" algn="just">
              <a:spcAft>
                <a:spcPts val="600"/>
              </a:spcAft>
              <a:buNone/>
            </a:pPr>
            <a:r>
              <a:rPr lang="da-DK" sz="1100" dirty="0">
                <a:latin typeface="+mj-lt"/>
              </a:rPr>
              <a:t>87 pct. er meget tilfredse eller tilfredse med DANVAs medlemskommunikation. Samme billede tegner sig for tilfredsheden med hjemmesiden, magasinet Dansk Vand og nyhedsbrevene. Generelt opfattes medlemskommunikationen positivt på tværs af de forskellige aspekter – især ift. at være relevant og aktuel og levere indsigt i ny viden om lovgivning og andre faglige emner.</a:t>
            </a:r>
          </a:p>
          <a:p>
            <a:pPr marL="0" indent="0" algn="just">
              <a:spcAft>
                <a:spcPts val="600"/>
              </a:spcAft>
              <a:buNone/>
            </a:pPr>
            <a:endParaRPr lang="da-DK" sz="1100" dirty="0">
              <a:latin typeface="+mj-lt"/>
            </a:endParaRPr>
          </a:p>
          <a:p>
            <a:pPr marL="0" indent="0" algn="just">
              <a:spcAft>
                <a:spcPts val="600"/>
              </a:spcAft>
              <a:buNone/>
            </a:pPr>
            <a:r>
              <a:rPr lang="da-DK" sz="1100" b="1" dirty="0">
                <a:solidFill>
                  <a:schemeClr val="accent1"/>
                </a:solidFill>
                <a:latin typeface="+mj-lt"/>
              </a:rPr>
              <a:t>UDVIKLING</a:t>
            </a:r>
          </a:p>
          <a:p>
            <a:pPr marL="0" indent="0" algn="just">
              <a:spcAft>
                <a:spcPts val="600"/>
              </a:spcAft>
              <a:buNone/>
            </a:pPr>
            <a:r>
              <a:rPr lang="da-DK" sz="1100" dirty="0">
                <a:latin typeface="+mj-lt"/>
              </a:rPr>
              <a:t>Resultaterne flugter generelt med sidste års undersøgelse – dog med en flot fremgang (7 procentpoint) i den overordnede tilfredshed.</a:t>
            </a:r>
          </a:p>
        </p:txBody>
      </p:sp>
      <p:sp>
        <p:nvSpPr>
          <p:cNvPr id="5" name="Pladsholder til diasnummer 5">
            <a:extLst>
              <a:ext uri="{FF2B5EF4-FFF2-40B4-BE49-F238E27FC236}">
                <a16:creationId xmlns:a16="http://schemas.microsoft.com/office/drawing/2014/main" id="{946EDF6F-992D-4B35-A0F1-DEEF94F50709}"/>
              </a:ext>
            </a:extLst>
          </p:cNvPr>
          <p:cNvSpPr>
            <a:spLocks noGrp="1"/>
          </p:cNvSpPr>
          <p:nvPr>
            <p:ph type="sldNum" sz="quarter" idx="12"/>
          </p:nvPr>
        </p:nvSpPr>
        <p:spPr>
          <a:xfrm>
            <a:off x="10099501" y="7020991"/>
            <a:ext cx="3133729" cy="402568"/>
          </a:xfrm>
          <a:prstGeom prst="rect">
            <a:avLst/>
          </a:prstGeom>
        </p:spPr>
        <p:txBody>
          <a:bodyPr/>
          <a:lstStyle/>
          <a:p>
            <a:fld id="{4855A268-E3A0-4BE9-8E43-1CD55431F392}" type="slidenum">
              <a:rPr lang="da-DK" smtClean="0"/>
              <a:t>3</a:t>
            </a:fld>
            <a:endParaRPr lang="da-DK" dirty="0"/>
          </a:p>
        </p:txBody>
      </p:sp>
    </p:spTree>
    <p:extLst>
      <p:ext uri="{BB962C8B-B14F-4D97-AF65-F5344CB8AC3E}">
        <p14:creationId xmlns:p14="http://schemas.microsoft.com/office/powerpoint/2010/main" val="2451913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RÅDGIVNING OG VEJLEDNING</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71 pct. har benyttet sig af rådgivningsydelser inden for juridiske spørgsmål, mens 40 pct. har benyttet sig af rådgivning om økonomi. Færre selskaber har benyttet sig af rådgivningsydelser vedr. anden konsulenttjeneste (23 pct.) eller teknisk/praktisk drift (13 pct.).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82003"/>
            <a:ext cx="11863354" cy="246221"/>
          </a:xfrm>
          <a:prstGeom prst="rect">
            <a:avLst/>
          </a:prstGeom>
          <a:noFill/>
        </p:spPr>
        <p:txBody>
          <a:bodyPr wrap="square" rtlCol="0">
            <a:spAutoFit/>
          </a:bodyPr>
          <a:lstStyle/>
          <a:p>
            <a:pPr lvl="0"/>
            <a:r>
              <a:rPr lang="da-DK" sz="1000" b="1" i="1" dirty="0"/>
              <a:t>Har selskabet benyttet sig af rådgivning inden for følgende områder inden for de seneste to år?</a:t>
            </a:r>
          </a:p>
        </p:txBody>
      </p:sp>
      <p:sp>
        <p:nvSpPr>
          <p:cNvPr id="27" name="Tekstboks 26"/>
          <p:cNvSpPr txBox="1"/>
          <p:nvPr/>
        </p:nvSpPr>
        <p:spPr>
          <a:xfrm>
            <a:off x="783448" y="6301491"/>
            <a:ext cx="682388" cy="215444"/>
          </a:xfrm>
          <a:prstGeom prst="rect">
            <a:avLst/>
          </a:prstGeom>
          <a:noFill/>
        </p:spPr>
        <p:txBody>
          <a:bodyPr wrap="square" rtlCol="0">
            <a:spAutoFit/>
          </a:bodyPr>
          <a:lstStyle/>
          <a:p>
            <a:r>
              <a:rPr lang="da-DK" sz="800" dirty="0"/>
              <a:t>N=62</a:t>
            </a:r>
          </a:p>
        </p:txBody>
      </p:sp>
      <p:graphicFrame>
        <p:nvGraphicFramePr>
          <p:cNvPr id="10" name="Diagram 9">
            <a:extLst>
              <a:ext uri="{FF2B5EF4-FFF2-40B4-BE49-F238E27FC236}">
                <a16:creationId xmlns:a16="http://schemas.microsoft.com/office/drawing/2014/main" id="{B75A55D8-5C4E-4896-BF15-A21E8CDE0085}"/>
              </a:ext>
            </a:extLst>
          </p:cNvPr>
          <p:cNvGraphicFramePr/>
          <p:nvPr>
            <p:extLst>
              <p:ext uri="{D42A27DB-BD31-4B8C-83A1-F6EECF244321}">
                <p14:modId xmlns:p14="http://schemas.microsoft.com/office/powerpoint/2010/main" val="2038250050"/>
              </p:ext>
            </p:extLst>
          </p:nvPr>
        </p:nvGraphicFramePr>
        <p:xfrm>
          <a:off x="2466653" y="2700511"/>
          <a:ext cx="6696744" cy="3456384"/>
        </p:xfrm>
        <a:graphic>
          <a:graphicData uri="http://schemas.openxmlformats.org/drawingml/2006/chart">
            <c:chart xmlns:c="http://schemas.openxmlformats.org/drawingml/2006/chart" xmlns:r="http://schemas.openxmlformats.org/officeDocument/2006/relationships" r:id="rId3"/>
          </a:graphicData>
        </a:graphic>
      </p:graphicFrame>
      <p:sp>
        <p:nvSpPr>
          <p:cNvPr id="8" name="Pladsholder til diasnummer 5">
            <a:extLst>
              <a:ext uri="{FF2B5EF4-FFF2-40B4-BE49-F238E27FC236}">
                <a16:creationId xmlns:a16="http://schemas.microsoft.com/office/drawing/2014/main" id="{CDA1BF96-B035-4048-AC7C-C04CAF43A217}"/>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30</a:t>
            </a:fld>
            <a:endParaRPr lang="da-DK" dirty="0"/>
          </a:p>
        </p:txBody>
      </p:sp>
    </p:spTree>
    <p:extLst>
      <p:ext uri="{BB962C8B-B14F-4D97-AF65-F5344CB8AC3E}">
        <p14:creationId xmlns:p14="http://schemas.microsoft.com/office/powerpoint/2010/main" val="39089664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RÅDGIVNING OG VEJLEDNING</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Der er stor tilfredshed med DANVAs rådgivningsydelser blandt de selskaber, der har benyttet sig af disse – især ift. juridiske spørgsmål og ydelser ift. anden konsulenttjeneste. Alle rådgivningsydelser tillægges desuden stor betydning. Det kan bemærkes, at der udtrykkes større tilfredshed med alle områder, bortset fra ”teknisk/praktisk drift”, end ved den generelle tilfredshed med rådgivning og vejledning. Tilsvarende tillægges de enkelte områder, bortset fra ”teknisk/praktisk drift”, større betydning end vejledning og rådgivning generelt.</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82003"/>
            <a:ext cx="11863354" cy="400110"/>
          </a:xfrm>
          <a:prstGeom prst="rect">
            <a:avLst/>
          </a:prstGeom>
          <a:noFill/>
        </p:spPr>
        <p:txBody>
          <a:bodyPr wrap="square" rtlCol="0">
            <a:spAutoFit/>
          </a:bodyPr>
          <a:lstStyle/>
          <a:p>
            <a:pPr lvl="0"/>
            <a:r>
              <a:rPr lang="da-DK" sz="1000" b="1" i="1" dirty="0"/>
              <a:t>På baggrund af selskabets samlede erfaringer med rådgivningen hvor tilfreds er du med den rådgivning, I har modtaget, og hvilken betydning tillægger du denne ift. din vurdering af DANVAs rådgivningsydelser:</a:t>
            </a:r>
          </a:p>
        </p:txBody>
      </p:sp>
      <p:sp>
        <p:nvSpPr>
          <p:cNvPr id="27" name="Tekstboks 26"/>
          <p:cNvSpPr txBox="1"/>
          <p:nvPr/>
        </p:nvSpPr>
        <p:spPr>
          <a:xfrm>
            <a:off x="783449" y="6280778"/>
            <a:ext cx="1179148" cy="215444"/>
          </a:xfrm>
          <a:prstGeom prst="rect">
            <a:avLst/>
          </a:prstGeom>
          <a:noFill/>
        </p:spPr>
        <p:txBody>
          <a:bodyPr wrap="square" rtlCol="0">
            <a:spAutoFit/>
          </a:bodyPr>
          <a:lstStyle/>
          <a:p>
            <a:r>
              <a:rPr lang="da-DK" sz="800" dirty="0"/>
              <a:t>N=44; 25; 8; 14</a:t>
            </a:r>
          </a:p>
        </p:txBody>
      </p:sp>
      <p:graphicFrame>
        <p:nvGraphicFramePr>
          <p:cNvPr id="9" name="Tabel 8"/>
          <p:cNvGraphicFramePr>
            <a:graphicFrameLocks noGrp="1"/>
          </p:cNvGraphicFramePr>
          <p:nvPr>
            <p:extLst>
              <p:ext uri="{D42A27DB-BD31-4B8C-83A1-F6EECF244321}">
                <p14:modId xmlns:p14="http://schemas.microsoft.com/office/powerpoint/2010/main" val="2036237665"/>
              </p:ext>
            </p:extLst>
          </p:nvPr>
        </p:nvGraphicFramePr>
        <p:xfrm>
          <a:off x="802737" y="3204568"/>
          <a:ext cx="1735390" cy="2664294"/>
        </p:xfrm>
        <a:graphic>
          <a:graphicData uri="http://schemas.openxmlformats.org/drawingml/2006/table">
            <a:tbl>
              <a:tblPr firstRow="1" bandRow="1">
                <a:tableStyleId>{2D5ABB26-0587-4C30-8999-92F81FD0307C}</a:tableStyleId>
              </a:tblPr>
              <a:tblGrid>
                <a:gridCol w="1735390">
                  <a:extLst>
                    <a:ext uri="{9D8B030D-6E8A-4147-A177-3AD203B41FA5}">
                      <a16:colId xmlns:a16="http://schemas.microsoft.com/office/drawing/2014/main" val="20000"/>
                    </a:ext>
                  </a:extLst>
                </a:gridCol>
              </a:tblGrid>
              <a:tr h="624145">
                <a:tc>
                  <a:txBody>
                    <a:bodyPr/>
                    <a:lstStyle/>
                    <a:p>
                      <a:pPr>
                        <a:lnSpc>
                          <a:spcPct val="107000"/>
                        </a:lnSpc>
                        <a:spcAft>
                          <a:spcPts val="0"/>
                        </a:spcAft>
                      </a:pPr>
                      <a:r>
                        <a:rPr lang="da-DK" sz="1100" dirty="0">
                          <a:effectLst/>
                          <a:latin typeface="Calibri"/>
                          <a:ea typeface="Calibri"/>
                          <a:cs typeface="Times New Roman"/>
                        </a:rPr>
                        <a:t>… Rådgivning om juridiske spørgsmål?</a:t>
                      </a:r>
                    </a:p>
                  </a:txBody>
                  <a:tcPr marL="68580" marR="68580" marT="53975" marB="53975"/>
                </a:tc>
                <a:extLst>
                  <a:ext uri="{0D108BD9-81ED-4DB2-BD59-A6C34878D82A}">
                    <a16:rowId xmlns:a16="http://schemas.microsoft.com/office/drawing/2014/main" val="10000"/>
                  </a:ext>
                </a:extLst>
              </a:tr>
              <a:tr h="727483">
                <a:tc>
                  <a:txBody>
                    <a:bodyPr/>
                    <a:lstStyle/>
                    <a:p>
                      <a:pPr>
                        <a:lnSpc>
                          <a:spcPct val="107000"/>
                        </a:lnSpc>
                        <a:spcAft>
                          <a:spcPts val="0"/>
                        </a:spcAft>
                      </a:pPr>
                      <a:r>
                        <a:rPr lang="da-DK" sz="1100" dirty="0">
                          <a:effectLst/>
                          <a:latin typeface="Calibri"/>
                          <a:ea typeface="Calibri"/>
                          <a:cs typeface="Times New Roman"/>
                        </a:rPr>
                        <a:t>… Rådgivning om økonomi/regnskab                     </a:t>
                      </a:r>
                    </a:p>
                  </a:txBody>
                  <a:tcPr marL="68580" marR="68580" marT="53975" marB="53975"/>
                </a:tc>
                <a:extLst>
                  <a:ext uri="{0D108BD9-81ED-4DB2-BD59-A6C34878D82A}">
                    <a16:rowId xmlns:a16="http://schemas.microsoft.com/office/drawing/2014/main" val="10001"/>
                  </a:ext>
                </a:extLst>
              </a:tr>
              <a:tr h="656333">
                <a:tc>
                  <a:txBody>
                    <a:bodyPr/>
                    <a:lstStyle/>
                    <a:p>
                      <a:pPr>
                        <a:lnSpc>
                          <a:spcPct val="107000"/>
                        </a:lnSpc>
                        <a:spcAft>
                          <a:spcPts val="0"/>
                        </a:spcAft>
                      </a:pPr>
                      <a:r>
                        <a:rPr lang="da-DK" sz="1100" dirty="0">
                          <a:effectLst/>
                          <a:latin typeface="Calibri"/>
                          <a:ea typeface="Calibri"/>
                          <a:cs typeface="Times New Roman"/>
                        </a:rPr>
                        <a:t>… Rådgivning om teknisk/praktisk drift?</a:t>
                      </a:r>
                    </a:p>
                  </a:txBody>
                  <a:tcPr marL="68580" marR="68580" marT="53975" marB="53975"/>
                </a:tc>
                <a:extLst>
                  <a:ext uri="{0D108BD9-81ED-4DB2-BD59-A6C34878D82A}">
                    <a16:rowId xmlns:a16="http://schemas.microsoft.com/office/drawing/2014/main" val="10002"/>
                  </a:ext>
                </a:extLst>
              </a:tr>
              <a:tr h="656333">
                <a:tc>
                  <a:txBody>
                    <a:bodyPr/>
                    <a:lstStyle/>
                    <a:p>
                      <a:pPr>
                        <a:lnSpc>
                          <a:spcPct val="107000"/>
                        </a:lnSpc>
                        <a:spcAft>
                          <a:spcPts val="0"/>
                        </a:spcAft>
                      </a:pPr>
                      <a:r>
                        <a:rPr lang="da-DK" sz="1100" dirty="0">
                          <a:effectLst/>
                          <a:latin typeface="Calibri"/>
                          <a:ea typeface="Calibri"/>
                          <a:cs typeface="Times New Roman"/>
                        </a:rPr>
                        <a:t>… Ydelser ift. anden konsulenttjeneste?</a:t>
                      </a:r>
                    </a:p>
                  </a:txBody>
                  <a:tcPr marL="68580" marR="68580" marT="53975" marB="53975"/>
                </a:tc>
                <a:extLst>
                  <a:ext uri="{0D108BD9-81ED-4DB2-BD59-A6C34878D82A}">
                    <a16:rowId xmlns:a16="http://schemas.microsoft.com/office/drawing/2014/main" val="10003"/>
                  </a:ext>
                </a:extLst>
              </a:tr>
            </a:tbl>
          </a:graphicData>
        </a:graphic>
      </p:graphicFrame>
      <p:graphicFrame>
        <p:nvGraphicFramePr>
          <p:cNvPr id="11" name="Diagram 10"/>
          <p:cNvGraphicFramePr/>
          <p:nvPr>
            <p:extLst>
              <p:ext uri="{D42A27DB-BD31-4B8C-83A1-F6EECF244321}">
                <p14:modId xmlns:p14="http://schemas.microsoft.com/office/powerpoint/2010/main" val="3923341707"/>
              </p:ext>
            </p:extLst>
          </p:nvPr>
        </p:nvGraphicFramePr>
        <p:xfrm>
          <a:off x="7405454" y="2844526"/>
          <a:ext cx="5241348" cy="3744417"/>
        </p:xfrm>
        <a:graphic>
          <a:graphicData uri="http://schemas.openxmlformats.org/drawingml/2006/chart">
            <c:chart xmlns:c="http://schemas.openxmlformats.org/drawingml/2006/chart" xmlns:r="http://schemas.openxmlformats.org/officeDocument/2006/relationships" r:id="rId3"/>
          </a:graphicData>
        </a:graphic>
      </p:graphicFrame>
      <p:sp>
        <p:nvSpPr>
          <p:cNvPr id="12" name="Tekstboks 11"/>
          <p:cNvSpPr txBox="1"/>
          <p:nvPr/>
        </p:nvSpPr>
        <p:spPr>
          <a:xfrm>
            <a:off x="2394646" y="2536750"/>
            <a:ext cx="4752528" cy="276999"/>
          </a:xfrm>
          <a:prstGeom prst="rect">
            <a:avLst/>
          </a:prstGeom>
          <a:noFill/>
        </p:spPr>
        <p:txBody>
          <a:bodyPr wrap="square" rtlCol="0">
            <a:spAutoFit/>
          </a:bodyPr>
          <a:lstStyle/>
          <a:p>
            <a:pPr algn="ctr"/>
            <a:r>
              <a:rPr lang="da-DK" sz="1200" dirty="0">
                <a:solidFill>
                  <a:schemeClr val="accent1"/>
                </a:solidFill>
                <a:latin typeface="+mj-lt"/>
              </a:rPr>
              <a:t>Tilfredshed/utilfredshed</a:t>
            </a:r>
          </a:p>
        </p:txBody>
      </p:sp>
      <p:sp>
        <p:nvSpPr>
          <p:cNvPr id="13" name="Tekstboks 12"/>
          <p:cNvSpPr txBox="1"/>
          <p:nvPr/>
        </p:nvSpPr>
        <p:spPr>
          <a:xfrm>
            <a:off x="7579221" y="2536750"/>
            <a:ext cx="4824536" cy="307777"/>
          </a:xfrm>
          <a:prstGeom prst="rect">
            <a:avLst/>
          </a:prstGeom>
          <a:noFill/>
        </p:spPr>
        <p:txBody>
          <a:bodyPr wrap="square" rtlCol="0">
            <a:spAutoFit/>
          </a:bodyPr>
          <a:lstStyle/>
          <a:p>
            <a:pPr algn="ctr"/>
            <a:r>
              <a:rPr lang="da-DK" sz="1400" dirty="0">
                <a:solidFill>
                  <a:schemeClr val="accent1"/>
                </a:solidFill>
                <a:latin typeface="Helvetica" pitchFamily="34" charset="0"/>
              </a:rPr>
              <a:t>Betydning</a:t>
            </a:r>
          </a:p>
        </p:txBody>
      </p:sp>
      <p:graphicFrame>
        <p:nvGraphicFramePr>
          <p:cNvPr id="14" name="Diagram 13">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1083957798"/>
              </p:ext>
            </p:extLst>
          </p:nvPr>
        </p:nvGraphicFramePr>
        <p:xfrm>
          <a:off x="2250629" y="2805428"/>
          <a:ext cx="5154825" cy="3475350"/>
        </p:xfrm>
        <a:graphic>
          <a:graphicData uri="http://schemas.openxmlformats.org/drawingml/2006/chart">
            <c:chart xmlns:c="http://schemas.openxmlformats.org/drawingml/2006/chart" xmlns:r="http://schemas.openxmlformats.org/officeDocument/2006/relationships" r:id="rId4"/>
          </a:graphicData>
        </a:graphic>
      </p:graphicFrame>
      <p:sp>
        <p:nvSpPr>
          <p:cNvPr id="15" name="Pladsholder til diasnummer 5">
            <a:extLst>
              <a:ext uri="{FF2B5EF4-FFF2-40B4-BE49-F238E27FC236}">
                <a16:creationId xmlns:a16="http://schemas.microsoft.com/office/drawing/2014/main" id="{8551CB0B-BF0D-4900-9ADE-9B9E23FFD51D}"/>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31</a:t>
            </a:fld>
            <a:endParaRPr lang="da-DK" dirty="0"/>
          </a:p>
        </p:txBody>
      </p:sp>
    </p:spTree>
    <p:extLst>
      <p:ext uri="{BB962C8B-B14F-4D97-AF65-F5344CB8AC3E}">
        <p14:creationId xmlns:p14="http://schemas.microsoft.com/office/powerpoint/2010/main" val="5546377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RÅDGIVNING OG VEJLEDNING</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82 pct. af selskaberne har benyttet sig af DANVAs skriftlige vejledninger eller værktøjer. 45 pct. af de selskaber, der ikke har benyttet sig af de skriftlige vejledninger, er forbrugerejede selskaber. 80 pct. angiver at være meget tilfredse eller tilfredse med de skriftlige vejledninger eller værktøjer, som DANVA stiller til rådighed, og ingen angiver at være utilfredse. 65 pct. tillægger skriftlige vejledninger eller værktøjer meget stor eller stor betydning, mens 3 pct. tillægger dette en lille betydning.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96455"/>
            <a:ext cx="5787661" cy="553998"/>
          </a:xfrm>
          <a:prstGeom prst="rect">
            <a:avLst/>
          </a:prstGeom>
          <a:noFill/>
        </p:spPr>
        <p:txBody>
          <a:bodyPr wrap="square" rtlCol="0">
            <a:spAutoFit/>
          </a:bodyPr>
          <a:lstStyle/>
          <a:p>
            <a:pPr lvl="0"/>
            <a:r>
              <a:rPr lang="da-DK" sz="1000" b="1" i="1" dirty="0"/>
              <a:t>Har selskabet benyttet sig af en eller flere skriftlige vejledninger eller værktøjer, som DANVA stiller til rådighed (f.eks. Kodeks for god selskabsledelse, datamodeller, benchmarkingrapporter mm.)?</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N=62</a:t>
            </a:r>
          </a:p>
        </p:txBody>
      </p:sp>
      <p:graphicFrame>
        <p:nvGraphicFramePr>
          <p:cNvPr id="15" name="Diagram 14">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2740327581"/>
              </p:ext>
            </p:extLst>
          </p:nvPr>
        </p:nvGraphicFramePr>
        <p:xfrm>
          <a:off x="783450" y="4393086"/>
          <a:ext cx="5852323" cy="1926627"/>
        </p:xfrm>
        <a:graphic>
          <a:graphicData uri="http://schemas.openxmlformats.org/drawingml/2006/chart">
            <c:chart xmlns:c="http://schemas.openxmlformats.org/drawingml/2006/chart" xmlns:r="http://schemas.openxmlformats.org/officeDocument/2006/relationships" r:id="rId3"/>
          </a:graphicData>
        </a:graphic>
      </p:graphicFrame>
      <p:sp>
        <p:nvSpPr>
          <p:cNvPr id="16" name="Tekstboks 15"/>
          <p:cNvSpPr txBox="1"/>
          <p:nvPr/>
        </p:nvSpPr>
        <p:spPr>
          <a:xfrm>
            <a:off x="783450" y="4212679"/>
            <a:ext cx="5571636" cy="400110"/>
          </a:xfrm>
          <a:prstGeom prst="rect">
            <a:avLst/>
          </a:prstGeom>
          <a:noFill/>
        </p:spPr>
        <p:txBody>
          <a:bodyPr wrap="square" rtlCol="0">
            <a:spAutoFit/>
          </a:bodyPr>
          <a:lstStyle/>
          <a:p>
            <a:pPr lvl="0"/>
            <a:r>
              <a:rPr lang="da-DK" sz="1000" b="1" i="1" dirty="0"/>
              <a:t>Hvor tilfreds er du med de skriftlige vejledninger og værktøjer, som DANVA stiller til rådighed?</a:t>
            </a:r>
          </a:p>
        </p:txBody>
      </p:sp>
      <p:sp>
        <p:nvSpPr>
          <p:cNvPr id="17" name="Tekstboks 16"/>
          <p:cNvSpPr txBox="1"/>
          <p:nvPr/>
        </p:nvSpPr>
        <p:spPr>
          <a:xfrm>
            <a:off x="6715126" y="4172609"/>
            <a:ext cx="5931676" cy="400110"/>
          </a:xfrm>
          <a:prstGeom prst="rect">
            <a:avLst/>
          </a:prstGeom>
          <a:noFill/>
        </p:spPr>
        <p:txBody>
          <a:bodyPr wrap="square" rtlCol="0">
            <a:spAutoFit/>
          </a:bodyPr>
          <a:lstStyle/>
          <a:p>
            <a:pPr lvl="0"/>
            <a:r>
              <a:rPr lang="da-DK" sz="1000" b="1" i="1" dirty="0"/>
              <a:t>Hvor stor betydning har de skriftlige vejledninger og værktøjer, som DANVA stiller til rådighed, for din samlede tilfredshed med DANVA?</a:t>
            </a:r>
          </a:p>
        </p:txBody>
      </p:sp>
      <p:graphicFrame>
        <p:nvGraphicFramePr>
          <p:cNvPr id="18" name="Diagram 17"/>
          <p:cNvGraphicFramePr/>
          <p:nvPr>
            <p:extLst>
              <p:ext uri="{D42A27DB-BD31-4B8C-83A1-F6EECF244321}">
                <p14:modId xmlns:p14="http://schemas.microsoft.com/office/powerpoint/2010/main" val="656278569"/>
              </p:ext>
            </p:extLst>
          </p:nvPr>
        </p:nvGraphicFramePr>
        <p:xfrm>
          <a:off x="6653705" y="4612789"/>
          <a:ext cx="5993096" cy="17563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Diagram 20"/>
          <p:cNvGraphicFramePr/>
          <p:nvPr>
            <p:extLst>
              <p:ext uri="{D42A27DB-BD31-4B8C-83A1-F6EECF244321}">
                <p14:modId xmlns:p14="http://schemas.microsoft.com/office/powerpoint/2010/main" val="811787393"/>
              </p:ext>
            </p:extLst>
          </p:nvPr>
        </p:nvGraphicFramePr>
        <p:xfrm>
          <a:off x="1251500" y="2628503"/>
          <a:ext cx="4311497" cy="1466352"/>
        </p:xfrm>
        <a:graphic>
          <a:graphicData uri="http://schemas.openxmlformats.org/drawingml/2006/chart">
            <c:chart xmlns:c="http://schemas.openxmlformats.org/drawingml/2006/chart" xmlns:r="http://schemas.openxmlformats.org/officeDocument/2006/relationships" r:id="rId5"/>
          </a:graphicData>
        </a:graphic>
      </p:graphicFrame>
      <p:sp>
        <p:nvSpPr>
          <p:cNvPr id="22" name="Tekstboks 21"/>
          <p:cNvSpPr txBox="1"/>
          <p:nvPr/>
        </p:nvSpPr>
        <p:spPr>
          <a:xfrm>
            <a:off x="783448" y="3879411"/>
            <a:ext cx="909372" cy="215444"/>
          </a:xfrm>
          <a:prstGeom prst="rect">
            <a:avLst/>
          </a:prstGeom>
          <a:noFill/>
        </p:spPr>
        <p:txBody>
          <a:bodyPr wrap="square" rtlCol="0">
            <a:spAutoFit/>
          </a:bodyPr>
          <a:lstStyle/>
          <a:p>
            <a:r>
              <a:rPr lang="da-DK" sz="800" dirty="0"/>
              <a:t>N=62</a:t>
            </a:r>
          </a:p>
        </p:txBody>
      </p:sp>
      <p:sp>
        <p:nvSpPr>
          <p:cNvPr id="13" name="Pladsholder til diasnummer 5">
            <a:extLst>
              <a:ext uri="{FF2B5EF4-FFF2-40B4-BE49-F238E27FC236}">
                <a16:creationId xmlns:a16="http://schemas.microsoft.com/office/drawing/2014/main" id="{FF9A225D-B987-44BB-ADFD-45E5F40F1229}"/>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32</a:t>
            </a:fld>
            <a:endParaRPr lang="da-DK" dirty="0"/>
          </a:p>
        </p:txBody>
      </p:sp>
    </p:spTree>
    <p:extLst>
      <p:ext uri="{BB962C8B-B14F-4D97-AF65-F5344CB8AC3E}">
        <p14:creationId xmlns:p14="http://schemas.microsoft.com/office/powerpoint/2010/main" val="21443935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RÅDGIVNING OG VEJLEDNING</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74 pct. angiver, at de er meget tilfredse eller tilfredse med publikationen ”Vand i tal”.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82003"/>
            <a:ext cx="11863354" cy="246221"/>
          </a:xfrm>
          <a:prstGeom prst="rect">
            <a:avLst/>
          </a:prstGeom>
          <a:noFill/>
        </p:spPr>
        <p:txBody>
          <a:bodyPr wrap="square" rtlCol="0">
            <a:spAutoFit/>
          </a:bodyPr>
          <a:lstStyle/>
          <a:p>
            <a:pPr lvl="0"/>
            <a:r>
              <a:rPr lang="da-DK" sz="1000" b="1" i="1" dirty="0"/>
              <a:t>Hvor tilfreds er du med publikationen ”Vand i tal”?</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N=62</a:t>
            </a:r>
          </a:p>
        </p:txBody>
      </p:sp>
      <p:graphicFrame>
        <p:nvGraphicFramePr>
          <p:cNvPr id="15" name="Diagram 14">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832205854"/>
              </p:ext>
            </p:extLst>
          </p:nvPr>
        </p:nvGraphicFramePr>
        <p:xfrm>
          <a:off x="783448" y="2628503"/>
          <a:ext cx="11863353"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8" name="Pladsholder til diasnummer 5">
            <a:extLst>
              <a:ext uri="{FF2B5EF4-FFF2-40B4-BE49-F238E27FC236}">
                <a16:creationId xmlns:a16="http://schemas.microsoft.com/office/drawing/2014/main" id="{4EE1451A-FD1C-4C1C-A9E3-102B3259F5C1}"/>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33</a:t>
            </a:fld>
            <a:endParaRPr lang="da-DK" dirty="0"/>
          </a:p>
        </p:txBody>
      </p:sp>
    </p:spTree>
    <p:extLst>
      <p:ext uri="{BB962C8B-B14F-4D97-AF65-F5344CB8AC3E}">
        <p14:creationId xmlns:p14="http://schemas.microsoft.com/office/powerpoint/2010/main" val="36378607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RÅDGIVNING OG VEJLEDNING</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67516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endParaRPr lang="da-DK" sz="1200" b="1" dirty="0">
              <a:solidFill>
                <a:schemeClr val="accent1"/>
              </a:solidFill>
            </a:endParaRPr>
          </a:p>
        </p:txBody>
      </p:sp>
      <p:graphicFrame>
        <p:nvGraphicFramePr>
          <p:cNvPr id="15" name="Tabel 14"/>
          <p:cNvGraphicFramePr>
            <a:graphicFrameLocks noGrp="1"/>
          </p:cNvGraphicFramePr>
          <p:nvPr>
            <p:extLst>
              <p:ext uri="{D42A27DB-BD31-4B8C-83A1-F6EECF244321}">
                <p14:modId xmlns:p14="http://schemas.microsoft.com/office/powerpoint/2010/main" val="2188377625"/>
              </p:ext>
            </p:extLst>
          </p:nvPr>
        </p:nvGraphicFramePr>
        <p:xfrm>
          <a:off x="783448" y="1908423"/>
          <a:ext cx="11863648" cy="1942579"/>
        </p:xfrm>
        <a:graphic>
          <a:graphicData uri="http://schemas.openxmlformats.org/drawingml/2006/table">
            <a:tbl>
              <a:tblPr firstRow="1" bandRow="1">
                <a:tableStyleId>{5C22544A-7EE6-4342-B048-85BDC9FD1C3A}</a:tableStyleId>
              </a:tblPr>
              <a:tblGrid>
                <a:gridCol w="11863648">
                  <a:extLst>
                    <a:ext uri="{9D8B030D-6E8A-4147-A177-3AD203B41FA5}">
                      <a16:colId xmlns:a16="http://schemas.microsoft.com/office/drawing/2014/main" val="20000"/>
                    </a:ext>
                  </a:extLst>
                </a:gridCol>
              </a:tblGrid>
              <a:tr h="380813">
                <a:tc>
                  <a:txBody>
                    <a:bodyPr/>
                    <a:lstStyle/>
                    <a:p>
                      <a:r>
                        <a:rPr lang="da-DK" sz="1200" dirty="0"/>
                        <a:t>Kommentarer</a:t>
                      </a:r>
                    </a:p>
                  </a:txBody>
                  <a:tcPr/>
                </a:tc>
                <a:extLst>
                  <a:ext uri="{0D108BD9-81ED-4DB2-BD59-A6C34878D82A}">
                    <a16:rowId xmlns:a16="http://schemas.microsoft.com/office/drawing/2014/main" val="10000"/>
                  </a:ext>
                </a:extLst>
              </a:tr>
              <a:tr h="380813">
                <a:tc>
                  <a:txBody>
                    <a:bodyPr/>
                    <a:lstStyle/>
                    <a:p>
                      <a:r>
                        <a:rPr lang="da-DK" sz="1000" dirty="0"/>
                        <a:t>Jeg synes, man skal skele til danske vandværkers vejledninger. De er praktiske og nemme at bruge.</a:t>
                      </a:r>
                    </a:p>
                  </a:txBody>
                  <a:tcPr anchor="ctr"/>
                </a:tc>
                <a:extLst>
                  <a:ext uri="{0D108BD9-81ED-4DB2-BD59-A6C34878D82A}">
                    <a16:rowId xmlns:a16="http://schemas.microsoft.com/office/drawing/2014/main" val="10001"/>
                  </a:ext>
                </a:extLst>
              </a:tr>
              <a:tr h="380813">
                <a:tc>
                  <a:txBody>
                    <a:bodyPr/>
                    <a:lstStyle/>
                    <a:p>
                      <a:r>
                        <a:rPr lang="da-DK" sz="1000" dirty="0"/>
                        <a:t>Jeg har anmodet DANVA om vurdering af automatisk lækagevarslingssystem for vandværk, hvilket DANVA afviste. Det var jeg lidt skuffet over.</a:t>
                      </a:r>
                    </a:p>
                  </a:txBody>
                  <a:tcPr anchor="ctr"/>
                </a:tc>
                <a:extLst>
                  <a:ext uri="{0D108BD9-81ED-4DB2-BD59-A6C34878D82A}">
                    <a16:rowId xmlns:a16="http://schemas.microsoft.com/office/drawing/2014/main" val="10002"/>
                  </a:ext>
                </a:extLst>
              </a:tr>
              <a:tr h="380813">
                <a:tc>
                  <a:txBody>
                    <a:bodyPr/>
                    <a:lstStyle/>
                    <a:p>
                      <a:r>
                        <a:rPr lang="da-DK" sz="1000" dirty="0"/>
                        <a:t>Meget hurtig respons ved henvendelser på det juridiske område.</a:t>
                      </a:r>
                    </a:p>
                  </a:txBody>
                  <a:tcPr anchor="ctr"/>
                </a:tc>
                <a:extLst>
                  <a:ext uri="{0D108BD9-81ED-4DB2-BD59-A6C34878D82A}">
                    <a16:rowId xmlns:a16="http://schemas.microsoft.com/office/drawing/2014/main" val="10003"/>
                  </a:ext>
                </a:extLst>
              </a:tr>
              <a:tr h="419327">
                <a:tc>
                  <a:txBody>
                    <a:bodyPr/>
                    <a:lstStyle/>
                    <a:p>
                      <a:r>
                        <a:rPr lang="da-DK" sz="1000" dirty="0"/>
                        <a:t>Et lille tip: DANVAs materiale om GDPR var unødvendigt tungt og komplicerede sagen, mere end det hjalp en mindre forsyning som vores.</a:t>
                      </a:r>
                    </a:p>
                  </a:txBody>
                  <a:tcPr anchor="ctr"/>
                </a:tc>
                <a:extLst>
                  <a:ext uri="{0D108BD9-81ED-4DB2-BD59-A6C34878D82A}">
                    <a16:rowId xmlns:a16="http://schemas.microsoft.com/office/drawing/2014/main" val="10004"/>
                  </a:ext>
                </a:extLst>
              </a:tr>
            </a:tbl>
          </a:graphicData>
        </a:graphic>
      </p:graphicFrame>
      <p:sp>
        <p:nvSpPr>
          <p:cNvPr id="7" name="Pladsholder til diasnummer 5">
            <a:extLst>
              <a:ext uri="{FF2B5EF4-FFF2-40B4-BE49-F238E27FC236}">
                <a16:creationId xmlns:a16="http://schemas.microsoft.com/office/drawing/2014/main" id="{C518419F-6C15-43B9-A560-5710F08011B7}"/>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34</a:t>
            </a:fld>
            <a:endParaRPr lang="da-DK" dirty="0"/>
          </a:p>
        </p:txBody>
      </p:sp>
    </p:spTree>
    <p:extLst>
      <p:ext uri="{BB962C8B-B14F-4D97-AF65-F5344CB8AC3E}">
        <p14:creationId xmlns:p14="http://schemas.microsoft.com/office/powerpoint/2010/main" val="28115200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pPr>
              <a:lnSpc>
                <a:spcPts val="6000"/>
              </a:lnSpc>
            </a:pPr>
            <a:r>
              <a:rPr lang="da-DK" dirty="0"/>
              <a:t>Medlems-kommunikation</a:t>
            </a:r>
          </a:p>
        </p:txBody>
      </p:sp>
      <p:sp>
        <p:nvSpPr>
          <p:cNvPr id="3" name="Pladsholder til diasnummer 5">
            <a:extLst>
              <a:ext uri="{FF2B5EF4-FFF2-40B4-BE49-F238E27FC236}">
                <a16:creationId xmlns:a16="http://schemas.microsoft.com/office/drawing/2014/main" id="{51C38E25-53BA-47E8-8D08-00141B6D9674}"/>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solidFill>
                  <a:schemeClr val="bg1"/>
                </a:solidFill>
              </a:rPr>
              <a:pPr/>
              <a:t>35</a:t>
            </a:fld>
            <a:endParaRPr lang="da-DK" dirty="0">
              <a:solidFill>
                <a:schemeClr val="bg1"/>
              </a:solidFill>
            </a:endParaRPr>
          </a:p>
        </p:txBody>
      </p:sp>
    </p:spTree>
    <p:extLst>
      <p:ext uri="{BB962C8B-B14F-4D97-AF65-F5344CB8AC3E}">
        <p14:creationId xmlns:p14="http://schemas.microsoft.com/office/powerpoint/2010/main" val="31489731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MEDLEMSKOMMUNIKATION</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87 pct. er meget tilfredse eller tilfredse med DANVAs medlemskommunikation. Samme billede tegner sig for tilfredsheden med hjemmesiden, magasinet DANSKVAND og ikke mindst DANVAs nyhedsbreve.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N=62</a:t>
            </a:r>
            <a:endParaRPr lang="da-DK" sz="700" dirty="0"/>
          </a:p>
        </p:txBody>
      </p:sp>
      <p:sp>
        <p:nvSpPr>
          <p:cNvPr id="10" name="Tekstboks 9"/>
          <p:cNvSpPr txBox="1"/>
          <p:nvPr/>
        </p:nvSpPr>
        <p:spPr>
          <a:xfrm>
            <a:off x="805433" y="3564607"/>
            <a:ext cx="682388" cy="215444"/>
          </a:xfrm>
          <a:prstGeom prst="rect">
            <a:avLst/>
          </a:prstGeom>
          <a:noFill/>
        </p:spPr>
        <p:txBody>
          <a:bodyPr wrap="square" rtlCol="0">
            <a:spAutoFit/>
          </a:bodyPr>
          <a:lstStyle/>
          <a:p>
            <a:r>
              <a:rPr lang="da-DK" sz="800" dirty="0"/>
              <a:t>N=62</a:t>
            </a:r>
          </a:p>
        </p:txBody>
      </p:sp>
      <p:sp>
        <p:nvSpPr>
          <p:cNvPr id="12" name="Tekstboks 11"/>
          <p:cNvSpPr txBox="1"/>
          <p:nvPr/>
        </p:nvSpPr>
        <p:spPr>
          <a:xfrm>
            <a:off x="805432" y="2184477"/>
            <a:ext cx="11841369" cy="246221"/>
          </a:xfrm>
          <a:prstGeom prst="rect">
            <a:avLst/>
          </a:prstGeom>
          <a:noFill/>
        </p:spPr>
        <p:txBody>
          <a:bodyPr wrap="square" rtlCol="0">
            <a:spAutoFit/>
          </a:bodyPr>
          <a:lstStyle/>
          <a:p>
            <a:pPr lvl="0"/>
            <a:r>
              <a:rPr lang="da-DK" sz="1000" b="1" i="1" dirty="0"/>
              <a:t>Hvor tilfreds er du samlet set med DANVAs medlemskommunikation?</a:t>
            </a:r>
          </a:p>
        </p:txBody>
      </p:sp>
      <p:graphicFrame>
        <p:nvGraphicFramePr>
          <p:cNvPr id="17" name="Diagram 16">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3310955920"/>
              </p:ext>
            </p:extLst>
          </p:nvPr>
        </p:nvGraphicFramePr>
        <p:xfrm>
          <a:off x="805432" y="2391691"/>
          <a:ext cx="11841369" cy="1316932"/>
        </p:xfrm>
        <a:graphic>
          <a:graphicData uri="http://schemas.openxmlformats.org/drawingml/2006/chart">
            <c:chart xmlns:c="http://schemas.openxmlformats.org/drawingml/2006/chart" xmlns:r="http://schemas.openxmlformats.org/officeDocument/2006/relationships" r:id="rId3"/>
          </a:graphicData>
        </a:graphic>
      </p:graphicFrame>
      <p:sp>
        <p:nvSpPr>
          <p:cNvPr id="18" name="Tekstboks 17"/>
          <p:cNvSpPr txBox="1"/>
          <p:nvPr/>
        </p:nvSpPr>
        <p:spPr>
          <a:xfrm>
            <a:off x="783448" y="3852639"/>
            <a:ext cx="11863353" cy="246221"/>
          </a:xfrm>
          <a:prstGeom prst="rect">
            <a:avLst/>
          </a:prstGeom>
          <a:noFill/>
        </p:spPr>
        <p:txBody>
          <a:bodyPr wrap="square" rtlCol="0">
            <a:spAutoFit/>
          </a:bodyPr>
          <a:lstStyle/>
          <a:p>
            <a:pPr lvl="0"/>
            <a:r>
              <a:rPr lang="da-DK" sz="1000" b="1" i="1" dirty="0"/>
              <a:t>Hvor tilfreds er du samlet set med …</a:t>
            </a:r>
          </a:p>
        </p:txBody>
      </p:sp>
      <p:graphicFrame>
        <p:nvGraphicFramePr>
          <p:cNvPr id="20" name="Tabel 19"/>
          <p:cNvGraphicFramePr>
            <a:graphicFrameLocks noGrp="1"/>
          </p:cNvGraphicFramePr>
          <p:nvPr>
            <p:extLst>
              <p:ext uri="{D42A27DB-BD31-4B8C-83A1-F6EECF244321}">
                <p14:modId xmlns:p14="http://schemas.microsoft.com/office/powerpoint/2010/main" val="1039711866"/>
              </p:ext>
            </p:extLst>
          </p:nvPr>
        </p:nvGraphicFramePr>
        <p:xfrm>
          <a:off x="783448" y="4472083"/>
          <a:ext cx="1735390" cy="1684811"/>
        </p:xfrm>
        <a:graphic>
          <a:graphicData uri="http://schemas.openxmlformats.org/drawingml/2006/table">
            <a:tbl>
              <a:tblPr firstRow="1" bandRow="1">
                <a:tableStyleId>{2D5ABB26-0587-4C30-8999-92F81FD0307C}</a:tableStyleId>
              </a:tblPr>
              <a:tblGrid>
                <a:gridCol w="1735390">
                  <a:extLst>
                    <a:ext uri="{9D8B030D-6E8A-4147-A177-3AD203B41FA5}">
                      <a16:colId xmlns:a16="http://schemas.microsoft.com/office/drawing/2014/main" val="20000"/>
                    </a:ext>
                  </a:extLst>
                </a:gridCol>
              </a:tblGrid>
              <a:tr h="516816">
                <a:tc>
                  <a:txBody>
                    <a:bodyPr/>
                    <a:lstStyle/>
                    <a:p>
                      <a:pPr>
                        <a:lnSpc>
                          <a:spcPct val="107000"/>
                        </a:lnSpc>
                        <a:spcAft>
                          <a:spcPts val="0"/>
                        </a:spcAft>
                      </a:pPr>
                      <a:r>
                        <a:rPr lang="da-DK" sz="1100" dirty="0">
                          <a:effectLst/>
                          <a:latin typeface="Calibri"/>
                          <a:ea typeface="Calibri"/>
                          <a:cs typeface="Times New Roman"/>
                        </a:rPr>
                        <a:t>… DANVAs hjemmeside?</a:t>
                      </a:r>
                    </a:p>
                  </a:txBody>
                  <a:tcPr marL="68580" marR="68580" marT="53975" marB="53975"/>
                </a:tc>
                <a:extLst>
                  <a:ext uri="{0D108BD9-81ED-4DB2-BD59-A6C34878D82A}">
                    <a16:rowId xmlns:a16="http://schemas.microsoft.com/office/drawing/2014/main" val="10000"/>
                  </a:ext>
                </a:extLst>
              </a:tr>
              <a:tr h="602380">
                <a:tc>
                  <a:txBody>
                    <a:bodyPr/>
                    <a:lstStyle/>
                    <a:p>
                      <a:pPr>
                        <a:lnSpc>
                          <a:spcPct val="107000"/>
                        </a:lnSpc>
                        <a:spcAft>
                          <a:spcPts val="0"/>
                        </a:spcAft>
                      </a:pPr>
                      <a:r>
                        <a:rPr lang="da-DK" sz="1100" dirty="0">
                          <a:effectLst/>
                          <a:latin typeface="Calibri"/>
                          <a:ea typeface="Calibri"/>
                          <a:cs typeface="Times New Roman"/>
                        </a:rPr>
                        <a:t>… DANVAs nyhedsbreve?                     </a:t>
                      </a:r>
                    </a:p>
                  </a:txBody>
                  <a:tcPr marL="68580" marR="68580" marT="53975" marB="53975"/>
                </a:tc>
                <a:extLst>
                  <a:ext uri="{0D108BD9-81ED-4DB2-BD59-A6C34878D82A}">
                    <a16:rowId xmlns:a16="http://schemas.microsoft.com/office/drawing/2014/main" val="10001"/>
                  </a:ext>
                </a:extLst>
              </a:tr>
              <a:tr h="565615">
                <a:tc>
                  <a:txBody>
                    <a:bodyPr/>
                    <a:lstStyle/>
                    <a:p>
                      <a:pPr>
                        <a:lnSpc>
                          <a:spcPct val="107000"/>
                        </a:lnSpc>
                        <a:spcAft>
                          <a:spcPts val="0"/>
                        </a:spcAft>
                      </a:pPr>
                      <a:r>
                        <a:rPr lang="da-DK" sz="1100" dirty="0">
                          <a:effectLst/>
                          <a:latin typeface="Calibri"/>
                          <a:ea typeface="Calibri"/>
                          <a:cs typeface="Times New Roman"/>
                        </a:rPr>
                        <a:t>… Magasinet DANSKVAND?</a:t>
                      </a:r>
                    </a:p>
                  </a:txBody>
                  <a:tcPr marL="68580" marR="68580" marT="53975" marB="53975"/>
                </a:tc>
                <a:extLst>
                  <a:ext uri="{0D108BD9-81ED-4DB2-BD59-A6C34878D82A}">
                    <a16:rowId xmlns:a16="http://schemas.microsoft.com/office/drawing/2014/main" val="10002"/>
                  </a:ext>
                </a:extLst>
              </a:tr>
            </a:tbl>
          </a:graphicData>
        </a:graphic>
      </p:graphicFrame>
      <p:graphicFrame>
        <p:nvGraphicFramePr>
          <p:cNvPr id="21" name="Diagram 20">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2674175553"/>
              </p:ext>
            </p:extLst>
          </p:nvPr>
        </p:nvGraphicFramePr>
        <p:xfrm>
          <a:off x="2178621" y="4089861"/>
          <a:ext cx="10468180" cy="2139042"/>
        </p:xfrm>
        <a:graphic>
          <a:graphicData uri="http://schemas.openxmlformats.org/drawingml/2006/chart">
            <c:chart xmlns:c="http://schemas.openxmlformats.org/drawingml/2006/chart" xmlns:r="http://schemas.openxmlformats.org/officeDocument/2006/relationships" r:id="rId4"/>
          </a:graphicData>
        </a:graphic>
      </p:graphicFrame>
      <p:sp>
        <p:nvSpPr>
          <p:cNvPr id="13" name="Pladsholder til diasnummer 5">
            <a:extLst>
              <a:ext uri="{FF2B5EF4-FFF2-40B4-BE49-F238E27FC236}">
                <a16:creationId xmlns:a16="http://schemas.microsoft.com/office/drawing/2014/main" id="{2878CB92-494A-4AEE-8F23-14BE25024EA7}"/>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36</a:t>
            </a:fld>
            <a:endParaRPr lang="da-DK" dirty="0"/>
          </a:p>
        </p:txBody>
      </p:sp>
    </p:spTree>
    <p:extLst>
      <p:ext uri="{BB962C8B-B14F-4D97-AF65-F5344CB8AC3E}">
        <p14:creationId xmlns:p14="http://schemas.microsoft.com/office/powerpoint/2010/main" val="2055756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MEDLEMSKOMMUNIKATION</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Generelt opfattes medlemskommunikationen positivt – især ift. at kommunikationen er relevant og aktuel, samt at den sikrer indsigt i ny viden om lovgivning og andre faglige emner.</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N=61</a:t>
            </a:r>
          </a:p>
        </p:txBody>
      </p:sp>
      <p:graphicFrame>
        <p:nvGraphicFramePr>
          <p:cNvPr id="13" name="Tabel 12"/>
          <p:cNvGraphicFramePr>
            <a:graphicFrameLocks noGrp="1"/>
          </p:cNvGraphicFramePr>
          <p:nvPr>
            <p:extLst>
              <p:ext uri="{D42A27DB-BD31-4B8C-83A1-F6EECF244321}">
                <p14:modId xmlns:p14="http://schemas.microsoft.com/office/powerpoint/2010/main" val="4210101044"/>
              </p:ext>
            </p:extLst>
          </p:nvPr>
        </p:nvGraphicFramePr>
        <p:xfrm>
          <a:off x="783449" y="2844527"/>
          <a:ext cx="1879350" cy="3168352"/>
        </p:xfrm>
        <a:graphic>
          <a:graphicData uri="http://schemas.openxmlformats.org/drawingml/2006/table">
            <a:tbl>
              <a:tblPr firstRow="1" bandRow="1">
                <a:tableStyleId>{2D5ABB26-0587-4C30-8999-92F81FD0307C}</a:tableStyleId>
              </a:tblPr>
              <a:tblGrid>
                <a:gridCol w="1879350">
                  <a:extLst>
                    <a:ext uri="{9D8B030D-6E8A-4147-A177-3AD203B41FA5}">
                      <a16:colId xmlns:a16="http://schemas.microsoft.com/office/drawing/2014/main" val="20000"/>
                    </a:ext>
                  </a:extLst>
                </a:gridCol>
              </a:tblGrid>
              <a:tr h="527455">
                <a:tc>
                  <a:txBody>
                    <a:bodyPr/>
                    <a:lstStyle/>
                    <a:p>
                      <a:pPr>
                        <a:lnSpc>
                          <a:spcPct val="107000"/>
                        </a:lnSpc>
                        <a:spcAft>
                          <a:spcPts val="0"/>
                        </a:spcAft>
                      </a:pPr>
                      <a:r>
                        <a:rPr lang="da-DK" sz="1100" dirty="0">
                          <a:effectLst/>
                          <a:latin typeface="Calibri"/>
                          <a:ea typeface="Calibri"/>
                          <a:cs typeface="Times New Roman"/>
                        </a:rPr>
                        <a:t>… Er relevant og aktuel?</a:t>
                      </a:r>
                    </a:p>
                  </a:txBody>
                  <a:tcPr marL="68580" marR="68580" marT="53975" marB="53975"/>
                </a:tc>
                <a:extLst>
                  <a:ext uri="{0D108BD9-81ED-4DB2-BD59-A6C34878D82A}">
                    <a16:rowId xmlns:a16="http://schemas.microsoft.com/office/drawing/2014/main" val="10000"/>
                  </a:ext>
                </a:extLst>
              </a:tr>
              <a:tr h="673350">
                <a:tc>
                  <a:txBody>
                    <a:bodyPr/>
                    <a:lstStyle/>
                    <a:p>
                      <a:pPr>
                        <a:lnSpc>
                          <a:spcPct val="107000"/>
                        </a:lnSpc>
                        <a:spcAft>
                          <a:spcPts val="0"/>
                        </a:spcAft>
                      </a:pPr>
                      <a:r>
                        <a:rPr lang="da-DK" sz="1100" dirty="0">
                          <a:effectLst/>
                          <a:latin typeface="Calibri"/>
                          <a:ea typeface="Calibri"/>
                          <a:cs typeface="Times New Roman"/>
                        </a:rPr>
                        <a:t>… Sikrer indsigt i ny viden om lovgivning og andre faglige emner?                     </a:t>
                      </a:r>
                    </a:p>
                  </a:txBody>
                  <a:tcPr marL="68580" marR="68580" marT="53975" marB="53975"/>
                </a:tc>
                <a:extLst>
                  <a:ext uri="{0D108BD9-81ED-4DB2-BD59-A6C34878D82A}">
                    <a16:rowId xmlns:a16="http://schemas.microsoft.com/office/drawing/2014/main" val="10001"/>
                  </a:ext>
                </a:extLst>
              </a:tr>
              <a:tr h="673350">
                <a:tc>
                  <a:txBody>
                    <a:bodyPr/>
                    <a:lstStyle/>
                    <a:p>
                      <a:pPr>
                        <a:lnSpc>
                          <a:spcPct val="107000"/>
                        </a:lnSpc>
                        <a:spcAft>
                          <a:spcPts val="0"/>
                        </a:spcAft>
                      </a:pPr>
                      <a:r>
                        <a:rPr lang="da-DK" sz="1100" dirty="0">
                          <a:effectLst/>
                          <a:latin typeface="Calibri"/>
                          <a:ea typeface="Calibri"/>
                          <a:cs typeface="Times New Roman"/>
                        </a:rPr>
                        <a:t>… Giver et godt overblik over relevante tiltag hos kolleger i branchen?</a:t>
                      </a:r>
                    </a:p>
                  </a:txBody>
                  <a:tcPr marL="68580" marR="68580" marT="53975" marB="53975"/>
                </a:tc>
                <a:extLst>
                  <a:ext uri="{0D108BD9-81ED-4DB2-BD59-A6C34878D82A}">
                    <a16:rowId xmlns:a16="http://schemas.microsoft.com/office/drawing/2014/main" val="10002"/>
                  </a:ext>
                </a:extLst>
              </a:tr>
              <a:tr h="554656">
                <a:tc>
                  <a:txBody>
                    <a:bodyPr/>
                    <a:lstStyle/>
                    <a:p>
                      <a:pPr>
                        <a:lnSpc>
                          <a:spcPct val="107000"/>
                        </a:lnSpc>
                        <a:spcAft>
                          <a:spcPts val="0"/>
                        </a:spcAft>
                      </a:pPr>
                      <a:r>
                        <a:rPr lang="da-DK" sz="1100" dirty="0">
                          <a:effectLst/>
                          <a:latin typeface="Calibri"/>
                          <a:ea typeface="Calibri"/>
                          <a:cs typeface="Times New Roman"/>
                        </a:rPr>
                        <a:t>… Sikrer viden om foreningens strategiske og politiske mål?</a:t>
                      </a:r>
                    </a:p>
                  </a:txBody>
                  <a:tcPr marL="68580" marR="68580" marT="53975" marB="53975"/>
                </a:tc>
                <a:extLst>
                  <a:ext uri="{0D108BD9-81ED-4DB2-BD59-A6C34878D82A}">
                    <a16:rowId xmlns:a16="http://schemas.microsoft.com/office/drawing/2014/main" val="10003"/>
                  </a:ext>
                </a:extLst>
              </a:tr>
              <a:tr h="739541">
                <a:tc>
                  <a:txBody>
                    <a:bodyPr/>
                    <a:lstStyle/>
                    <a:p>
                      <a:pPr>
                        <a:lnSpc>
                          <a:spcPct val="107000"/>
                        </a:lnSpc>
                        <a:spcAft>
                          <a:spcPts val="0"/>
                        </a:spcAft>
                      </a:pPr>
                      <a:r>
                        <a:rPr lang="da-DK" sz="1100" dirty="0">
                          <a:effectLst/>
                          <a:latin typeface="Calibri"/>
                          <a:ea typeface="Calibri"/>
                          <a:cs typeface="Times New Roman"/>
                        </a:rPr>
                        <a:t>… Giver indsigt i foreningens arbejde med at varetage sektorens interesser?</a:t>
                      </a:r>
                    </a:p>
                  </a:txBody>
                  <a:tcPr marL="68580" marR="68580" marT="53975" marB="53975"/>
                </a:tc>
                <a:extLst>
                  <a:ext uri="{0D108BD9-81ED-4DB2-BD59-A6C34878D82A}">
                    <a16:rowId xmlns:a16="http://schemas.microsoft.com/office/drawing/2014/main" val="163360620"/>
                  </a:ext>
                </a:extLst>
              </a:tr>
            </a:tbl>
          </a:graphicData>
        </a:graphic>
      </p:graphicFrame>
      <p:sp>
        <p:nvSpPr>
          <p:cNvPr id="14" name="Tekstboks 13"/>
          <p:cNvSpPr txBox="1"/>
          <p:nvPr/>
        </p:nvSpPr>
        <p:spPr>
          <a:xfrm>
            <a:off x="783448" y="2196455"/>
            <a:ext cx="11863353" cy="246221"/>
          </a:xfrm>
          <a:prstGeom prst="rect">
            <a:avLst/>
          </a:prstGeom>
          <a:noFill/>
        </p:spPr>
        <p:txBody>
          <a:bodyPr wrap="square" rtlCol="0">
            <a:spAutoFit/>
          </a:bodyPr>
          <a:lstStyle/>
          <a:p>
            <a:pPr lvl="0"/>
            <a:r>
              <a:rPr lang="da-DK" sz="1000" b="1" i="1" dirty="0"/>
              <a:t>Hvor enig/uenig er du i, at DANVAs medlemskommunikation …</a:t>
            </a:r>
          </a:p>
        </p:txBody>
      </p:sp>
      <p:graphicFrame>
        <p:nvGraphicFramePr>
          <p:cNvPr id="15" name="Diagram 14"/>
          <p:cNvGraphicFramePr/>
          <p:nvPr>
            <p:extLst>
              <p:ext uri="{D42A27DB-BD31-4B8C-83A1-F6EECF244321}">
                <p14:modId xmlns:p14="http://schemas.microsoft.com/office/powerpoint/2010/main" val="1381409124"/>
              </p:ext>
            </p:extLst>
          </p:nvPr>
        </p:nvGraphicFramePr>
        <p:xfrm>
          <a:off x="2538661" y="2504495"/>
          <a:ext cx="10108140" cy="3821373"/>
        </p:xfrm>
        <a:graphic>
          <a:graphicData uri="http://schemas.openxmlformats.org/drawingml/2006/chart">
            <c:chart xmlns:c="http://schemas.openxmlformats.org/drawingml/2006/chart" xmlns:r="http://schemas.openxmlformats.org/officeDocument/2006/relationships" r:id="rId3"/>
          </a:graphicData>
        </a:graphic>
      </p:graphicFrame>
      <p:sp>
        <p:nvSpPr>
          <p:cNvPr id="9" name="Pladsholder til diasnummer 5">
            <a:extLst>
              <a:ext uri="{FF2B5EF4-FFF2-40B4-BE49-F238E27FC236}">
                <a16:creationId xmlns:a16="http://schemas.microsoft.com/office/drawing/2014/main" id="{E5B419A6-9596-481B-9AE9-E376AD14F48D}"/>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37</a:t>
            </a:fld>
            <a:endParaRPr lang="da-DK" dirty="0"/>
          </a:p>
        </p:txBody>
      </p:sp>
    </p:spTree>
    <p:extLst>
      <p:ext uri="{BB962C8B-B14F-4D97-AF65-F5344CB8AC3E}">
        <p14:creationId xmlns:p14="http://schemas.microsoft.com/office/powerpoint/2010/main" val="29290131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MEDLEMSKOMMUNIKATION</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67516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endParaRPr lang="da-DK" sz="1200" b="1" strike="sngStrike" dirty="0">
              <a:solidFill>
                <a:schemeClr val="accent1"/>
              </a:solidFill>
            </a:endParaRPr>
          </a:p>
        </p:txBody>
      </p:sp>
      <p:graphicFrame>
        <p:nvGraphicFramePr>
          <p:cNvPr id="15" name="Tabel 14"/>
          <p:cNvGraphicFramePr>
            <a:graphicFrameLocks noGrp="1"/>
          </p:cNvGraphicFramePr>
          <p:nvPr>
            <p:extLst>
              <p:ext uri="{D42A27DB-BD31-4B8C-83A1-F6EECF244321}">
                <p14:modId xmlns:p14="http://schemas.microsoft.com/office/powerpoint/2010/main" val="3627211048"/>
              </p:ext>
            </p:extLst>
          </p:nvPr>
        </p:nvGraphicFramePr>
        <p:xfrm>
          <a:off x="783448" y="1908423"/>
          <a:ext cx="11863648" cy="761626"/>
        </p:xfrm>
        <a:graphic>
          <a:graphicData uri="http://schemas.openxmlformats.org/drawingml/2006/table">
            <a:tbl>
              <a:tblPr firstRow="1" bandRow="1">
                <a:tableStyleId>{5C22544A-7EE6-4342-B048-85BDC9FD1C3A}</a:tableStyleId>
              </a:tblPr>
              <a:tblGrid>
                <a:gridCol w="11863648">
                  <a:extLst>
                    <a:ext uri="{9D8B030D-6E8A-4147-A177-3AD203B41FA5}">
                      <a16:colId xmlns:a16="http://schemas.microsoft.com/office/drawing/2014/main" val="20000"/>
                    </a:ext>
                  </a:extLst>
                </a:gridCol>
              </a:tblGrid>
              <a:tr h="380813">
                <a:tc>
                  <a:txBody>
                    <a:bodyPr/>
                    <a:lstStyle/>
                    <a:p>
                      <a:r>
                        <a:rPr lang="da-DK" sz="1200" dirty="0"/>
                        <a:t>Kommentarer</a:t>
                      </a:r>
                    </a:p>
                  </a:txBody>
                  <a:tcPr/>
                </a:tc>
                <a:extLst>
                  <a:ext uri="{0D108BD9-81ED-4DB2-BD59-A6C34878D82A}">
                    <a16:rowId xmlns:a16="http://schemas.microsoft.com/office/drawing/2014/main" val="10000"/>
                  </a:ext>
                </a:extLst>
              </a:tr>
              <a:tr h="380813">
                <a:tc>
                  <a:txBody>
                    <a:bodyPr/>
                    <a:lstStyle/>
                    <a:p>
                      <a:r>
                        <a:rPr lang="da-DK" sz="1000" dirty="0"/>
                        <a:t>Er gennem de sidste 5 år blevet markant bedre. Fortsæt blot ad samme vej.</a:t>
                      </a:r>
                    </a:p>
                  </a:txBody>
                  <a:tcPr anchor="ctr"/>
                </a:tc>
                <a:extLst>
                  <a:ext uri="{0D108BD9-81ED-4DB2-BD59-A6C34878D82A}">
                    <a16:rowId xmlns:a16="http://schemas.microsoft.com/office/drawing/2014/main" val="10001"/>
                  </a:ext>
                </a:extLst>
              </a:tr>
            </a:tbl>
          </a:graphicData>
        </a:graphic>
      </p:graphicFrame>
      <p:sp>
        <p:nvSpPr>
          <p:cNvPr id="5" name="Pladsholder til diasnummer 5">
            <a:extLst>
              <a:ext uri="{FF2B5EF4-FFF2-40B4-BE49-F238E27FC236}">
                <a16:creationId xmlns:a16="http://schemas.microsoft.com/office/drawing/2014/main" id="{3BE90CFC-9C96-4192-B683-EB25871886B5}"/>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38</a:t>
            </a:fld>
            <a:endParaRPr lang="da-DK" dirty="0"/>
          </a:p>
        </p:txBody>
      </p:sp>
    </p:spTree>
    <p:extLst>
      <p:ext uri="{BB962C8B-B14F-4D97-AF65-F5344CB8AC3E}">
        <p14:creationId xmlns:p14="http://schemas.microsoft.com/office/powerpoint/2010/main" val="15075270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03291" y="1980431"/>
            <a:ext cx="9828258" cy="1296144"/>
          </a:xfrm>
        </p:spPr>
        <p:txBody>
          <a:bodyPr>
            <a:normAutofit fontScale="90000"/>
          </a:bodyPr>
          <a:lstStyle/>
          <a:p>
            <a:pPr>
              <a:lnSpc>
                <a:spcPts val="6000"/>
              </a:lnSpc>
            </a:pPr>
            <a:r>
              <a:rPr lang="da-DK" dirty="0"/>
              <a:t>Uddybende kommentarer</a:t>
            </a:r>
          </a:p>
        </p:txBody>
      </p:sp>
      <p:sp>
        <p:nvSpPr>
          <p:cNvPr id="3" name="Pladsholder til diasnummer 5">
            <a:extLst>
              <a:ext uri="{FF2B5EF4-FFF2-40B4-BE49-F238E27FC236}">
                <a16:creationId xmlns:a16="http://schemas.microsoft.com/office/drawing/2014/main" id="{6548D40A-87F0-429C-B8CD-7CA49F2205C0}"/>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solidFill>
                  <a:schemeClr val="bg1"/>
                </a:solidFill>
              </a:rPr>
              <a:pPr/>
              <a:t>39</a:t>
            </a:fld>
            <a:endParaRPr lang="da-DK" dirty="0">
              <a:solidFill>
                <a:schemeClr val="bg1"/>
              </a:solidFill>
            </a:endParaRPr>
          </a:p>
        </p:txBody>
      </p:sp>
    </p:spTree>
    <p:extLst>
      <p:ext uri="{BB962C8B-B14F-4D97-AF65-F5344CB8AC3E}">
        <p14:creationId xmlns:p14="http://schemas.microsoft.com/office/powerpoint/2010/main" val="3321430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81BF6433-6225-438E-BC55-09149FC36B35}"/>
              </a:ext>
            </a:extLst>
          </p:cNvPr>
          <p:cNvSpPr txBox="1">
            <a:spLocks/>
          </p:cNvSpPr>
          <p:nvPr/>
        </p:nvSpPr>
        <p:spPr>
          <a:xfrm>
            <a:off x="720000" y="630001"/>
            <a:ext cx="11971789" cy="436800"/>
          </a:xfrm>
          <a:prstGeom prst="rect">
            <a:avLst/>
          </a:prstGeom>
        </p:spPr>
        <p:txBody>
          <a:bodyPr vert="horz" lIns="0" tIns="0" rIns="0" bIns="0" rtlCol="0" anchor="t" anchorCtr="0">
            <a:normAutofit/>
          </a:bodyPr>
          <a:lstStyle>
            <a:lvl1pPr algn="l" defTabSz="945631" rtl="0" eaLnBrk="1" latinLnBrk="0" hangingPunct="1">
              <a:spcBef>
                <a:spcPct val="0"/>
              </a:spcBef>
              <a:buNone/>
              <a:defRPr sz="2720" kern="1200">
                <a:solidFill>
                  <a:schemeClr val="tx1"/>
                </a:solidFill>
                <a:latin typeface="Helvetica"/>
                <a:ea typeface="+mj-ea"/>
                <a:cs typeface="+mj-cs"/>
              </a:defRPr>
            </a:lvl1pPr>
          </a:lstStyle>
          <a:p>
            <a:r>
              <a:rPr lang="da-DK" sz="2400" b="1" dirty="0">
                <a:solidFill>
                  <a:srgbClr val="080808"/>
                </a:solidFill>
                <a:latin typeface="+mj-lt"/>
                <a:cs typeface="Helvetica" panose="020B0604020202020204" pitchFamily="34" charset="0"/>
              </a:rPr>
              <a:t>INDHOLD</a:t>
            </a:r>
          </a:p>
        </p:txBody>
      </p:sp>
      <p:graphicFrame>
        <p:nvGraphicFramePr>
          <p:cNvPr id="4" name="Table 2">
            <a:extLst>
              <a:ext uri="{FF2B5EF4-FFF2-40B4-BE49-F238E27FC236}">
                <a16:creationId xmlns:a16="http://schemas.microsoft.com/office/drawing/2014/main" id="{DFE0F511-1235-4203-9CB8-5F152C459243}"/>
              </a:ext>
            </a:extLst>
          </p:cNvPr>
          <p:cNvGraphicFramePr>
            <a:graphicFrameLocks noGrp="1"/>
          </p:cNvGraphicFramePr>
          <p:nvPr>
            <p:extLst/>
          </p:nvPr>
        </p:nvGraphicFramePr>
        <p:xfrm>
          <a:off x="720000" y="1692399"/>
          <a:ext cx="4752000" cy="4013867"/>
        </p:xfrm>
        <a:graphic>
          <a:graphicData uri="http://schemas.openxmlformats.org/drawingml/2006/table">
            <a:tbl>
              <a:tblPr firstRow="1" bandRow="1"/>
              <a:tblGrid>
                <a:gridCol w="4752000">
                  <a:extLst>
                    <a:ext uri="{9D8B030D-6E8A-4147-A177-3AD203B41FA5}">
                      <a16:colId xmlns:a16="http://schemas.microsoft.com/office/drawing/2014/main" val="20000"/>
                    </a:ext>
                  </a:extLst>
                </a:gridCol>
              </a:tblGrid>
              <a:tr h="364897">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r>
                        <a:rPr lang="da-DK" sz="1200" b="1" noProof="0" dirty="0">
                          <a:solidFill>
                            <a:schemeClr val="tx1"/>
                          </a:solidFill>
                          <a:latin typeface="+mj-lt"/>
                          <a:cs typeface="Helvetica" panose="020B0604020202020204" pitchFamily="34" charset="0"/>
                        </a:rPr>
                        <a:t>Emne</a:t>
                      </a:r>
                    </a:p>
                  </a:txBody>
                  <a:tcPr marL="82918" marR="82918" marT="41459" marB="41459" anchor="ctr">
                    <a:lnL>
                      <a:noFill/>
                    </a:lnL>
                    <a:lnR>
                      <a:noFill/>
                    </a:lnR>
                    <a:lnT>
                      <a:noFill/>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64897">
                <a:tc>
                  <a:txBody>
                    <a:bodyPr/>
                    <a:lstStyle/>
                    <a:p>
                      <a:pPr marL="0" marR="0" lvl="0" indent="0" algn="l" defTabSz="1042873" rtl="0" eaLnBrk="1" fontAlgn="auto" latinLnBrk="0" hangingPunct="1">
                        <a:lnSpc>
                          <a:spcPct val="100000"/>
                        </a:lnSpc>
                        <a:spcBef>
                          <a:spcPts val="0"/>
                        </a:spcBef>
                        <a:spcAft>
                          <a:spcPts val="0"/>
                        </a:spcAft>
                        <a:buClrTx/>
                        <a:buSzTx/>
                        <a:buFontTx/>
                        <a:buNone/>
                        <a:tabLst/>
                        <a:defRPr/>
                      </a:pPr>
                      <a:r>
                        <a:rPr lang="da-DK" sz="1200" b="0" noProof="0" dirty="0">
                          <a:solidFill>
                            <a:schemeClr val="tx1"/>
                          </a:solidFill>
                          <a:latin typeface="+mj-lt"/>
                          <a:cs typeface="Helvetica" panose="020B0604020202020204" pitchFamily="34" charset="0"/>
                        </a:rPr>
                        <a:t>Hovedkonklusioner</a:t>
                      </a:r>
                    </a:p>
                  </a:txBody>
                  <a:tcPr marL="82918" marR="82918" marT="41459" marB="41459" anchor="ctr">
                    <a:lnL>
                      <a:noFill/>
                    </a:lnL>
                    <a:lnR>
                      <a:noFill/>
                    </a:lnR>
                    <a:lnT w="635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4897">
                <a:tc>
                  <a:txBody>
                    <a:bodyPr/>
                    <a:lstStyle/>
                    <a:p>
                      <a:pPr marL="0" marR="0" lvl="0" indent="0" algn="l" defTabSz="1042873" rtl="0" eaLnBrk="1" fontAlgn="auto" latinLnBrk="0" hangingPunct="1">
                        <a:lnSpc>
                          <a:spcPct val="100000"/>
                        </a:lnSpc>
                        <a:spcBef>
                          <a:spcPts val="0"/>
                        </a:spcBef>
                        <a:spcAft>
                          <a:spcPts val="0"/>
                        </a:spcAft>
                        <a:buClrTx/>
                        <a:buSzTx/>
                        <a:buFontTx/>
                        <a:buNone/>
                        <a:tabLst/>
                        <a:defRPr/>
                      </a:pPr>
                      <a:r>
                        <a:rPr lang="da-DK" sz="1200" b="0" kern="1200" noProof="0" dirty="0">
                          <a:solidFill>
                            <a:schemeClr val="tx1"/>
                          </a:solidFill>
                          <a:latin typeface="+mn-lt"/>
                          <a:ea typeface="+mn-ea"/>
                          <a:cs typeface="Helvetica" panose="020B0604020202020204" pitchFamily="34" charset="0"/>
                        </a:rPr>
                        <a:t>Formål, metode</a:t>
                      </a:r>
                      <a:r>
                        <a:rPr lang="da-DK" sz="1200" b="0" kern="1200" baseline="0" noProof="0" dirty="0">
                          <a:solidFill>
                            <a:schemeClr val="tx1"/>
                          </a:solidFill>
                          <a:latin typeface="+mn-lt"/>
                          <a:ea typeface="+mn-ea"/>
                          <a:cs typeface="Helvetica" panose="020B0604020202020204" pitchFamily="34" charset="0"/>
                        </a:rPr>
                        <a:t> og datagrundlag</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9"/>
                  </a:ext>
                </a:extLst>
              </a:tr>
              <a:tr h="364897">
                <a:tc>
                  <a:txBody>
                    <a:bodyPr/>
                    <a:lstStyle/>
                    <a:p>
                      <a:pPr marL="0" marR="0" lvl="0" indent="0" algn="l" defTabSz="1042873"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1200" b="0" kern="1200" noProof="0" dirty="0">
                          <a:solidFill>
                            <a:schemeClr val="tx1"/>
                          </a:solidFill>
                          <a:latin typeface="+mn-lt"/>
                          <a:ea typeface="+mn-ea"/>
                          <a:cs typeface="Helvetica" panose="020B0604020202020204" pitchFamily="34" charset="0"/>
                        </a:rPr>
                        <a:t>Resultater</a:t>
                      </a: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187695313"/>
                  </a:ext>
                </a:extLst>
              </a:tr>
              <a:tr h="364897">
                <a:tc>
                  <a:txBody>
                    <a:bodyPr/>
                    <a:lstStyle/>
                    <a:p>
                      <a:pPr marL="171450" marR="0" indent="-171450" algn="l" defTabSz="94563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baseline="0" noProof="0" dirty="0">
                          <a:solidFill>
                            <a:schemeClr val="tx1"/>
                          </a:solidFill>
                          <a:latin typeface="+mj-lt"/>
                          <a:cs typeface="Helvetica" panose="020B0604020202020204" pitchFamily="34" charset="0"/>
                        </a:rPr>
                        <a:t>Overordnet tilfredshed</a:t>
                      </a: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64897">
                <a:tc>
                  <a:txBody>
                    <a:bodyPr/>
                    <a:lstStyle/>
                    <a:p>
                      <a:pPr marL="171450" marR="0" indent="-171450" algn="l" defTabSz="94563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baseline="0" noProof="0" dirty="0">
                          <a:solidFill>
                            <a:schemeClr val="tx1"/>
                          </a:solidFill>
                          <a:latin typeface="+mj-lt"/>
                          <a:cs typeface="Helvetica" panose="020B0604020202020204" pitchFamily="34" charset="0"/>
                        </a:rPr>
                        <a:t>Interessevaretagelse og synlighed</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64897">
                <a:tc>
                  <a:txBody>
                    <a:bodyPr/>
                    <a:lstStyle/>
                    <a:p>
                      <a:pPr marL="171450" marR="0" indent="-171450" algn="l" defTabSz="94563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noProof="0" dirty="0">
                          <a:solidFill>
                            <a:schemeClr val="tx1"/>
                          </a:solidFill>
                          <a:latin typeface="+mj-lt"/>
                          <a:cs typeface="Helvetica" panose="020B0604020202020204" pitchFamily="34" charset="0"/>
                        </a:rPr>
                        <a:t>Faglige</a:t>
                      </a:r>
                      <a:r>
                        <a:rPr lang="da-DK" sz="1200" b="0" baseline="0" noProof="0" dirty="0">
                          <a:solidFill>
                            <a:schemeClr val="tx1"/>
                          </a:solidFill>
                          <a:latin typeface="+mj-lt"/>
                          <a:cs typeface="Helvetica" panose="020B0604020202020204" pitchFamily="34" charset="0"/>
                        </a:rPr>
                        <a:t> arrangementer</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64897">
                <a:tc>
                  <a:txBody>
                    <a:bodyPr/>
                    <a:lstStyle/>
                    <a:p>
                      <a:pPr marL="171450" marR="0" indent="-171450" algn="l" defTabSz="94563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noProof="0" dirty="0">
                          <a:solidFill>
                            <a:schemeClr val="tx1"/>
                          </a:solidFill>
                          <a:latin typeface="+mj-lt"/>
                          <a:cs typeface="Helvetica" panose="020B0604020202020204" pitchFamily="34" charset="0"/>
                        </a:rPr>
                        <a:t>Rådgivning</a:t>
                      </a:r>
                      <a:r>
                        <a:rPr lang="da-DK" sz="1200" b="0" baseline="0" noProof="0" dirty="0">
                          <a:solidFill>
                            <a:schemeClr val="tx1"/>
                          </a:solidFill>
                          <a:latin typeface="+mj-lt"/>
                          <a:cs typeface="Helvetica" panose="020B0604020202020204" pitchFamily="34" charset="0"/>
                        </a:rPr>
                        <a:t> og vejledning</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64897">
                <a:tc>
                  <a:txBody>
                    <a:bodyPr/>
                    <a:lstStyle/>
                    <a:p>
                      <a:pPr marL="171450" marR="0" lvl="0" indent="-171450" algn="l" defTabSz="104287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noProof="0" dirty="0">
                          <a:solidFill>
                            <a:schemeClr val="tx1"/>
                          </a:solidFill>
                          <a:latin typeface="+mj-lt"/>
                          <a:cs typeface="Helvetica" panose="020B0604020202020204" pitchFamily="34" charset="0"/>
                        </a:rPr>
                        <a:t>Medlemskommunikation</a:t>
                      </a: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64897">
                <a:tc>
                  <a:txBody>
                    <a:bodyPr/>
                    <a:lstStyle/>
                    <a:p>
                      <a:pPr marL="171450" marR="0" lvl="0" indent="-171450" algn="l" defTabSz="104287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noProof="0" dirty="0">
                          <a:solidFill>
                            <a:schemeClr val="tx1"/>
                          </a:solidFill>
                          <a:latin typeface="+mj-lt"/>
                          <a:cs typeface="Helvetica" panose="020B0604020202020204" pitchFamily="34" charset="0"/>
                        </a:rPr>
                        <a:t>Uddybende kommentarer</a:t>
                      </a: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64897">
                <a:tc>
                  <a:txBody>
                    <a:bodyPr/>
                    <a:lstStyle/>
                    <a:p>
                      <a:pPr marL="0" marR="0" lvl="0" indent="0" algn="l" defTabSz="1042873"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1200" b="0" kern="1200" noProof="0" dirty="0">
                          <a:solidFill>
                            <a:schemeClr val="tx1"/>
                          </a:solidFill>
                          <a:latin typeface="+mn-lt"/>
                          <a:ea typeface="+mn-ea"/>
                          <a:cs typeface="Helvetica" panose="020B0604020202020204" pitchFamily="34" charset="0"/>
                        </a:rPr>
                        <a:t>Fokuspunkter og anbefalinger</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782257081"/>
                  </a:ext>
                </a:extLst>
              </a:tr>
            </a:tbl>
          </a:graphicData>
        </a:graphic>
      </p:graphicFrame>
      <p:sp>
        <p:nvSpPr>
          <p:cNvPr id="5" name="Pladsholder til diasnummer 5">
            <a:extLst>
              <a:ext uri="{FF2B5EF4-FFF2-40B4-BE49-F238E27FC236}">
                <a16:creationId xmlns:a16="http://schemas.microsoft.com/office/drawing/2014/main" id="{5657CAAB-B214-484D-884C-C3374389380D}"/>
              </a:ext>
            </a:extLst>
          </p:cNvPr>
          <p:cNvSpPr>
            <a:spLocks noGrp="1"/>
          </p:cNvSpPr>
          <p:nvPr>
            <p:ph type="sldNum" sz="quarter" idx="12"/>
          </p:nvPr>
        </p:nvSpPr>
        <p:spPr>
          <a:xfrm>
            <a:off x="10099501" y="7020991"/>
            <a:ext cx="3133729" cy="402568"/>
          </a:xfrm>
          <a:prstGeom prst="rect">
            <a:avLst/>
          </a:prstGeom>
        </p:spPr>
        <p:txBody>
          <a:bodyPr/>
          <a:lstStyle/>
          <a:p>
            <a:fld id="{4855A268-E3A0-4BE9-8E43-1CD55431F392}" type="slidenum">
              <a:rPr lang="da-DK" smtClean="0"/>
              <a:t>4</a:t>
            </a:fld>
            <a:endParaRPr lang="da-DK" dirty="0"/>
          </a:p>
        </p:txBody>
      </p:sp>
    </p:spTree>
    <p:extLst>
      <p:ext uri="{BB962C8B-B14F-4D97-AF65-F5344CB8AC3E}">
        <p14:creationId xmlns:p14="http://schemas.microsoft.com/office/powerpoint/2010/main" val="16184212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UDDYBENDE KOMMENTARER</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67516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 </a:t>
            </a:r>
          </a:p>
        </p:txBody>
      </p:sp>
      <p:graphicFrame>
        <p:nvGraphicFramePr>
          <p:cNvPr id="15" name="Tabel 14"/>
          <p:cNvGraphicFramePr>
            <a:graphicFrameLocks noGrp="1"/>
          </p:cNvGraphicFramePr>
          <p:nvPr>
            <p:extLst>
              <p:ext uri="{D42A27DB-BD31-4B8C-83A1-F6EECF244321}">
                <p14:modId xmlns:p14="http://schemas.microsoft.com/office/powerpoint/2010/main" val="646010863"/>
              </p:ext>
            </p:extLst>
          </p:nvPr>
        </p:nvGraphicFramePr>
        <p:xfrm>
          <a:off x="783448" y="1908423"/>
          <a:ext cx="11863648" cy="2400420"/>
        </p:xfrm>
        <a:graphic>
          <a:graphicData uri="http://schemas.openxmlformats.org/drawingml/2006/table">
            <a:tbl>
              <a:tblPr firstRow="1" bandRow="1">
                <a:tableStyleId>{5C22544A-7EE6-4342-B048-85BDC9FD1C3A}</a:tableStyleId>
              </a:tblPr>
              <a:tblGrid>
                <a:gridCol w="11863648">
                  <a:extLst>
                    <a:ext uri="{9D8B030D-6E8A-4147-A177-3AD203B41FA5}">
                      <a16:colId xmlns:a16="http://schemas.microsoft.com/office/drawing/2014/main" val="20000"/>
                    </a:ext>
                  </a:extLst>
                </a:gridCol>
              </a:tblGrid>
              <a:tr h="380813">
                <a:tc>
                  <a:txBody>
                    <a:bodyPr/>
                    <a:lstStyle/>
                    <a:p>
                      <a:r>
                        <a:rPr lang="da-DK" sz="1200" dirty="0"/>
                        <a:t>Kommentarer</a:t>
                      </a:r>
                    </a:p>
                  </a:txBody>
                  <a:tcPr/>
                </a:tc>
                <a:extLst>
                  <a:ext uri="{0D108BD9-81ED-4DB2-BD59-A6C34878D82A}">
                    <a16:rowId xmlns:a16="http://schemas.microsoft.com/office/drawing/2014/main" val="10000"/>
                  </a:ext>
                </a:extLst>
              </a:tr>
              <a:tr h="380813">
                <a:tc>
                  <a:txBody>
                    <a:bodyPr/>
                    <a:lstStyle/>
                    <a:p>
                      <a:r>
                        <a:rPr lang="da-DK" sz="1000" dirty="0"/>
                        <a:t>Der mangler i den grad en gren af DANVA, som varetager de små medlemsselskaber – os, som har til opgave (kun) at levere godt og rent drikkevand til vore forbrugere.</a:t>
                      </a:r>
                    </a:p>
                  </a:txBody>
                  <a:tcPr anchor="ctr"/>
                </a:tc>
                <a:extLst>
                  <a:ext uri="{0D108BD9-81ED-4DB2-BD59-A6C34878D82A}">
                    <a16:rowId xmlns:a16="http://schemas.microsoft.com/office/drawing/2014/main" val="10001"/>
                  </a:ext>
                </a:extLst>
              </a:tr>
              <a:tr h="380813">
                <a:tc>
                  <a:txBody>
                    <a:bodyPr/>
                    <a:lstStyle/>
                    <a:p>
                      <a:r>
                        <a:rPr lang="da-DK" sz="1000" dirty="0"/>
                        <a:t>Det er vigtigt, at vi har alle med. Bare fem mindre selskaber smutter, så har DANVA et stor problem ift. at være hele branchens fælles talerør...</a:t>
                      </a:r>
                    </a:p>
                  </a:txBody>
                  <a:tcPr anchor="ctr"/>
                </a:tc>
                <a:extLst>
                  <a:ext uri="{0D108BD9-81ED-4DB2-BD59-A6C34878D82A}">
                    <a16:rowId xmlns:a16="http://schemas.microsoft.com/office/drawing/2014/main" val="10002"/>
                  </a:ext>
                </a:extLst>
              </a:tr>
              <a:tr h="419327">
                <a:tc>
                  <a:txBody>
                    <a:bodyPr/>
                    <a:lstStyle/>
                    <a:p>
                      <a:r>
                        <a:rPr lang="da-DK" sz="1000" dirty="0"/>
                        <a:t>Mere markant fokus på konsolideringer efterspørges, vi er alt for mange små selskaber.</a:t>
                      </a:r>
                    </a:p>
                  </a:txBody>
                  <a:tcPr anchor="ctr"/>
                </a:tc>
                <a:extLst>
                  <a:ext uri="{0D108BD9-81ED-4DB2-BD59-A6C34878D82A}">
                    <a16:rowId xmlns:a16="http://schemas.microsoft.com/office/drawing/2014/main" val="10003"/>
                  </a:ext>
                </a:extLst>
              </a:tr>
              <a:tr h="419327">
                <a:tc>
                  <a:txBody>
                    <a:bodyPr/>
                    <a:lstStyle/>
                    <a:p>
                      <a:r>
                        <a:rPr lang="da-DK" sz="1000" dirty="0"/>
                        <a:t>Det er meget dyrt at være medlem af DANVA.</a:t>
                      </a:r>
                    </a:p>
                  </a:txBody>
                  <a:tcPr anchor="ctr"/>
                </a:tc>
                <a:extLst>
                  <a:ext uri="{0D108BD9-81ED-4DB2-BD59-A6C34878D82A}">
                    <a16:rowId xmlns:a16="http://schemas.microsoft.com/office/drawing/2014/main" val="10004"/>
                  </a:ext>
                </a:extLst>
              </a:tr>
              <a:tr h="419327">
                <a:tc>
                  <a:txBody>
                    <a:bodyPr/>
                    <a:lstStyle/>
                    <a:p>
                      <a:r>
                        <a:rPr lang="da-DK" sz="1000" dirty="0"/>
                        <a:t>Samarbejdet skal sikres med Dansk Fjernvarme og Dansk Energi, så vi kan få mere politisk tyngde som multiforsyninger i energisektoren.</a:t>
                      </a:r>
                    </a:p>
                  </a:txBody>
                  <a:tcPr anchor="ctr"/>
                </a:tc>
                <a:extLst>
                  <a:ext uri="{0D108BD9-81ED-4DB2-BD59-A6C34878D82A}">
                    <a16:rowId xmlns:a16="http://schemas.microsoft.com/office/drawing/2014/main" val="4207818134"/>
                  </a:ext>
                </a:extLst>
              </a:tr>
            </a:tbl>
          </a:graphicData>
        </a:graphic>
      </p:graphicFrame>
      <p:sp>
        <p:nvSpPr>
          <p:cNvPr id="7" name="Pladsholder til diasnummer 5">
            <a:extLst>
              <a:ext uri="{FF2B5EF4-FFF2-40B4-BE49-F238E27FC236}">
                <a16:creationId xmlns:a16="http://schemas.microsoft.com/office/drawing/2014/main" id="{786A0B99-3F7B-462A-8DDF-E791DF9FDB97}"/>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40</a:t>
            </a:fld>
            <a:endParaRPr lang="da-DK" dirty="0"/>
          </a:p>
        </p:txBody>
      </p:sp>
    </p:spTree>
    <p:extLst>
      <p:ext uri="{BB962C8B-B14F-4D97-AF65-F5344CB8AC3E}">
        <p14:creationId xmlns:p14="http://schemas.microsoft.com/office/powerpoint/2010/main" val="27960575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81BF6433-6225-438E-BC55-09149FC36B35}"/>
              </a:ext>
            </a:extLst>
          </p:cNvPr>
          <p:cNvSpPr txBox="1">
            <a:spLocks/>
          </p:cNvSpPr>
          <p:nvPr/>
        </p:nvSpPr>
        <p:spPr>
          <a:xfrm>
            <a:off x="720000" y="630001"/>
            <a:ext cx="11971789" cy="436800"/>
          </a:xfrm>
          <a:prstGeom prst="rect">
            <a:avLst/>
          </a:prstGeom>
        </p:spPr>
        <p:txBody>
          <a:bodyPr vert="horz" lIns="0" tIns="0" rIns="0" bIns="0" rtlCol="0" anchor="t" anchorCtr="0">
            <a:normAutofit/>
          </a:bodyPr>
          <a:lstStyle>
            <a:lvl1pPr algn="l" defTabSz="945631" rtl="0" eaLnBrk="1" latinLnBrk="0" hangingPunct="1">
              <a:spcBef>
                <a:spcPct val="0"/>
              </a:spcBef>
              <a:buNone/>
              <a:defRPr sz="2720" kern="1200">
                <a:solidFill>
                  <a:schemeClr val="tx1"/>
                </a:solidFill>
                <a:latin typeface="Helvetica"/>
                <a:ea typeface="+mj-ea"/>
                <a:cs typeface="+mj-cs"/>
              </a:defRPr>
            </a:lvl1pPr>
          </a:lstStyle>
          <a:p>
            <a:r>
              <a:rPr lang="da-DK" sz="2400" b="1" dirty="0">
                <a:solidFill>
                  <a:srgbClr val="080808"/>
                </a:solidFill>
                <a:latin typeface="+mj-lt"/>
                <a:cs typeface="Helvetica" panose="020B0604020202020204" pitchFamily="34" charset="0"/>
              </a:rPr>
              <a:t>INDHOLD</a:t>
            </a:r>
          </a:p>
        </p:txBody>
      </p:sp>
      <p:graphicFrame>
        <p:nvGraphicFramePr>
          <p:cNvPr id="4" name="Table 2">
            <a:extLst>
              <a:ext uri="{FF2B5EF4-FFF2-40B4-BE49-F238E27FC236}">
                <a16:creationId xmlns:a16="http://schemas.microsoft.com/office/drawing/2014/main" id="{702C7225-6B70-42F5-AFD3-517AFABC0C17}"/>
              </a:ext>
            </a:extLst>
          </p:cNvPr>
          <p:cNvGraphicFramePr>
            <a:graphicFrameLocks noGrp="1"/>
          </p:cNvGraphicFramePr>
          <p:nvPr>
            <p:extLst>
              <p:ext uri="{D42A27DB-BD31-4B8C-83A1-F6EECF244321}">
                <p14:modId xmlns:p14="http://schemas.microsoft.com/office/powerpoint/2010/main" val="4035001592"/>
              </p:ext>
            </p:extLst>
          </p:nvPr>
        </p:nvGraphicFramePr>
        <p:xfrm>
          <a:off x="720000" y="1692399"/>
          <a:ext cx="4752000" cy="4013867"/>
        </p:xfrm>
        <a:graphic>
          <a:graphicData uri="http://schemas.openxmlformats.org/drawingml/2006/table">
            <a:tbl>
              <a:tblPr firstRow="1" bandRow="1"/>
              <a:tblGrid>
                <a:gridCol w="4752000">
                  <a:extLst>
                    <a:ext uri="{9D8B030D-6E8A-4147-A177-3AD203B41FA5}">
                      <a16:colId xmlns:a16="http://schemas.microsoft.com/office/drawing/2014/main" val="20000"/>
                    </a:ext>
                  </a:extLst>
                </a:gridCol>
              </a:tblGrid>
              <a:tr h="364897">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r>
                        <a:rPr lang="da-DK" sz="1200" b="1" noProof="0" dirty="0">
                          <a:solidFill>
                            <a:schemeClr val="tx1"/>
                          </a:solidFill>
                          <a:latin typeface="+mj-lt"/>
                          <a:cs typeface="Helvetica" panose="020B0604020202020204" pitchFamily="34" charset="0"/>
                        </a:rPr>
                        <a:t>Emne</a:t>
                      </a:r>
                    </a:p>
                  </a:txBody>
                  <a:tcPr marL="82918" marR="82918" marT="41459" marB="41459" anchor="ctr">
                    <a:lnL>
                      <a:noFill/>
                    </a:lnL>
                    <a:lnR>
                      <a:noFill/>
                    </a:lnR>
                    <a:lnT>
                      <a:noFill/>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64897">
                <a:tc>
                  <a:txBody>
                    <a:bodyPr/>
                    <a:lstStyle/>
                    <a:p>
                      <a:pPr marL="0" marR="0" lvl="0" indent="0" algn="l" defTabSz="1042873" rtl="0" eaLnBrk="1" fontAlgn="auto" latinLnBrk="0" hangingPunct="1">
                        <a:lnSpc>
                          <a:spcPct val="100000"/>
                        </a:lnSpc>
                        <a:spcBef>
                          <a:spcPts val="0"/>
                        </a:spcBef>
                        <a:spcAft>
                          <a:spcPts val="0"/>
                        </a:spcAft>
                        <a:buClrTx/>
                        <a:buSzTx/>
                        <a:buFontTx/>
                        <a:buNone/>
                        <a:tabLst/>
                        <a:defRPr/>
                      </a:pPr>
                      <a:r>
                        <a:rPr lang="da-DK" sz="1200" b="0" noProof="0" dirty="0">
                          <a:solidFill>
                            <a:schemeClr val="tx1"/>
                          </a:solidFill>
                          <a:latin typeface="+mj-lt"/>
                          <a:cs typeface="Helvetica" panose="020B0604020202020204" pitchFamily="34" charset="0"/>
                        </a:rPr>
                        <a:t>Hovedkonklusioner</a:t>
                      </a:r>
                    </a:p>
                  </a:txBody>
                  <a:tcPr marL="82918" marR="82918" marT="41459" marB="41459" anchor="ctr">
                    <a:lnL>
                      <a:noFill/>
                    </a:lnL>
                    <a:lnR>
                      <a:noFill/>
                    </a:lnR>
                    <a:lnT w="635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4897">
                <a:tc>
                  <a:txBody>
                    <a:bodyPr/>
                    <a:lstStyle/>
                    <a:p>
                      <a:pPr marL="0" marR="0" lvl="0" indent="0" algn="l" defTabSz="1042873" rtl="0" eaLnBrk="1" fontAlgn="auto" latinLnBrk="0" hangingPunct="1">
                        <a:lnSpc>
                          <a:spcPct val="100000"/>
                        </a:lnSpc>
                        <a:spcBef>
                          <a:spcPts val="0"/>
                        </a:spcBef>
                        <a:spcAft>
                          <a:spcPts val="0"/>
                        </a:spcAft>
                        <a:buClrTx/>
                        <a:buSzTx/>
                        <a:buFontTx/>
                        <a:buNone/>
                        <a:tabLst/>
                        <a:defRPr/>
                      </a:pPr>
                      <a:r>
                        <a:rPr lang="da-DK" sz="1200" b="0" kern="1200" noProof="0" dirty="0">
                          <a:solidFill>
                            <a:schemeClr val="tx1"/>
                          </a:solidFill>
                          <a:latin typeface="+mn-lt"/>
                          <a:ea typeface="+mn-ea"/>
                          <a:cs typeface="Helvetica" panose="020B0604020202020204" pitchFamily="34" charset="0"/>
                        </a:rPr>
                        <a:t>Formål, metode</a:t>
                      </a:r>
                      <a:r>
                        <a:rPr lang="da-DK" sz="1200" b="0" kern="1200" baseline="0" noProof="0" dirty="0">
                          <a:solidFill>
                            <a:schemeClr val="tx1"/>
                          </a:solidFill>
                          <a:latin typeface="+mn-lt"/>
                          <a:ea typeface="+mn-ea"/>
                          <a:cs typeface="Helvetica" panose="020B0604020202020204" pitchFamily="34" charset="0"/>
                        </a:rPr>
                        <a:t> og datagrundlag</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364897">
                <a:tc>
                  <a:txBody>
                    <a:bodyPr/>
                    <a:lstStyle/>
                    <a:p>
                      <a:pPr marL="0" marR="0" lvl="0" indent="0" algn="l" defTabSz="1042873"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1200" b="0" kern="1200" noProof="0" dirty="0">
                          <a:solidFill>
                            <a:schemeClr val="tx1"/>
                          </a:solidFill>
                          <a:latin typeface="+mn-lt"/>
                          <a:ea typeface="+mn-ea"/>
                          <a:cs typeface="Helvetica" panose="020B0604020202020204" pitchFamily="34" charset="0"/>
                        </a:rPr>
                        <a:t>Resultater</a:t>
                      </a: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187695313"/>
                  </a:ext>
                </a:extLst>
              </a:tr>
              <a:tr h="364897">
                <a:tc>
                  <a:txBody>
                    <a:bodyPr/>
                    <a:lstStyle/>
                    <a:p>
                      <a:pPr marL="171450" marR="0" indent="-171450" algn="l" defTabSz="94563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baseline="0" noProof="0" dirty="0">
                          <a:solidFill>
                            <a:schemeClr val="tx1"/>
                          </a:solidFill>
                          <a:latin typeface="+mj-lt"/>
                          <a:cs typeface="Helvetica" panose="020B0604020202020204" pitchFamily="34" charset="0"/>
                        </a:rPr>
                        <a:t>Overordnet tilfredshed</a:t>
                      </a: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64897">
                <a:tc>
                  <a:txBody>
                    <a:bodyPr/>
                    <a:lstStyle/>
                    <a:p>
                      <a:pPr marL="171450" marR="0" indent="-171450" algn="l" defTabSz="94563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baseline="0" noProof="0" dirty="0">
                          <a:solidFill>
                            <a:schemeClr val="tx1"/>
                          </a:solidFill>
                          <a:latin typeface="+mj-lt"/>
                          <a:cs typeface="Helvetica" panose="020B0604020202020204" pitchFamily="34" charset="0"/>
                        </a:rPr>
                        <a:t>Interessevaretagelse og synlighed</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64897">
                <a:tc>
                  <a:txBody>
                    <a:bodyPr/>
                    <a:lstStyle/>
                    <a:p>
                      <a:pPr marL="171450" marR="0" indent="-171450" algn="l" defTabSz="94563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noProof="0" dirty="0">
                          <a:solidFill>
                            <a:schemeClr val="tx1"/>
                          </a:solidFill>
                          <a:latin typeface="+mj-lt"/>
                          <a:cs typeface="Helvetica" panose="020B0604020202020204" pitchFamily="34" charset="0"/>
                        </a:rPr>
                        <a:t>Faglige</a:t>
                      </a:r>
                      <a:r>
                        <a:rPr lang="da-DK" sz="1200" b="0" baseline="0" noProof="0" dirty="0">
                          <a:solidFill>
                            <a:schemeClr val="tx1"/>
                          </a:solidFill>
                          <a:latin typeface="+mj-lt"/>
                          <a:cs typeface="Helvetica" panose="020B0604020202020204" pitchFamily="34" charset="0"/>
                        </a:rPr>
                        <a:t> arrangementer</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64897">
                <a:tc>
                  <a:txBody>
                    <a:bodyPr/>
                    <a:lstStyle/>
                    <a:p>
                      <a:pPr marL="171450" marR="0" indent="-171450" algn="l" defTabSz="94563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noProof="0" dirty="0">
                          <a:solidFill>
                            <a:schemeClr val="tx1"/>
                          </a:solidFill>
                          <a:latin typeface="+mj-lt"/>
                          <a:cs typeface="Helvetica" panose="020B0604020202020204" pitchFamily="34" charset="0"/>
                        </a:rPr>
                        <a:t>Rådgivning</a:t>
                      </a:r>
                      <a:r>
                        <a:rPr lang="da-DK" sz="1200" b="0" baseline="0" noProof="0" dirty="0">
                          <a:solidFill>
                            <a:schemeClr val="tx1"/>
                          </a:solidFill>
                          <a:latin typeface="+mj-lt"/>
                          <a:cs typeface="Helvetica" panose="020B0604020202020204" pitchFamily="34" charset="0"/>
                        </a:rPr>
                        <a:t> og vejledning</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64897">
                <a:tc>
                  <a:txBody>
                    <a:bodyPr/>
                    <a:lstStyle/>
                    <a:p>
                      <a:pPr marL="171450" marR="0" lvl="0" indent="-171450" algn="l" defTabSz="104287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noProof="0" dirty="0">
                          <a:solidFill>
                            <a:schemeClr val="tx1"/>
                          </a:solidFill>
                          <a:latin typeface="+mj-lt"/>
                          <a:cs typeface="Helvetica" panose="020B0604020202020204" pitchFamily="34" charset="0"/>
                        </a:rPr>
                        <a:t>Medlemskommunikation</a:t>
                      </a: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64897">
                <a:tc>
                  <a:txBody>
                    <a:bodyPr/>
                    <a:lstStyle/>
                    <a:p>
                      <a:pPr marL="171450" marR="0" lvl="0" indent="-171450" algn="l" defTabSz="104287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noProof="0" dirty="0">
                          <a:solidFill>
                            <a:schemeClr val="tx1"/>
                          </a:solidFill>
                          <a:latin typeface="+mj-lt"/>
                          <a:cs typeface="Helvetica" panose="020B0604020202020204" pitchFamily="34" charset="0"/>
                        </a:rPr>
                        <a:t>Uddybende kommentarer</a:t>
                      </a: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64897">
                <a:tc>
                  <a:txBody>
                    <a:bodyPr/>
                    <a:lstStyle/>
                    <a:p>
                      <a:pPr marL="0" marR="0" lvl="0" indent="0" algn="l" defTabSz="1042873"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1200" b="0" noProof="0" dirty="0">
                          <a:solidFill>
                            <a:schemeClr val="tx1"/>
                          </a:solidFill>
                          <a:latin typeface="+mj-lt"/>
                          <a:cs typeface="Helvetica" panose="020B0604020202020204" pitchFamily="34" charset="0"/>
                        </a:rPr>
                        <a:t>Fokuspunkter og anbefalinger</a:t>
                      </a:r>
                    </a:p>
                  </a:txBody>
                  <a:tcPr marL="82918" marR="82918" marT="41459" marB="41459" anchor="ctr">
                    <a:lnL>
                      <a:noFill/>
                    </a:lnL>
                    <a:lnR>
                      <a:noFill/>
                    </a:lnR>
                    <a:lnT>
                      <a:noFill/>
                    </a:lnT>
                    <a:lnB>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782257081"/>
                  </a:ext>
                </a:extLst>
              </a:tr>
            </a:tbl>
          </a:graphicData>
        </a:graphic>
      </p:graphicFrame>
      <p:sp>
        <p:nvSpPr>
          <p:cNvPr id="5" name="Pladsholder til diasnummer 5">
            <a:extLst>
              <a:ext uri="{FF2B5EF4-FFF2-40B4-BE49-F238E27FC236}">
                <a16:creationId xmlns:a16="http://schemas.microsoft.com/office/drawing/2014/main" id="{3C7F67F5-16A4-48E1-878B-22096F674F94}"/>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41</a:t>
            </a:fld>
            <a:endParaRPr lang="da-DK" dirty="0"/>
          </a:p>
        </p:txBody>
      </p:sp>
    </p:spTree>
    <p:extLst>
      <p:ext uri="{BB962C8B-B14F-4D97-AF65-F5344CB8AC3E}">
        <p14:creationId xmlns:p14="http://schemas.microsoft.com/office/powerpoint/2010/main" val="4780759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FOKUSPUNKTER OG ANBEFALINGER</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620391"/>
            <a:ext cx="11863648" cy="4968552"/>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spcAft>
                <a:spcPts val="300"/>
              </a:spcAft>
              <a:buNone/>
            </a:pPr>
            <a:r>
              <a:rPr lang="da-DK" sz="1400" b="1" dirty="0">
                <a:latin typeface="+mn-lt"/>
              </a:rPr>
              <a:t>Undersøgelsen udtrykker overordnet et meget højt tilfredshedsniveau på tværs af alle DANVAs ydelser og services, og der er opnået en fremgang i den samlede tilfredshed siden sidste år.</a:t>
            </a:r>
          </a:p>
          <a:p>
            <a:pPr algn="just">
              <a:spcAft>
                <a:spcPts val="300"/>
              </a:spcAft>
            </a:pPr>
            <a:r>
              <a:rPr lang="da-DK" sz="1400" dirty="0">
                <a:latin typeface="+mn-lt"/>
              </a:rPr>
              <a:t>Indsatserne skal gå på at flytte yderligere fra tilfreds til meget tilfreds, hvilket er et stort skridt i sig selv.</a:t>
            </a:r>
          </a:p>
          <a:p>
            <a:pPr marL="0" indent="0" algn="just">
              <a:spcAft>
                <a:spcPts val="300"/>
              </a:spcAft>
              <a:buNone/>
            </a:pPr>
            <a:endParaRPr lang="da-DK" sz="1400" b="1" dirty="0">
              <a:latin typeface="+mn-lt"/>
            </a:endParaRPr>
          </a:p>
          <a:p>
            <a:pPr marL="0" indent="0" algn="just">
              <a:spcAft>
                <a:spcPts val="300"/>
              </a:spcAft>
              <a:buNone/>
            </a:pPr>
            <a:r>
              <a:rPr lang="da-DK" sz="1400" b="1" dirty="0">
                <a:latin typeface="+mn-lt"/>
              </a:rPr>
              <a:t>De forbrugerejede selskaber </a:t>
            </a:r>
            <a:r>
              <a:rPr lang="da-DK" sz="1400" dirty="0">
                <a:latin typeface="+mn-lt"/>
              </a:rPr>
              <a:t>har en mindre tilfredshed på tværs af alle områder end de kommunalt ejede selskaber. Dette rejser spørgsmålet, om man skal overveje en særskilt indsats for disse medlemmer, som enkelte også udtrykker i de åbne svar.</a:t>
            </a:r>
          </a:p>
          <a:p>
            <a:pPr marL="0" indent="0" algn="just">
              <a:spcAft>
                <a:spcPts val="300"/>
              </a:spcAft>
              <a:buNone/>
            </a:pPr>
            <a:endParaRPr lang="da-DK" sz="1400" b="1" dirty="0">
              <a:latin typeface="+mn-lt"/>
            </a:endParaRPr>
          </a:p>
          <a:p>
            <a:pPr marL="0" indent="0" algn="just">
              <a:spcAft>
                <a:spcPts val="300"/>
              </a:spcAft>
              <a:buNone/>
            </a:pPr>
            <a:r>
              <a:rPr lang="da-DK" sz="1400" b="1" dirty="0">
                <a:latin typeface="+mn-lt"/>
              </a:rPr>
              <a:t>Synlighed og interessevaretagelse, faglige aktiviteter og medlemskommunikation </a:t>
            </a:r>
            <a:r>
              <a:rPr lang="da-DK" sz="1400" dirty="0">
                <a:latin typeface="+mn-lt"/>
              </a:rPr>
              <a:t>er de områder, hvor medlemmerne er mest tilfredse.</a:t>
            </a:r>
          </a:p>
          <a:p>
            <a:pPr algn="just">
              <a:spcAft>
                <a:spcPts val="300"/>
              </a:spcAft>
            </a:pPr>
            <a:r>
              <a:rPr lang="da-DK" sz="1400" dirty="0">
                <a:latin typeface="+mn-lt"/>
              </a:rPr>
              <a:t>Fasthold fokus og indsats.</a:t>
            </a:r>
          </a:p>
          <a:p>
            <a:pPr marL="0" indent="0" algn="just">
              <a:spcAft>
                <a:spcPts val="300"/>
              </a:spcAft>
              <a:buNone/>
            </a:pPr>
            <a:endParaRPr lang="da-DK" sz="1400" dirty="0">
              <a:latin typeface="+mn-lt"/>
            </a:endParaRPr>
          </a:p>
          <a:p>
            <a:pPr marL="0" indent="0" algn="just">
              <a:spcAft>
                <a:spcPts val="300"/>
              </a:spcAft>
              <a:buNone/>
            </a:pPr>
            <a:r>
              <a:rPr lang="da-DK" sz="1400" b="1" dirty="0">
                <a:latin typeface="+mn-lt"/>
              </a:rPr>
              <a:t>Rådgivning og vejledning </a:t>
            </a:r>
            <a:r>
              <a:rPr lang="da-DK" sz="1400" dirty="0">
                <a:latin typeface="+mn-lt"/>
              </a:rPr>
              <a:t>har relativt set lavere tilfredshed. Noget peger på, at det bl.a. skyldes mangel på kendskab til indsatserne, primært ift. teknisk/praktisk drift, som dog også tillægges mindre betydning.</a:t>
            </a:r>
          </a:p>
          <a:p>
            <a:pPr algn="just">
              <a:spcAft>
                <a:spcPts val="300"/>
              </a:spcAft>
            </a:pPr>
            <a:r>
              <a:rPr lang="da-DK" sz="1400" dirty="0">
                <a:latin typeface="+mn-lt"/>
              </a:rPr>
              <a:t>Mulighed for at synliggøre tilbuddene og indsatsen i højere grad?</a:t>
            </a:r>
          </a:p>
          <a:p>
            <a:pPr algn="just">
              <a:spcAft>
                <a:spcPts val="300"/>
              </a:spcAft>
            </a:pPr>
            <a:r>
              <a:rPr lang="da-DK" sz="1400" dirty="0">
                <a:latin typeface="+mn-lt"/>
              </a:rPr>
              <a:t>Målrettet indsats ift. at få flere medlemmer til at benytte sig af skriftlige vejledninger og værktøjer.</a:t>
            </a:r>
          </a:p>
          <a:p>
            <a:pPr algn="just">
              <a:spcAft>
                <a:spcPts val="300"/>
              </a:spcAft>
            </a:pPr>
            <a:r>
              <a:rPr lang="da-DK" sz="1400" dirty="0">
                <a:latin typeface="+mn-lt"/>
              </a:rPr>
              <a:t>Øget fokus på konsulentydelser, som tillægges stor betydning af medlemmerne.</a:t>
            </a:r>
          </a:p>
        </p:txBody>
      </p:sp>
      <p:sp>
        <p:nvSpPr>
          <p:cNvPr id="4" name="Pladsholder til diasnummer 5">
            <a:extLst>
              <a:ext uri="{FF2B5EF4-FFF2-40B4-BE49-F238E27FC236}">
                <a16:creationId xmlns:a16="http://schemas.microsoft.com/office/drawing/2014/main" id="{520A8BFE-2B72-429D-A297-B409009763B9}"/>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42</a:t>
            </a:fld>
            <a:endParaRPr lang="da-DK" dirty="0"/>
          </a:p>
        </p:txBody>
      </p:sp>
    </p:spTree>
    <p:extLst>
      <p:ext uri="{BB962C8B-B14F-4D97-AF65-F5344CB8AC3E}">
        <p14:creationId xmlns:p14="http://schemas.microsoft.com/office/powerpoint/2010/main" val="341665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
            <a:extLst>
              <a:ext uri="{FF2B5EF4-FFF2-40B4-BE49-F238E27FC236}">
                <a16:creationId xmlns:a16="http://schemas.microsoft.com/office/drawing/2014/main" id="{4712B279-A0F7-4521-AFB3-2A6515990568}"/>
              </a:ext>
            </a:extLst>
          </p:cNvPr>
          <p:cNvSpPr txBox="1">
            <a:spLocks/>
          </p:cNvSpPr>
          <p:nvPr/>
        </p:nvSpPr>
        <p:spPr>
          <a:xfrm>
            <a:off x="714964" y="630001"/>
            <a:ext cx="11976826" cy="436800"/>
          </a:xfrm>
          <a:prstGeom prst="rect">
            <a:avLst/>
          </a:prstGeom>
        </p:spPr>
        <p:txBody>
          <a:bodyPr vert="horz" lIns="0" tIns="0" rIns="0" bIns="0" rtlCol="0" anchor="t" anchorCtr="0">
            <a:normAutofit/>
          </a:bodyPr>
          <a:lstStyle>
            <a:lvl1pPr algn="l" defTabSz="945631" rtl="0" eaLnBrk="1" latinLnBrk="0" hangingPunct="1">
              <a:spcBef>
                <a:spcPct val="0"/>
              </a:spcBef>
              <a:buNone/>
              <a:defRPr sz="2720" kern="1200">
                <a:solidFill>
                  <a:schemeClr val="tx1"/>
                </a:solidFill>
                <a:latin typeface="Helvetica"/>
                <a:ea typeface="+mj-ea"/>
                <a:cs typeface="+mj-cs"/>
              </a:defRPr>
            </a:lvl1pPr>
          </a:lstStyle>
          <a:p>
            <a:r>
              <a:rPr lang="da-DK" sz="2400" b="1" dirty="0">
                <a:solidFill>
                  <a:srgbClr val="080808"/>
                </a:solidFill>
                <a:latin typeface="+mj-lt"/>
                <a:cs typeface="Helvetica" panose="020B0604020202020204" pitchFamily="34" charset="0"/>
              </a:rPr>
              <a:t>FORMÅL, METODE OG DATAGRUNDLAG</a:t>
            </a:r>
          </a:p>
        </p:txBody>
      </p:sp>
      <p:sp>
        <p:nvSpPr>
          <p:cNvPr id="18" name="Pladsholder til indhold 3">
            <a:extLst>
              <a:ext uri="{FF2B5EF4-FFF2-40B4-BE49-F238E27FC236}">
                <a16:creationId xmlns:a16="http://schemas.microsoft.com/office/drawing/2014/main" id="{EF362B02-64FF-48B9-B5A4-BE7A6D61FDDF}"/>
              </a:ext>
            </a:extLst>
          </p:cNvPr>
          <p:cNvSpPr txBox="1">
            <a:spLocks/>
          </p:cNvSpPr>
          <p:nvPr/>
        </p:nvSpPr>
        <p:spPr>
          <a:xfrm>
            <a:off x="714963" y="1692399"/>
            <a:ext cx="5712129" cy="4824536"/>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spcAft>
                <a:spcPts val="1200"/>
              </a:spcAft>
              <a:buClr>
                <a:srgbClr val="006186"/>
              </a:buClr>
              <a:buNone/>
            </a:pPr>
            <a:r>
              <a:rPr lang="da-DK" sz="1400" b="1" dirty="0">
                <a:solidFill>
                  <a:sysClr val="windowText" lastClr="000000"/>
                </a:solidFill>
                <a:latin typeface="+mn-lt"/>
              </a:rPr>
              <a:t>FORMÅL</a:t>
            </a:r>
          </a:p>
          <a:p>
            <a:pPr marL="0" indent="0" algn="just">
              <a:spcAft>
                <a:spcPts val="1200"/>
              </a:spcAft>
              <a:buClr>
                <a:srgbClr val="006186"/>
              </a:buClr>
              <a:buNone/>
            </a:pPr>
            <a:r>
              <a:rPr lang="da-DK" sz="1200" dirty="0">
                <a:solidFill>
                  <a:sysClr val="windowText" lastClr="000000"/>
                </a:solidFill>
                <a:latin typeface="+mn-lt"/>
              </a:rPr>
              <a:t>DANVA ønsker at være tæt på sine medlemmer, relevant i sin service og troværdig i sine faglige og politiske udmeldinger. Vi vil gøre hverdagen nemmere for medlemmerne og hele tiden være på omgangshøjde med det, der er aktuelt ude i selskaberne. </a:t>
            </a:r>
          </a:p>
          <a:p>
            <a:pPr marL="0" indent="0" algn="just">
              <a:spcAft>
                <a:spcPts val="1200"/>
              </a:spcAft>
              <a:buClr>
                <a:srgbClr val="006186"/>
              </a:buClr>
              <a:buNone/>
            </a:pPr>
            <a:r>
              <a:rPr lang="da-DK" sz="1200" dirty="0">
                <a:solidFill>
                  <a:sysClr val="windowText" lastClr="000000"/>
                </a:solidFill>
                <a:latin typeface="+mn-lt"/>
              </a:rPr>
              <a:t>Vi har derfor i april 2017 iværksat et medlemsloyalitetsprogram, der består af medlemsbesøg, tilfredshedsundersøgelser, medlems-arrangementer og medlemsfordelsprogram. </a:t>
            </a:r>
          </a:p>
          <a:p>
            <a:pPr marL="0" indent="0" algn="just">
              <a:spcAft>
                <a:spcPts val="1200"/>
              </a:spcAft>
              <a:buClr>
                <a:srgbClr val="006186"/>
              </a:buClr>
              <a:buNone/>
            </a:pPr>
            <a:r>
              <a:rPr lang="da-DK" sz="1200" dirty="0">
                <a:solidFill>
                  <a:sysClr val="windowText" lastClr="000000"/>
                </a:solidFill>
                <a:latin typeface="+mn-lt"/>
              </a:rPr>
              <a:t>Aktuelt tilbyder vi for anden gang alle medlemmer et besøg af en sekretariats-medarbejder til en snak om opfattelsen af DANVA som medlemsforening og interesseorganisation – herunder hvad vi kan gøre bedre til gavn for medlemsvirksomhederne.</a:t>
            </a:r>
          </a:p>
          <a:p>
            <a:pPr marL="0" indent="0" algn="just">
              <a:spcAft>
                <a:spcPts val="1200"/>
              </a:spcAft>
              <a:buClr>
                <a:srgbClr val="006186"/>
              </a:buClr>
              <a:buNone/>
            </a:pPr>
            <a:r>
              <a:rPr lang="da-DK" sz="1200" dirty="0">
                <a:solidFill>
                  <a:sysClr val="windowText" lastClr="000000"/>
                </a:solidFill>
                <a:latin typeface="+mn-lt"/>
              </a:rPr>
              <a:t>Ligeledes har vi – også for anden gang – gennemført </a:t>
            </a:r>
            <a:r>
              <a:rPr lang="da-DK" sz="1200">
                <a:solidFill>
                  <a:sysClr val="windowText" lastClr="000000"/>
                </a:solidFill>
                <a:latin typeface="+mn-lt"/>
              </a:rPr>
              <a:t>nærværende spørgeskemaundersøgelse</a:t>
            </a:r>
            <a:r>
              <a:rPr lang="da-DK" sz="1200" dirty="0">
                <a:solidFill>
                  <a:sysClr val="windowText" lastClr="000000"/>
                </a:solidFill>
                <a:latin typeface="+mn-lt"/>
              </a:rPr>
              <a:t>, for at give os supplerende oplysninger om, hvordan medlemmerne oplever, at vi løser opgaven.</a:t>
            </a:r>
          </a:p>
          <a:p>
            <a:pPr marL="0" indent="0" algn="just">
              <a:spcAft>
                <a:spcPts val="1200"/>
              </a:spcAft>
              <a:buClr>
                <a:srgbClr val="006186"/>
              </a:buClr>
              <a:buNone/>
            </a:pPr>
            <a:r>
              <a:rPr lang="da-DK" sz="1200" dirty="0">
                <a:solidFill>
                  <a:sysClr val="windowText" lastClr="000000"/>
                </a:solidFill>
                <a:latin typeface="+mn-lt"/>
              </a:rPr>
              <a:t>Undersøgelsen følges løbende op i sekretariatets arbejde og danner grundlag for </a:t>
            </a:r>
            <a:r>
              <a:rPr lang="da-DK" sz="1200" dirty="0" err="1">
                <a:solidFill>
                  <a:sysClr val="windowText" lastClr="000000"/>
                </a:solidFill>
                <a:latin typeface="+mn-lt"/>
              </a:rPr>
              <a:t>DANVAs</a:t>
            </a:r>
            <a:r>
              <a:rPr lang="da-DK" sz="1200" dirty="0">
                <a:solidFill>
                  <a:sysClr val="windowText" lastClr="000000"/>
                </a:solidFill>
                <a:latin typeface="+mn-lt"/>
              </a:rPr>
              <a:t> fokus på medlemsloyalitet.</a:t>
            </a:r>
          </a:p>
        </p:txBody>
      </p:sp>
      <p:sp>
        <p:nvSpPr>
          <p:cNvPr id="5" name="Pladsholder til indhold 3">
            <a:extLst>
              <a:ext uri="{FF2B5EF4-FFF2-40B4-BE49-F238E27FC236}">
                <a16:creationId xmlns:a16="http://schemas.microsoft.com/office/drawing/2014/main" id="{55D90722-1940-4BFD-BF59-0A8E22D3166F}"/>
              </a:ext>
            </a:extLst>
          </p:cNvPr>
          <p:cNvSpPr txBox="1">
            <a:spLocks/>
          </p:cNvSpPr>
          <p:nvPr/>
        </p:nvSpPr>
        <p:spPr>
          <a:xfrm>
            <a:off x="7003160" y="1692399"/>
            <a:ext cx="5712129" cy="4824536"/>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spcAft>
                <a:spcPts val="1200"/>
              </a:spcAft>
              <a:buClr>
                <a:srgbClr val="006186"/>
              </a:buClr>
              <a:buNone/>
            </a:pPr>
            <a:r>
              <a:rPr lang="da-DK" sz="1400" b="1" dirty="0">
                <a:solidFill>
                  <a:sysClr val="windowText" lastClr="000000"/>
                </a:solidFill>
                <a:latin typeface="+mn-lt"/>
              </a:rPr>
              <a:t>METODE OG DATAGRUNDLAG</a:t>
            </a:r>
            <a:endParaRPr lang="da-DK" sz="1200" b="1" dirty="0">
              <a:solidFill>
                <a:sysClr val="windowText" lastClr="000000"/>
              </a:solidFill>
              <a:latin typeface="+mn-lt"/>
            </a:endParaRPr>
          </a:p>
          <a:p>
            <a:pPr marL="0" indent="0" algn="just">
              <a:spcAft>
                <a:spcPts val="1200"/>
              </a:spcAft>
              <a:buClr>
                <a:srgbClr val="006186"/>
              </a:buClr>
              <a:buNone/>
            </a:pPr>
            <a:r>
              <a:rPr lang="da-DK" sz="1200" dirty="0">
                <a:solidFill>
                  <a:sysClr val="windowText" lastClr="000000"/>
                </a:solidFill>
                <a:latin typeface="+mn-lt"/>
              </a:rPr>
              <a:t>Dataindsamlingen er foretaget via en elektronisk spørgeskema-undersøgelse gennemført i perioden 3. – 20. december 2018. </a:t>
            </a:r>
          </a:p>
          <a:p>
            <a:pPr marL="0" indent="0" algn="just">
              <a:spcAft>
                <a:spcPts val="1200"/>
              </a:spcAft>
              <a:buClr>
                <a:srgbClr val="006186"/>
              </a:buClr>
              <a:buNone/>
            </a:pPr>
            <a:r>
              <a:rPr lang="da-DK" sz="1200" dirty="0">
                <a:solidFill>
                  <a:sysClr val="windowText" lastClr="000000"/>
                </a:solidFill>
                <a:latin typeface="+mn-lt"/>
              </a:rPr>
              <a:t>Invitationer er sendt </a:t>
            </a:r>
            <a:r>
              <a:rPr lang="da-DK" sz="1200" dirty="0">
                <a:latin typeface="+mn-lt"/>
              </a:rPr>
              <a:t>til alle direktører/ledere for DANVAs 97  medlemsselskaber. Heraf har 61 svaret på hele spørgeskemaet, svarende til en svarprocent på 63 pct. Derudover er der modtaget to ufuldstændige besvarelser, som også indgår i undersøgelsens afrapportering. Inklusiv disse er svarprocenten 65. </a:t>
            </a:r>
          </a:p>
          <a:p>
            <a:pPr marL="0" indent="0" algn="just">
              <a:spcAft>
                <a:spcPts val="1200"/>
              </a:spcAft>
              <a:buClr>
                <a:srgbClr val="006186"/>
              </a:buClr>
              <a:buNone/>
            </a:pPr>
            <a:r>
              <a:rPr lang="da-DK" sz="1200" dirty="0">
                <a:latin typeface="+mn-lt"/>
              </a:rPr>
              <a:t>De 63 deltagende selskaber fordeler sig med 51 kommunalt ejede selskaber og 12 forbrugerejede selskaber.</a:t>
            </a:r>
          </a:p>
          <a:p>
            <a:pPr marL="0" indent="0" algn="just">
              <a:spcAft>
                <a:spcPts val="1200"/>
              </a:spcAft>
              <a:buClr>
                <a:srgbClr val="006186"/>
              </a:buClr>
              <a:buNone/>
            </a:pPr>
            <a:r>
              <a:rPr lang="da-DK" sz="1200" dirty="0">
                <a:latin typeface="+mn-lt"/>
              </a:rPr>
              <a:t>Svarprocenten vurderes</a:t>
            </a:r>
            <a:r>
              <a:rPr lang="da-DK" sz="1200" dirty="0">
                <a:solidFill>
                  <a:sysClr val="windowText" lastClr="000000"/>
                </a:solidFill>
                <a:latin typeface="+mn-lt"/>
              </a:rPr>
              <a:t> tilfredsstillende, og det vurderes, at undersøgelsens resultater tegner et dækkende billede af selskabernes syn på DANVA.</a:t>
            </a:r>
          </a:p>
          <a:p>
            <a:pPr marL="0" indent="0" algn="just">
              <a:spcAft>
                <a:spcPts val="1200"/>
              </a:spcAft>
              <a:buClr>
                <a:srgbClr val="006186"/>
              </a:buClr>
              <a:buNone/>
            </a:pPr>
            <a:r>
              <a:rPr lang="da-DK" sz="1200" dirty="0">
                <a:solidFill>
                  <a:sysClr val="windowText" lastClr="000000"/>
                </a:solidFill>
                <a:latin typeface="+mn-lt"/>
              </a:rPr>
              <a:t>På et overordnet plan er det undersøgt, om der er forskelle mellem de kommunalt ejede og de forbrugerejede selskaber.</a:t>
            </a:r>
          </a:p>
          <a:p>
            <a:pPr marL="0" indent="0" algn="just">
              <a:spcAft>
                <a:spcPts val="1200"/>
              </a:spcAft>
              <a:buClr>
                <a:srgbClr val="006186"/>
              </a:buClr>
              <a:buNone/>
            </a:pPr>
            <a:r>
              <a:rPr lang="da-DK" sz="1200" dirty="0">
                <a:solidFill>
                  <a:sysClr val="windowText" lastClr="000000"/>
                </a:solidFill>
                <a:latin typeface="+mn-lt"/>
              </a:rPr>
              <a:t>Undersøgelsen er gennemført af konsulentvirksomheden Pluss på vegne af DANVA.</a:t>
            </a:r>
          </a:p>
        </p:txBody>
      </p:sp>
      <p:sp>
        <p:nvSpPr>
          <p:cNvPr id="7" name="Pladsholder til diasnummer 5">
            <a:extLst>
              <a:ext uri="{FF2B5EF4-FFF2-40B4-BE49-F238E27FC236}">
                <a16:creationId xmlns:a16="http://schemas.microsoft.com/office/drawing/2014/main" id="{0A838212-95CB-4451-AB15-C6A2F9A63DEA}"/>
              </a:ext>
            </a:extLst>
          </p:cNvPr>
          <p:cNvSpPr>
            <a:spLocks noGrp="1"/>
          </p:cNvSpPr>
          <p:nvPr>
            <p:ph type="sldNum" sz="quarter" idx="12"/>
          </p:nvPr>
        </p:nvSpPr>
        <p:spPr>
          <a:xfrm>
            <a:off x="10099501" y="7020991"/>
            <a:ext cx="3133729" cy="402568"/>
          </a:xfrm>
          <a:prstGeom prst="rect">
            <a:avLst/>
          </a:prstGeom>
        </p:spPr>
        <p:txBody>
          <a:bodyPr/>
          <a:lstStyle/>
          <a:p>
            <a:fld id="{4855A268-E3A0-4BE9-8E43-1CD55431F392}" type="slidenum">
              <a:rPr lang="da-DK" smtClean="0"/>
              <a:t>5</a:t>
            </a:fld>
            <a:endParaRPr lang="da-DK" dirty="0"/>
          </a:p>
        </p:txBody>
      </p:sp>
    </p:spTree>
    <p:extLst>
      <p:ext uri="{BB962C8B-B14F-4D97-AF65-F5344CB8AC3E}">
        <p14:creationId xmlns:p14="http://schemas.microsoft.com/office/powerpoint/2010/main" val="45601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665CD81D-EF87-4DBD-868B-AD7B0DD6CD68}"/>
              </a:ext>
            </a:extLst>
          </p:cNvPr>
          <p:cNvSpPr/>
          <p:nvPr/>
        </p:nvSpPr>
        <p:spPr>
          <a:xfrm>
            <a:off x="725036" y="2124447"/>
            <a:ext cx="5542414" cy="4420754"/>
          </a:xfrm>
          <a:prstGeom prst="rect">
            <a:avLst/>
          </a:prstGeom>
          <a:solidFill>
            <a:sysClr val="window" lastClr="FFFFFF">
              <a:lumMod val="95000"/>
            </a:sysClr>
          </a:solidFill>
          <a:ln w="25400" cap="flat" cmpd="sng" algn="ctr">
            <a:noFill/>
            <a:prstDash val="solid"/>
          </a:ln>
          <a:effectLst/>
        </p:spPr>
        <p:txBody>
          <a:bodyPr rtlCol="0" anchor="ctr"/>
          <a:lstStyle/>
          <a:p>
            <a:pPr marL="0" marR="0" lvl="0" indent="0" algn="ctr" defTabSz="1042842" eaLnBrk="1" fontAlgn="auto" latinLnBrk="0" hangingPunct="1">
              <a:lnSpc>
                <a:spcPct val="100000"/>
              </a:lnSpc>
              <a:spcBef>
                <a:spcPts val="0"/>
              </a:spcBef>
              <a:spcAft>
                <a:spcPts val="0"/>
              </a:spcAft>
              <a:buClrTx/>
              <a:buSzTx/>
              <a:buFontTx/>
              <a:buNone/>
              <a:tabLst/>
              <a:defRPr/>
            </a:pPr>
            <a:endParaRPr kumimoji="0" lang="da-DK" sz="2100" b="0" i="0" u="none" strike="noStrike" kern="0" cap="none" spc="0" normalizeH="0" baseline="0" noProof="0" dirty="0">
              <a:ln>
                <a:noFill/>
              </a:ln>
              <a:solidFill>
                <a:prstClr val="white"/>
              </a:solidFill>
              <a:effectLst/>
              <a:uLnTx/>
              <a:uFillTx/>
              <a:latin typeface="Arial"/>
              <a:ea typeface="+mn-ea"/>
              <a:cs typeface="+mn-cs"/>
            </a:endParaRPr>
          </a:p>
        </p:txBody>
      </p:sp>
      <p:sp>
        <p:nvSpPr>
          <p:cNvPr id="2" name="Rektangel 1">
            <a:extLst>
              <a:ext uri="{FF2B5EF4-FFF2-40B4-BE49-F238E27FC236}">
                <a16:creationId xmlns:a16="http://schemas.microsoft.com/office/drawing/2014/main" id="{277749A6-13E5-44BE-84D2-E0C4D9594208}"/>
              </a:ext>
            </a:extLst>
          </p:cNvPr>
          <p:cNvSpPr/>
          <p:nvPr/>
        </p:nvSpPr>
        <p:spPr>
          <a:xfrm>
            <a:off x="7162800" y="2124447"/>
            <a:ext cx="5555082" cy="4427028"/>
          </a:xfrm>
          <a:prstGeom prst="rect">
            <a:avLst/>
          </a:prstGeom>
          <a:solidFill>
            <a:sysClr val="window" lastClr="FFFFFF">
              <a:lumMod val="95000"/>
            </a:sysClr>
          </a:solidFill>
          <a:ln w="25400" cap="flat" cmpd="sng" algn="ctr">
            <a:noFill/>
            <a:prstDash val="solid"/>
          </a:ln>
          <a:effectLst/>
        </p:spPr>
        <p:txBody>
          <a:bodyPr rtlCol="0" anchor="ctr"/>
          <a:lstStyle/>
          <a:p>
            <a:pPr marL="0" marR="0" lvl="0" indent="0" algn="ctr" defTabSz="1042842" eaLnBrk="1" fontAlgn="auto" latinLnBrk="0" hangingPunct="1">
              <a:lnSpc>
                <a:spcPct val="100000"/>
              </a:lnSpc>
              <a:spcBef>
                <a:spcPts val="0"/>
              </a:spcBef>
              <a:spcAft>
                <a:spcPts val="0"/>
              </a:spcAft>
              <a:buClrTx/>
              <a:buSzTx/>
              <a:buFontTx/>
              <a:buNone/>
              <a:tabLst/>
              <a:defRPr/>
            </a:pPr>
            <a:endParaRPr kumimoji="0" lang="da-DK" sz="2100" b="0" i="0" u="none" strike="noStrike" kern="0" cap="none" spc="0" normalizeH="0" baseline="0" noProof="0" dirty="0">
              <a:ln>
                <a:noFill/>
              </a:ln>
              <a:solidFill>
                <a:prstClr val="white"/>
              </a:solidFill>
              <a:effectLst/>
              <a:uLnTx/>
              <a:uFillTx/>
              <a:latin typeface="Arial"/>
              <a:ea typeface="+mn-ea"/>
              <a:cs typeface="+mn-cs"/>
            </a:endParaRPr>
          </a:p>
        </p:txBody>
      </p:sp>
      <p:sp>
        <p:nvSpPr>
          <p:cNvPr id="4" name="Titel 1">
            <a:extLst>
              <a:ext uri="{FF2B5EF4-FFF2-40B4-BE49-F238E27FC236}">
                <a16:creationId xmlns:a16="http://schemas.microsoft.com/office/drawing/2014/main" id="{0BCE33F5-EA3C-4485-AC1D-53DA3D528935}"/>
              </a:ext>
            </a:extLst>
          </p:cNvPr>
          <p:cNvSpPr txBox="1">
            <a:spLocks/>
          </p:cNvSpPr>
          <p:nvPr/>
        </p:nvSpPr>
        <p:spPr>
          <a:xfrm>
            <a:off x="720000" y="630001"/>
            <a:ext cx="11995874" cy="436800"/>
          </a:xfrm>
          <a:prstGeom prst="rect">
            <a:avLst/>
          </a:prstGeom>
        </p:spPr>
        <p:txBody>
          <a:bodyPr vert="horz" lIns="0" tIns="0" rIns="0" bIns="0" rtlCol="0" anchor="t" anchorCtr="0">
            <a:normAutofit/>
          </a:bodyPr>
          <a:lstStyle>
            <a:lvl1pPr algn="l" defTabSz="945631" rtl="0" eaLnBrk="1" latinLnBrk="0" hangingPunct="1">
              <a:spcBef>
                <a:spcPct val="0"/>
              </a:spcBef>
              <a:buNone/>
              <a:defRPr sz="2720" kern="1200">
                <a:solidFill>
                  <a:schemeClr val="tx1"/>
                </a:solidFill>
                <a:latin typeface="Helvetica"/>
                <a:ea typeface="+mj-ea"/>
                <a:cs typeface="+mj-cs"/>
              </a:defRPr>
            </a:lvl1pPr>
          </a:lstStyle>
          <a:p>
            <a:r>
              <a:rPr lang="da-DK" sz="2400" b="1" dirty="0">
                <a:solidFill>
                  <a:srgbClr val="080808"/>
                </a:solidFill>
                <a:latin typeface="+mj-lt"/>
                <a:cs typeface="Helvetica" panose="020B0604020202020204" pitchFamily="34" charset="0"/>
              </a:rPr>
              <a:t>DATAGRUNDLAG</a:t>
            </a:r>
          </a:p>
        </p:txBody>
      </p:sp>
      <p:cxnSp>
        <p:nvCxnSpPr>
          <p:cNvPr id="6" name="Lige forbindelse 5">
            <a:extLst>
              <a:ext uri="{FF2B5EF4-FFF2-40B4-BE49-F238E27FC236}">
                <a16:creationId xmlns:a16="http://schemas.microsoft.com/office/drawing/2014/main" id="{56D01818-8088-4E31-9646-0058685B334E}"/>
              </a:ext>
            </a:extLst>
          </p:cNvPr>
          <p:cNvCxnSpPr>
            <a:cxnSpLocks/>
          </p:cNvCxnSpPr>
          <p:nvPr/>
        </p:nvCxnSpPr>
        <p:spPr>
          <a:xfrm>
            <a:off x="6715125" y="2124447"/>
            <a:ext cx="0" cy="4393556"/>
          </a:xfrm>
          <a:prstGeom prst="line">
            <a:avLst/>
          </a:prstGeom>
          <a:noFill/>
          <a:ln w="9525" cap="flat" cmpd="sng" algn="ctr">
            <a:solidFill>
              <a:sysClr val="window" lastClr="FFFFFF">
                <a:lumMod val="75000"/>
              </a:sysClr>
            </a:solidFill>
            <a:prstDash val="solid"/>
          </a:ln>
          <a:effectLst/>
        </p:spPr>
      </p:cxnSp>
      <p:sp>
        <p:nvSpPr>
          <p:cNvPr id="7" name="Pladsholder til indhold 3">
            <a:extLst>
              <a:ext uri="{FF2B5EF4-FFF2-40B4-BE49-F238E27FC236}">
                <a16:creationId xmlns:a16="http://schemas.microsoft.com/office/drawing/2014/main" id="{6F2ECB59-35D7-41A3-A711-C9C424EFD6DA}"/>
              </a:ext>
            </a:extLst>
          </p:cNvPr>
          <p:cNvSpPr txBox="1">
            <a:spLocks/>
          </p:cNvSpPr>
          <p:nvPr/>
        </p:nvSpPr>
        <p:spPr>
          <a:xfrm>
            <a:off x="720000" y="1249912"/>
            <a:ext cx="11969853" cy="874535"/>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lvl="0" indent="0" algn="just">
              <a:buClr>
                <a:srgbClr val="006186"/>
              </a:buClr>
              <a:buNone/>
              <a:defRPr/>
            </a:pPr>
            <a:r>
              <a:rPr lang="da-DK" sz="1200" b="1" dirty="0">
                <a:solidFill>
                  <a:srgbClr val="006186"/>
                </a:solidFill>
                <a:latin typeface="Helvetica" panose="020B0604020202020204" pitchFamily="34" charset="0"/>
                <a:cs typeface="Helvetica" panose="020B0604020202020204" pitchFamily="34" charset="0"/>
              </a:rPr>
              <a:t>81 pct. af selskaberne håndterer spildevand, mens 89 pct. af selskaberne leverer drikkevand. 70 pct. af selskaberne har begge forsyningsarter. Derudover er 48 pct. af selskaberne multiforsyninger med mindst én anden forsyningsart – typisk affald og/eller fjernvarme. </a:t>
            </a:r>
            <a:r>
              <a:rPr kumimoji="0" lang="da-DK" sz="1200" b="1" i="0" u="none" strike="noStrike" kern="1200" cap="none" spc="0" normalizeH="0" baseline="0" noProof="0" dirty="0">
                <a:ln>
                  <a:noFill/>
                </a:ln>
                <a:solidFill>
                  <a:srgbClr val="006186"/>
                </a:solidFill>
                <a:effectLst/>
                <a:uLnTx/>
                <a:uFillTx/>
                <a:latin typeface="Helvetica" panose="020B0604020202020204" pitchFamily="34" charset="0"/>
                <a:cs typeface="Helvetica" panose="020B0604020202020204" pitchFamily="34" charset="0"/>
              </a:rPr>
              <a:t>Mere end halvdelen af lederne</a:t>
            </a:r>
            <a:r>
              <a:rPr kumimoji="0" lang="da-DK" sz="1200" b="1" i="0" u="none" strike="noStrike" kern="1200" cap="none" spc="0" normalizeH="0" noProof="0" dirty="0">
                <a:ln>
                  <a:noFill/>
                </a:ln>
                <a:solidFill>
                  <a:srgbClr val="006186"/>
                </a:solidFill>
                <a:effectLst/>
                <a:uLnTx/>
                <a:uFillTx/>
                <a:latin typeface="Helvetica" panose="020B0604020202020204" pitchFamily="34" charset="0"/>
                <a:cs typeface="Helvetica" panose="020B0604020202020204" pitchFamily="34" charset="0"/>
              </a:rPr>
              <a:t> er mellem 50-59 år, og langt de fleste ledere er mænd. </a:t>
            </a:r>
            <a:endParaRPr kumimoji="0" lang="da-DK" sz="1200" b="1" i="0" u="none" strike="noStrike" kern="1200" cap="none" spc="0" normalizeH="0" baseline="0" noProof="0" dirty="0">
              <a:ln>
                <a:noFill/>
              </a:ln>
              <a:solidFill>
                <a:srgbClr val="006186"/>
              </a:solidFill>
              <a:effectLst/>
              <a:uLnTx/>
              <a:uFillTx/>
              <a:latin typeface="Helvetica" panose="020B0604020202020204" pitchFamily="34" charset="0"/>
              <a:cs typeface="Helvetica" panose="020B0604020202020204" pitchFamily="34" charset="0"/>
            </a:endParaRPr>
          </a:p>
        </p:txBody>
      </p:sp>
      <p:sp>
        <p:nvSpPr>
          <p:cNvPr id="8" name="Tekstfelt 7">
            <a:extLst>
              <a:ext uri="{FF2B5EF4-FFF2-40B4-BE49-F238E27FC236}">
                <a16:creationId xmlns:a16="http://schemas.microsoft.com/office/drawing/2014/main" id="{60A8B002-5E4F-478A-93B6-2A769BAB56CD}"/>
              </a:ext>
            </a:extLst>
          </p:cNvPr>
          <p:cNvSpPr txBox="1"/>
          <p:nvPr/>
        </p:nvSpPr>
        <p:spPr>
          <a:xfrm>
            <a:off x="719998" y="2124447"/>
            <a:ext cx="5547451" cy="299295"/>
          </a:xfrm>
          <a:prstGeom prst="rect">
            <a:avLst/>
          </a:prstGeom>
          <a:noFill/>
        </p:spPr>
        <p:txBody>
          <a:bodyPr wrap="square" lIns="72000" tIns="72000" rIns="72000" bIns="72000" rtlCol="0">
            <a:spAutoFit/>
          </a:bodyPr>
          <a:lstStyle/>
          <a:p>
            <a:pPr lvl="0"/>
            <a:r>
              <a:rPr lang="da-DK" sz="1000" b="1" i="1" dirty="0"/>
              <a:t>Hvilke typer forsyningsarter dækker selskabet?</a:t>
            </a:r>
          </a:p>
        </p:txBody>
      </p:sp>
      <p:sp>
        <p:nvSpPr>
          <p:cNvPr id="10" name="Tekstboks 2">
            <a:extLst>
              <a:ext uri="{FF2B5EF4-FFF2-40B4-BE49-F238E27FC236}">
                <a16:creationId xmlns:a16="http://schemas.microsoft.com/office/drawing/2014/main" id="{702CD682-07B0-4145-8C31-D70C84F44DBC}"/>
              </a:ext>
            </a:extLst>
          </p:cNvPr>
          <p:cNvSpPr txBox="1"/>
          <p:nvPr/>
        </p:nvSpPr>
        <p:spPr>
          <a:xfrm>
            <a:off x="7162798" y="6263807"/>
            <a:ext cx="550907" cy="268517"/>
          </a:xfrm>
          <a:prstGeom prst="rect">
            <a:avLst/>
          </a:prstGeom>
          <a:noFill/>
        </p:spPr>
        <p:txBody>
          <a:bodyPr wrap="square" lIns="72000" tIns="72000" rIns="72000" bIns="72000" rtlCol="0">
            <a:spAutoFit/>
          </a:bodyPr>
          <a:lstStyle/>
          <a:p>
            <a:pPr defTabSz="1042842"/>
            <a:r>
              <a:rPr lang="da-DK" sz="800" dirty="0">
                <a:solidFill>
                  <a:prstClr val="black"/>
                </a:solidFill>
                <a:latin typeface="+mj-lt"/>
              </a:rPr>
              <a:t>n=63</a:t>
            </a:r>
          </a:p>
        </p:txBody>
      </p:sp>
      <p:sp>
        <p:nvSpPr>
          <p:cNvPr id="11" name="Tekstboks 2">
            <a:extLst>
              <a:ext uri="{FF2B5EF4-FFF2-40B4-BE49-F238E27FC236}">
                <a16:creationId xmlns:a16="http://schemas.microsoft.com/office/drawing/2014/main" id="{7B42DF01-6C8E-4D9F-BC04-BA10DD5BB9CA}"/>
              </a:ext>
            </a:extLst>
          </p:cNvPr>
          <p:cNvSpPr txBox="1"/>
          <p:nvPr/>
        </p:nvSpPr>
        <p:spPr>
          <a:xfrm>
            <a:off x="719999" y="4535615"/>
            <a:ext cx="550907" cy="268517"/>
          </a:xfrm>
          <a:prstGeom prst="rect">
            <a:avLst/>
          </a:prstGeom>
          <a:noFill/>
        </p:spPr>
        <p:txBody>
          <a:bodyPr wrap="square" lIns="72000" tIns="72000" rIns="72000" bIns="72000" rtlCol="0">
            <a:spAutoFit/>
          </a:bodyPr>
          <a:lstStyle/>
          <a:p>
            <a:pPr defTabSz="1042842"/>
            <a:r>
              <a:rPr lang="da-DK" sz="800" dirty="0">
                <a:solidFill>
                  <a:prstClr val="black"/>
                </a:solidFill>
                <a:latin typeface="+mj-lt"/>
              </a:rPr>
              <a:t>n=63</a:t>
            </a:r>
          </a:p>
        </p:txBody>
      </p:sp>
      <p:sp>
        <p:nvSpPr>
          <p:cNvPr id="14" name="Tekstfelt 7">
            <a:extLst>
              <a:ext uri="{FF2B5EF4-FFF2-40B4-BE49-F238E27FC236}">
                <a16:creationId xmlns:a16="http://schemas.microsoft.com/office/drawing/2014/main" id="{60A8B002-5E4F-478A-93B6-2A769BAB56CD}"/>
              </a:ext>
            </a:extLst>
          </p:cNvPr>
          <p:cNvSpPr txBox="1"/>
          <p:nvPr/>
        </p:nvSpPr>
        <p:spPr>
          <a:xfrm>
            <a:off x="7170431" y="2124447"/>
            <a:ext cx="5547451" cy="299295"/>
          </a:xfrm>
          <a:prstGeom prst="rect">
            <a:avLst/>
          </a:prstGeom>
          <a:noFill/>
        </p:spPr>
        <p:txBody>
          <a:bodyPr wrap="square" lIns="72000" tIns="72000" rIns="72000" bIns="72000" rtlCol="0">
            <a:spAutoFit/>
          </a:bodyPr>
          <a:lstStyle/>
          <a:p>
            <a:pPr lvl="0" algn="just" defTabSz="1042842"/>
            <a:r>
              <a:rPr lang="da-DK" sz="1000" b="1" i="1" dirty="0"/>
              <a:t>Hvad er din alder?</a:t>
            </a:r>
          </a:p>
        </p:txBody>
      </p:sp>
      <p:sp>
        <p:nvSpPr>
          <p:cNvPr id="15" name="Tekstfelt 7">
            <a:extLst>
              <a:ext uri="{FF2B5EF4-FFF2-40B4-BE49-F238E27FC236}">
                <a16:creationId xmlns:a16="http://schemas.microsoft.com/office/drawing/2014/main" id="{60A8B002-5E4F-478A-93B6-2A769BAB56CD}"/>
              </a:ext>
            </a:extLst>
          </p:cNvPr>
          <p:cNvSpPr txBox="1"/>
          <p:nvPr/>
        </p:nvSpPr>
        <p:spPr>
          <a:xfrm>
            <a:off x="7162798" y="4576845"/>
            <a:ext cx="5547451" cy="299295"/>
          </a:xfrm>
          <a:prstGeom prst="rect">
            <a:avLst/>
          </a:prstGeom>
          <a:noFill/>
        </p:spPr>
        <p:txBody>
          <a:bodyPr wrap="square" lIns="72000" tIns="72000" rIns="72000" bIns="72000" rtlCol="0">
            <a:spAutoFit/>
          </a:bodyPr>
          <a:lstStyle/>
          <a:p>
            <a:pPr lvl="0" algn="just" defTabSz="1042842"/>
            <a:r>
              <a:rPr lang="da-DK" sz="1000" b="1" i="1" dirty="0"/>
              <a:t>Køn?</a:t>
            </a:r>
          </a:p>
        </p:txBody>
      </p:sp>
      <p:sp>
        <p:nvSpPr>
          <p:cNvPr id="16" name="Tekstboks 2">
            <a:extLst>
              <a:ext uri="{FF2B5EF4-FFF2-40B4-BE49-F238E27FC236}">
                <a16:creationId xmlns:a16="http://schemas.microsoft.com/office/drawing/2014/main" id="{702CD682-07B0-4145-8C31-D70C84F44DBC}"/>
              </a:ext>
            </a:extLst>
          </p:cNvPr>
          <p:cNvSpPr txBox="1"/>
          <p:nvPr/>
        </p:nvSpPr>
        <p:spPr>
          <a:xfrm>
            <a:off x="7170431" y="4319591"/>
            <a:ext cx="550907" cy="268517"/>
          </a:xfrm>
          <a:prstGeom prst="rect">
            <a:avLst/>
          </a:prstGeom>
          <a:noFill/>
        </p:spPr>
        <p:txBody>
          <a:bodyPr wrap="square" lIns="72000" tIns="72000" rIns="72000" bIns="72000" rtlCol="0">
            <a:spAutoFit/>
          </a:bodyPr>
          <a:lstStyle/>
          <a:p>
            <a:pPr defTabSz="1042842"/>
            <a:r>
              <a:rPr lang="da-DK" sz="800" dirty="0">
                <a:solidFill>
                  <a:prstClr val="black"/>
                </a:solidFill>
                <a:latin typeface="+mj-lt"/>
              </a:rPr>
              <a:t>n=63</a:t>
            </a:r>
          </a:p>
        </p:txBody>
      </p:sp>
      <p:graphicFrame>
        <p:nvGraphicFramePr>
          <p:cNvPr id="17" name="Diagram 16">
            <a:extLst>
              <a:ext uri="{FF2B5EF4-FFF2-40B4-BE49-F238E27FC236}">
                <a16:creationId xmlns:a16="http://schemas.microsoft.com/office/drawing/2014/main" id="{B75A55D8-5C4E-4896-BF15-A21E8CDE0085}"/>
              </a:ext>
            </a:extLst>
          </p:cNvPr>
          <p:cNvGraphicFramePr/>
          <p:nvPr>
            <p:extLst/>
          </p:nvPr>
        </p:nvGraphicFramePr>
        <p:xfrm>
          <a:off x="719997" y="2390901"/>
          <a:ext cx="5547451" cy="225382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Diagram 17">
            <a:extLst>
              <a:ext uri="{FF2B5EF4-FFF2-40B4-BE49-F238E27FC236}">
                <a16:creationId xmlns:a16="http://schemas.microsoft.com/office/drawing/2014/main" id="{B75A55D8-5C4E-4896-BF15-A21E8CDE0085}"/>
              </a:ext>
            </a:extLst>
          </p:cNvPr>
          <p:cNvGraphicFramePr/>
          <p:nvPr>
            <p:extLst/>
          </p:nvPr>
        </p:nvGraphicFramePr>
        <p:xfrm>
          <a:off x="7170431" y="2377218"/>
          <a:ext cx="5519422" cy="22056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Diagram 18"/>
          <p:cNvGraphicFramePr/>
          <p:nvPr>
            <p:extLst>
              <p:ext uri="{D42A27DB-BD31-4B8C-83A1-F6EECF244321}">
                <p14:modId xmlns:p14="http://schemas.microsoft.com/office/powerpoint/2010/main" val="774570103"/>
              </p:ext>
            </p:extLst>
          </p:nvPr>
        </p:nvGraphicFramePr>
        <p:xfrm>
          <a:off x="7162798" y="4765438"/>
          <a:ext cx="5527055" cy="1751497"/>
        </p:xfrm>
        <a:graphic>
          <a:graphicData uri="http://schemas.openxmlformats.org/drawingml/2006/chart">
            <c:chart xmlns:c="http://schemas.openxmlformats.org/drawingml/2006/chart" xmlns:r="http://schemas.openxmlformats.org/officeDocument/2006/relationships" r:id="rId4"/>
          </a:graphicData>
        </a:graphic>
      </p:graphicFrame>
      <p:sp>
        <p:nvSpPr>
          <p:cNvPr id="20" name="Pladsholder til diasnummer 5">
            <a:extLst>
              <a:ext uri="{FF2B5EF4-FFF2-40B4-BE49-F238E27FC236}">
                <a16:creationId xmlns:a16="http://schemas.microsoft.com/office/drawing/2014/main" id="{F0812906-8D40-49C3-9DAB-533D2B5A3D1B}"/>
              </a:ext>
            </a:extLst>
          </p:cNvPr>
          <p:cNvSpPr>
            <a:spLocks noGrp="1"/>
          </p:cNvSpPr>
          <p:nvPr>
            <p:ph type="sldNum" sz="quarter" idx="12"/>
          </p:nvPr>
        </p:nvSpPr>
        <p:spPr>
          <a:xfrm>
            <a:off x="10099501" y="7020991"/>
            <a:ext cx="3133729" cy="402568"/>
          </a:xfrm>
          <a:prstGeom prst="rect">
            <a:avLst/>
          </a:prstGeom>
        </p:spPr>
        <p:txBody>
          <a:bodyPr/>
          <a:lstStyle/>
          <a:p>
            <a:fld id="{4855A268-E3A0-4BE9-8E43-1CD55431F392}" type="slidenum">
              <a:rPr lang="da-DK" smtClean="0"/>
              <a:t>6</a:t>
            </a:fld>
            <a:endParaRPr lang="da-DK" dirty="0"/>
          </a:p>
        </p:txBody>
      </p:sp>
    </p:spTree>
    <p:extLst>
      <p:ext uri="{BB962C8B-B14F-4D97-AF65-F5344CB8AC3E}">
        <p14:creationId xmlns:p14="http://schemas.microsoft.com/office/powerpoint/2010/main" val="3600893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81BF6433-6225-438E-BC55-09149FC36B35}"/>
              </a:ext>
            </a:extLst>
          </p:cNvPr>
          <p:cNvSpPr txBox="1">
            <a:spLocks/>
          </p:cNvSpPr>
          <p:nvPr/>
        </p:nvSpPr>
        <p:spPr>
          <a:xfrm>
            <a:off x="720000" y="630001"/>
            <a:ext cx="11971789" cy="436800"/>
          </a:xfrm>
          <a:prstGeom prst="rect">
            <a:avLst/>
          </a:prstGeom>
        </p:spPr>
        <p:txBody>
          <a:bodyPr vert="horz" lIns="0" tIns="0" rIns="0" bIns="0" rtlCol="0" anchor="t" anchorCtr="0">
            <a:normAutofit/>
          </a:bodyPr>
          <a:lstStyle>
            <a:lvl1pPr algn="l" defTabSz="945631" rtl="0" eaLnBrk="1" latinLnBrk="0" hangingPunct="1">
              <a:spcBef>
                <a:spcPct val="0"/>
              </a:spcBef>
              <a:buNone/>
              <a:defRPr sz="2720" kern="1200">
                <a:solidFill>
                  <a:schemeClr val="tx1"/>
                </a:solidFill>
                <a:latin typeface="Helvetica"/>
                <a:ea typeface="+mj-ea"/>
                <a:cs typeface="+mj-cs"/>
              </a:defRPr>
            </a:lvl1pPr>
          </a:lstStyle>
          <a:p>
            <a:r>
              <a:rPr lang="da-DK" sz="2400" b="1" dirty="0">
                <a:solidFill>
                  <a:srgbClr val="080808"/>
                </a:solidFill>
                <a:latin typeface="+mj-lt"/>
                <a:cs typeface="Helvetica" panose="020B0604020202020204" pitchFamily="34" charset="0"/>
              </a:rPr>
              <a:t>INDHOLD</a:t>
            </a:r>
          </a:p>
        </p:txBody>
      </p:sp>
      <p:graphicFrame>
        <p:nvGraphicFramePr>
          <p:cNvPr id="4" name="Table 2">
            <a:extLst>
              <a:ext uri="{FF2B5EF4-FFF2-40B4-BE49-F238E27FC236}">
                <a16:creationId xmlns:a16="http://schemas.microsoft.com/office/drawing/2014/main" id="{702C7225-6B70-42F5-AFD3-517AFABC0C17}"/>
              </a:ext>
            </a:extLst>
          </p:cNvPr>
          <p:cNvGraphicFramePr>
            <a:graphicFrameLocks noGrp="1"/>
          </p:cNvGraphicFramePr>
          <p:nvPr>
            <p:extLst/>
          </p:nvPr>
        </p:nvGraphicFramePr>
        <p:xfrm>
          <a:off x="720000" y="1692399"/>
          <a:ext cx="4752000" cy="4013867"/>
        </p:xfrm>
        <a:graphic>
          <a:graphicData uri="http://schemas.openxmlformats.org/drawingml/2006/table">
            <a:tbl>
              <a:tblPr firstRow="1" bandRow="1"/>
              <a:tblGrid>
                <a:gridCol w="4752000">
                  <a:extLst>
                    <a:ext uri="{9D8B030D-6E8A-4147-A177-3AD203B41FA5}">
                      <a16:colId xmlns:a16="http://schemas.microsoft.com/office/drawing/2014/main" val="20000"/>
                    </a:ext>
                  </a:extLst>
                </a:gridCol>
              </a:tblGrid>
              <a:tr h="364897">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r>
                        <a:rPr lang="da-DK" sz="1200" b="1" noProof="0" dirty="0">
                          <a:solidFill>
                            <a:schemeClr val="tx1"/>
                          </a:solidFill>
                          <a:latin typeface="+mj-lt"/>
                          <a:cs typeface="Helvetica" panose="020B0604020202020204" pitchFamily="34" charset="0"/>
                        </a:rPr>
                        <a:t>Emne</a:t>
                      </a:r>
                    </a:p>
                  </a:txBody>
                  <a:tcPr marL="82918" marR="82918" marT="41459" marB="41459" anchor="ctr">
                    <a:lnL>
                      <a:noFill/>
                    </a:lnL>
                    <a:lnR>
                      <a:noFill/>
                    </a:lnR>
                    <a:lnT>
                      <a:noFill/>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64897">
                <a:tc>
                  <a:txBody>
                    <a:bodyPr/>
                    <a:lstStyle/>
                    <a:p>
                      <a:pPr marL="0" marR="0" lvl="0" indent="0" algn="l" defTabSz="1042873" rtl="0" eaLnBrk="1" fontAlgn="auto" latinLnBrk="0" hangingPunct="1">
                        <a:lnSpc>
                          <a:spcPct val="100000"/>
                        </a:lnSpc>
                        <a:spcBef>
                          <a:spcPts val="0"/>
                        </a:spcBef>
                        <a:spcAft>
                          <a:spcPts val="0"/>
                        </a:spcAft>
                        <a:buClrTx/>
                        <a:buSzTx/>
                        <a:buFontTx/>
                        <a:buNone/>
                        <a:tabLst/>
                        <a:defRPr/>
                      </a:pPr>
                      <a:r>
                        <a:rPr lang="da-DK" sz="1200" b="0" noProof="0" dirty="0">
                          <a:solidFill>
                            <a:schemeClr val="tx1"/>
                          </a:solidFill>
                          <a:latin typeface="+mj-lt"/>
                          <a:cs typeface="Helvetica" panose="020B0604020202020204" pitchFamily="34" charset="0"/>
                        </a:rPr>
                        <a:t>Hovedkonklusioner</a:t>
                      </a:r>
                    </a:p>
                  </a:txBody>
                  <a:tcPr marL="82918" marR="82918" marT="41459" marB="41459" anchor="ctr">
                    <a:lnL>
                      <a:noFill/>
                    </a:lnL>
                    <a:lnR>
                      <a:noFill/>
                    </a:lnR>
                    <a:lnT w="635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4897">
                <a:tc>
                  <a:txBody>
                    <a:bodyPr/>
                    <a:lstStyle/>
                    <a:p>
                      <a:pPr marL="0" marR="0" lvl="0" indent="0" algn="l" defTabSz="1042873" rtl="0" eaLnBrk="1" fontAlgn="auto" latinLnBrk="0" hangingPunct="1">
                        <a:lnSpc>
                          <a:spcPct val="100000"/>
                        </a:lnSpc>
                        <a:spcBef>
                          <a:spcPts val="0"/>
                        </a:spcBef>
                        <a:spcAft>
                          <a:spcPts val="0"/>
                        </a:spcAft>
                        <a:buClrTx/>
                        <a:buSzTx/>
                        <a:buFontTx/>
                        <a:buNone/>
                        <a:tabLst/>
                        <a:defRPr/>
                      </a:pPr>
                      <a:r>
                        <a:rPr lang="da-DK" sz="1200" b="0" kern="1200" noProof="0" dirty="0">
                          <a:solidFill>
                            <a:schemeClr val="tx1"/>
                          </a:solidFill>
                          <a:latin typeface="+mn-lt"/>
                          <a:ea typeface="+mn-ea"/>
                          <a:cs typeface="Helvetica" panose="020B0604020202020204" pitchFamily="34" charset="0"/>
                        </a:rPr>
                        <a:t>Formål, metode</a:t>
                      </a:r>
                      <a:r>
                        <a:rPr lang="da-DK" sz="1200" b="0" kern="1200" baseline="0" noProof="0" dirty="0">
                          <a:solidFill>
                            <a:schemeClr val="tx1"/>
                          </a:solidFill>
                          <a:latin typeface="+mn-lt"/>
                          <a:ea typeface="+mn-ea"/>
                          <a:cs typeface="Helvetica" panose="020B0604020202020204" pitchFamily="34" charset="0"/>
                        </a:rPr>
                        <a:t> og datagrundlag</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364897">
                <a:tc>
                  <a:txBody>
                    <a:bodyPr/>
                    <a:lstStyle/>
                    <a:p>
                      <a:pPr marL="0" marR="0" lvl="0" indent="0" algn="l" defTabSz="1042873"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1200" b="0" kern="1200" noProof="0" dirty="0">
                          <a:solidFill>
                            <a:schemeClr val="tx1"/>
                          </a:solidFill>
                          <a:latin typeface="+mn-lt"/>
                          <a:ea typeface="+mn-ea"/>
                          <a:cs typeface="Helvetica" panose="020B0604020202020204" pitchFamily="34" charset="0"/>
                        </a:rPr>
                        <a:t>Resultater</a:t>
                      </a:r>
                    </a:p>
                  </a:txBody>
                  <a:tcPr marL="82918" marR="82918" marT="41459" marB="41459" anchor="ctr">
                    <a:lnL>
                      <a:noFill/>
                    </a:lnL>
                    <a:lnR>
                      <a:noFill/>
                    </a:lnR>
                    <a:lnT>
                      <a:noFill/>
                    </a:lnT>
                    <a:lnB>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187695313"/>
                  </a:ext>
                </a:extLst>
              </a:tr>
              <a:tr h="364897">
                <a:tc>
                  <a:txBody>
                    <a:bodyPr/>
                    <a:lstStyle/>
                    <a:p>
                      <a:pPr marL="171450" marR="0" indent="-171450" algn="l" defTabSz="94563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baseline="0" noProof="0" dirty="0">
                          <a:solidFill>
                            <a:schemeClr val="tx1"/>
                          </a:solidFill>
                          <a:latin typeface="+mj-lt"/>
                          <a:cs typeface="Helvetica" panose="020B0604020202020204" pitchFamily="34" charset="0"/>
                        </a:rPr>
                        <a:t>Overordnet tilfredshed</a:t>
                      </a: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64897">
                <a:tc>
                  <a:txBody>
                    <a:bodyPr/>
                    <a:lstStyle/>
                    <a:p>
                      <a:pPr marL="171450" marR="0" indent="-171450" algn="l" defTabSz="94563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baseline="0" noProof="0" dirty="0">
                          <a:solidFill>
                            <a:schemeClr val="tx1"/>
                          </a:solidFill>
                          <a:latin typeface="+mj-lt"/>
                          <a:cs typeface="Helvetica" panose="020B0604020202020204" pitchFamily="34" charset="0"/>
                        </a:rPr>
                        <a:t>Interessevaretagelse og synlighed</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64897">
                <a:tc>
                  <a:txBody>
                    <a:bodyPr/>
                    <a:lstStyle/>
                    <a:p>
                      <a:pPr marL="171450" marR="0" indent="-171450" algn="l" defTabSz="94563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noProof="0" dirty="0">
                          <a:solidFill>
                            <a:schemeClr val="tx1"/>
                          </a:solidFill>
                          <a:latin typeface="+mj-lt"/>
                          <a:cs typeface="Helvetica" panose="020B0604020202020204" pitchFamily="34" charset="0"/>
                        </a:rPr>
                        <a:t>Faglige</a:t>
                      </a:r>
                      <a:r>
                        <a:rPr lang="da-DK" sz="1200" b="0" baseline="0" noProof="0" dirty="0">
                          <a:solidFill>
                            <a:schemeClr val="tx1"/>
                          </a:solidFill>
                          <a:latin typeface="+mj-lt"/>
                          <a:cs typeface="Helvetica" panose="020B0604020202020204" pitchFamily="34" charset="0"/>
                        </a:rPr>
                        <a:t> arrangementer</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64897">
                <a:tc>
                  <a:txBody>
                    <a:bodyPr/>
                    <a:lstStyle/>
                    <a:p>
                      <a:pPr marL="171450" marR="0" indent="-171450" algn="l" defTabSz="94563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noProof="0" dirty="0">
                          <a:solidFill>
                            <a:schemeClr val="tx1"/>
                          </a:solidFill>
                          <a:latin typeface="+mj-lt"/>
                          <a:cs typeface="Helvetica" panose="020B0604020202020204" pitchFamily="34" charset="0"/>
                        </a:rPr>
                        <a:t>Rådgivning</a:t>
                      </a:r>
                      <a:r>
                        <a:rPr lang="da-DK" sz="1200" b="0" baseline="0" noProof="0" dirty="0">
                          <a:solidFill>
                            <a:schemeClr val="tx1"/>
                          </a:solidFill>
                          <a:latin typeface="+mj-lt"/>
                          <a:cs typeface="Helvetica" panose="020B0604020202020204" pitchFamily="34" charset="0"/>
                        </a:rPr>
                        <a:t> og vejledning</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64897">
                <a:tc>
                  <a:txBody>
                    <a:bodyPr/>
                    <a:lstStyle/>
                    <a:p>
                      <a:pPr marL="171450" marR="0" lvl="0" indent="-171450" algn="l" defTabSz="104287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noProof="0" dirty="0">
                          <a:solidFill>
                            <a:schemeClr val="tx1"/>
                          </a:solidFill>
                          <a:latin typeface="+mj-lt"/>
                          <a:cs typeface="Helvetica" panose="020B0604020202020204" pitchFamily="34" charset="0"/>
                        </a:rPr>
                        <a:t>Medlemskommunikation</a:t>
                      </a: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64897">
                <a:tc>
                  <a:txBody>
                    <a:bodyPr/>
                    <a:lstStyle/>
                    <a:p>
                      <a:pPr marL="171450" marR="0" lvl="0" indent="-171450" algn="l" defTabSz="104287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noProof="0" dirty="0">
                          <a:solidFill>
                            <a:schemeClr val="tx1"/>
                          </a:solidFill>
                          <a:latin typeface="+mj-lt"/>
                          <a:cs typeface="Helvetica" panose="020B0604020202020204" pitchFamily="34" charset="0"/>
                        </a:rPr>
                        <a:t>Uddybende kommentarer</a:t>
                      </a: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64897">
                <a:tc>
                  <a:txBody>
                    <a:bodyPr/>
                    <a:lstStyle/>
                    <a:p>
                      <a:pPr marL="0" marR="0" lvl="0" indent="0" algn="l" defTabSz="1042873"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1200" b="0" kern="1200" noProof="0" dirty="0">
                          <a:solidFill>
                            <a:schemeClr val="tx1"/>
                          </a:solidFill>
                          <a:latin typeface="+mn-lt"/>
                          <a:ea typeface="+mn-ea"/>
                          <a:cs typeface="Helvetica" panose="020B0604020202020204" pitchFamily="34" charset="0"/>
                        </a:rPr>
                        <a:t>Fokuspunkter og anbefalinger</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782257081"/>
                  </a:ext>
                </a:extLst>
              </a:tr>
            </a:tbl>
          </a:graphicData>
        </a:graphic>
      </p:graphicFrame>
      <p:sp>
        <p:nvSpPr>
          <p:cNvPr id="5" name="Pladsholder til diasnummer 5">
            <a:extLst>
              <a:ext uri="{FF2B5EF4-FFF2-40B4-BE49-F238E27FC236}">
                <a16:creationId xmlns:a16="http://schemas.microsoft.com/office/drawing/2014/main" id="{25745956-B442-454C-B043-B065A6C24414}"/>
              </a:ext>
            </a:extLst>
          </p:cNvPr>
          <p:cNvSpPr>
            <a:spLocks noGrp="1"/>
          </p:cNvSpPr>
          <p:nvPr>
            <p:ph type="sldNum" sz="quarter" idx="12"/>
          </p:nvPr>
        </p:nvSpPr>
        <p:spPr>
          <a:xfrm>
            <a:off x="10099501" y="7020991"/>
            <a:ext cx="3133729" cy="402568"/>
          </a:xfrm>
          <a:prstGeom prst="rect">
            <a:avLst/>
          </a:prstGeom>
        </p:spPr>
        <p:txBody>
          <a:bodyPr/>
          <a:lstStyle/>
          <a:p>
            <a:fld id="{4855A268-E3A0-4BE9-8E43-1CD55431F392}" type="slidenum">
              <a:rPr lang="da-DK" smtClean="0"/>
              <a:t>7</a:t>
            </a:fld>
            <a:endParaRPr lang="da-DK" dirty="0"/>
          </a:p>
        </p:txBody>
      </p:sp>
    </p:spTree>
    <p:extLst>
      <p:ext uri="{BB962C8B-B14F-4D97-AF65-F5344CB8AC3E}">
        <p14:creationId xmlns:p14="http://schemas.microsoft.com/office/powerpoint/2010/main" val="1043723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03291" y="1980431"/>
            <a:ext cx="10116290" cy="1296144"/>
          </a:xfrm>
        </p:spPr>
        <p:txBody>
          <a:bodyPr>
            <a:normAutofit fontScale="90000"/>
          </a:bodyPr>
          <a:lstStyle/>
          <a:p>
            <a:pPr>
              <a:lnSpc>
                <a:spcPts val="6000"/>
              </a:lnSpc>
            </a:pPr>
            <a:r>
              <a:rPr lang="da-DK" dirty="0"/>
              <a:t>Overordnet tilfredshed</a:t>
            </a:r>
            <a:endParaRPr lang="da-DK" sz="6000" dirty="0"/>
          </a:p>
        </p:txBody>
      </p:sp>
      <p:sp>
        <p:nvSpPr>
          <p:cNvPr id="3" name="Pladsholder til diasnummer 5">
            <a:extLst>
              <a:ext uri="{FF2B5EF4-FFF2-40B4-BE49-F238E27FC236}">
                <a16:creationId xmlns:a16="http://schemas.microsoft.com/office/drawing/2014/main" id="{C8AE845B-9E94-49F5-9EF9-65D1E4D97FBD}"/>
              </a:ext>
            </a:extLst>
          </p:cNvPr>
          <p:cNvSpPr>
            <a:spLocks noGrp="1"/>
          </p:cNvSpPr>
          <p:nvPr>
            <p:ph type="sldNum" sz="quarter" idx="12"/>
          </p:nvPr>
        </p:nvSpPr>
        <p:spPr>
          <a:xfrm>
            <a:off x="10099501" y="7020991"/>
            <a:ext cx="3133729" cy="402568"/>
          </a:xfrm>
          <a:prstGeom prst="rect">
            <a:avLst/>
          </a:prstGeom>
        </p:spPr>
        <p:txBody>
          <a:bodyPr/>
          <a:lstStyle/>
          <a:p>
            <a:fld id="{4855A268-E3A0-4BE9-8E43-1CD55431F392}" type="slidenum">
              <a:rPr lang="da-DK" smtClean="0">
                <a:solidFill>
                  <a:schemeClr val="bg1"/>
                </a:solidFill>
              </a:rPr>
              <a:t>8</a:t>
            </a:fld>
            <a:endParaRPr lang="da-DK" dirty="0">
              <a:solidFill>
                <a:schemeClr val="bg1"/>
              </a:solidFill>
            </a:endParaRPr>
          </a:p>
        </p:txBody>
      </p:sp>
    </p:spTree>
    <p:extLst>
      <p:ext uri="{BB962C8B-B14F-4D97-AF65-F5344CB8AC3E}">
        <p14:creationId xmlns:p14="http://schemas.microsoft.com/office/powerpoint/2010/main" val="3786942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OVERORDNET TILFREDSHED</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819177"/>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Langt størstedelen af selskaberne angiver at være meget tilfredse eller tilfredse med DANVA. I modsætning hertil angiver 2 pct. at være utilfredse. Samme billede tegner sig ift., hvorvidt DANVA lever op til selskabernes forventninger.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graphicFrame>
        <p:nvGraphicFramePr>
          <p:cNvPr id="23" name="Diagram 22">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2816098993"/>
              </p:ext>
            </p:extLst>
          </p:nvPr>
        </p:nvGraphicFramePr>
        <p:xfrm>
          <a:off x="783449" y="2434004"/>
          <a:ext cx="11863353" cy="1490644"/>
        </p:xfrm>
        <a:graphic>
          <a:graphicData uri="http://schemas.openxmlformats.org/drawingml/2006/chart">
            <c:chart xmlns:c="http://schemas.openxmlformats.org/drawingml/2006/chart" xmlns:r="http://schemas.openxmlformats.org/officeDocument/2006/relationships" r:id="rId3"/>
          </a:graphicData>
        </a:graphic>
      </p:graphicFrame>
      <p:sp>
        <p:nvSpPr>
          <p:cNvPr id="24" name="Tekstboks 23"/>
          <p:cNvSpPr txBox="1"/>
          <p:nvPr/>
        </p:nvSpPr>
        <p:spPr>
          <a:xfrm>
            <a:off x="783448" y="2182003"/>
            <a:ext cx="11863354" cy="246221"/>
          </a:xfrm>
          <a:prstGeom prst="rect">
            <a:avLst/>
          </a:prstGeom>
          <a:noFill/>
        </p:spPr>
        <p:txBody>
          <a:bodyPr wrap="square" rtlCol="0">
            <a:spAutoFit/>
          </a:bodyPr>
          <a:lstStyle/>
          <a:p>
            <a:pPr lvl="0"/>
            <a:r>
              <a:rPr lang="da-DK" sz="1000" b="1" i="1" dirty="0"/>
              <a:t>På baggrund af selskabets samlede erfaringer med DANVA, hvor tilfreds eller utilfreds er du så alt i alt med DANVA?</a:t>
            </a:r>
          </a:p>
        </p:txBody>
      </p:sp>
      <p:graphicFrame>
        <p:nvGraphicFramePr>
          <p:cNvPr id="25" name="Diagram 24">
            <a:extLst>
              <a:ext uri="{FF2B5EF4-FFF2-40B4-BE49-F238E27FC236}">
                <a16:creationId xmlns:a16="http://schemas.microsoft.com/office/drawing/2014/main" id="{D70E4AA4-8ACA-4859-B9AD-7DF16BB7AB39}"/>
              </a:ext>
            </a:extLst>
          </p:cNvPr>
          <p:cNvGraphicFramePr/>
          <p:nvPr>
            <p:extLst/>
          </p:nvPr>
        </p:nvGraphicFramePr>
        <p:xfrm>
          <a:off x="783448" y="4637501"/>
          <a:ext cx="11863354" cy="1519394"/>
        </p:xfrm>
        <a:graphic>
          <a:graphicData uri="http://schemas.openxmlformats.org/drawingml/2006/chart">
            <c:chart xmlns:c="http://schemas.openxmlformats.org/drawingml/2006/chart" xmlns:r="http://schemas.openxmlformats.org/officeDocument/2006/relationships" r:id="rId4"/>
          </a:graphicData>
        </a:graphic>
      </p:graphicFrame>
      <p:sp>
        <p:nvSpPr>
          <p:cNvPr id="26" name="Tekstboks 25"/>
          <p:cNvSpPr txBox="1"/>
          <p:nvPr/>
        </p:nvSpPr>
        <p:spPr>
          <a:xfrm>
            <a:off x="783449" y="4360501"/>
            <a:ext cx="11863353" cy="246221"/>
          </a:xfrm>
          <a:prstGeom prst="rect">
            <a:avLst/>
          </a:prstGeom>
          <a:noFill/>
        </p:spPr>
        <p:txBody>
          <a:bodyPr wrap="square" rtlCol="0">
            <a:spAutoFit/>
          </a:bodyPr>
          <a:lstStyle/>
          <a:p>
            <a:pPr lvl="0"/>
            <a:r>
              <a:rPr lang="da-DK" sz="1000" b="1" i="1" dirty="0"/>
              <a:t>I hvilken grad vurderer du, at DANVA lever op til selskabets forventninger?</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N=63</a:t>
            </a:r>
          </a:p>
        </p:txBody>
      </p:sp>
      <p:sp>
        <p:nvSpPr>
          <p:cNvPr id="28" name="Tekstboks 27"/>
          <p:cNvSpPr txBox="1"/>
          <p:nvPr/>
        </p:nvSpPr>
        <p:spPr>
          <a:xfrm>
            <a:off x="804897" y="3852639"/>
            <a:ext cx="682388" cy="215444"/>
          </a:xfrm>
          <a:prstGeom prst="rect">
            <a:avLst/>
          </a:prstGeom>
          <a:noFill/>
        </p:spPr>
        <p:txBody>
          <a:bodyPr wrap="square" rtlCol="0">
            <a:spAutoFit/>
          </a:bodyPr>
          <a:lstStyle/>
          <a:p>
            <a:r>
              <a:rPr lang="da-DK" sz="800" dirty="0"/>
              <a:t>N=63</a:t>
            </a:r>
          </a:p>
        </p:txBody>
      </p:sp>
      <p:sp>
        <p:nvSpPr>
          <p:cNvPr id="16" name="Pladsholder til diasnummer 5">
            <a:extLst>
              <a:ext uri="{FF2B5EF4-FFF2-40B4-BE49-F238E27FC236}">
                <a16:creationId xmlns:a16="http://schemas.microsoft.com/office/drawing/2014/main" id="{E114E75F-1667-4B79-A072-AEEC98A36177}"/>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9</a:t>
            </a:fld>
            <a:endParaRPr lang="da-DK" dirty="0"/>
          </a:p>
        </p:txBody>
      </p:sp>
    </p:spTree>
    <p:extLst>
      <p:ext uri="{BB962C8B-B14F-4D97-AF65-F5344CB8AC3E}">
        <p14:creationId xmlns:p14="http://schemas.microsoft.com/office/powerpoint/2010/main" val="702220219"/>
      </p:ext>
    </p:extLst>
  </p:cSld>
  <p:clrMapOvr>
    <a:masterClrMapping/>
  </p:clrMapOvr>
</p:sld>
</file>

<file path=ppt/theme/theme1.xml><?xml version="1.0" encoding="utf-8"?>
<a:theme xmlns:a="http://schemas.openxmlformats.org/drawingml/2006/main" name="Kontortema">
  <a:themeElements>
    <a:clrScheme name="Danva">
      <a:dk1>
        <a:sysClr val="windowText" lastClr="000000"/>
      </a:dk1>
      <a:lt1>
        <a:sysClr val="window" lastClr="FFFFFF"/>
      </a:lt1>
      <a:dk2>
        <a:srgbClr val="005A84"/>
      </a:dk2>
      <a:lt2>
        <a:srgbClr val="9B9C83"/>
      </a:lt2>
      <a:accent1>
        <a:srgbClr val="005A84"/>
      </a:accent1>
      <a:accent2>
        <a:srgbClr val="3F95B4"/>
      </a:accent2>
      <a:accent3>
        <a:srgbClr val="9B9C83"/>
      </a:accent3>
      <a:accent4>
        <a:srgbClr val="90BC38"/>
      </a:accent4>
      <a:accent5>
        <a:srgbClr val="DEB618"/>
      </a:accent5>
      <a:accent6>
        <a:srgbClr val="F79646"/>
      </a:accent6>
      <a:hlink>
        <a:srgbClr val="000000"/>
      </a:hlink>
      <a:folHlink>
        <a:srgbClr val="000000"/>
      </a:folHlink>
    </a:clrScheme>
    <a:fontScheme name="Aspek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ANVA POWERPOINT SKABELON 2017.pptx" id="{0DFBA8A1-4F66-4830-9A88-C50C6E1D077C}" vid="{D9ED21CE-ADA5-443B-9E51-2C6C8B0F5958}"/>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6.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7.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8.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9.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0.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1.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2.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3.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4.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5.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6.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9178</TotalTime>
  <Words>4173</Words>
  <Application>Microsoft Office PowerPoint</Application>
  <PresentationFormat>Brugerdefineret</PresentationFormat>
  <Paragraphs>387</Paragraphs>
  <Slides>42</Slides>
  <Notes>28</Notes>
  <HiddenSlides>0</HiddenSlides>
  <MMClips>0</MMClips>
  <ScaleCrop>false</ScaleCrop>
  <HeadingPairs>
    <vt:vector size="6" baseType="variant">
      <vt:variant>
        <vt:lpstr>Benyttede skrifttyper</vt:lpstr>
      </vt:variant>
      <vt:variant>
        <vt:i4>8</vt:i4>
      </vt:variant>
      <vt:variant>
        <vt:lpstr>Tema</vt:lpstr>
      </vt:variant>
      <vt:variant>
        <vt:i4>1</vt:i4>
      </vt:variant>
      <vt:variant>
        <vt:lpstr>Slidetitler</vt:lpstr>
      </vt:variant>
      <vt:variant>
        <vt:i4>42</vt:i4>
      </vt:variant>
    </vt:vector>
  </HeadingPairs>
  <TitlesOfParts>
    <vt:vector size="51" baseType="lpstr">
      <vt:lpstr>MS PGothic</vt:lpstr>
      <vt:lpstr>Arial</vt:lpstr>
      <vt:lpstr>Calibri</vt:lpstr>
      <vt:lpstr>Helvetica</vt:lpstr>
      <vt:lpstr>Times New Roman</vt:lpstr>
      <vt:lpstr>Verdana</vt:lpstr>
      <vt:lpstr>Wingdings</vt:lpstr>
      <vt:lpstr>Wingdings 2</vt:lpstr>
      <vt:lpstr>Kontortema</vt:lpstr>
      <vt:lpstr>MEDLEMSTILFREDSHED</vt:lpstr>
      <vt:lpstr>PowerPoint-præsentation</vt:lpstr>
      <vt:lpstr>PowerPoint-præsentation</vt:lpstr>
      <vt:lpstr>PowerPoint-præsentation</vt:lpstr>
      <vt:lpstr>PowerPoint-præsentation</vt:lpstr>
      <vt:lpstr>PowerPoint-præsentation</vt:lpstr>
      <vt:lpstr>PowerPoint-præsentation</vt:lpstr>
      <vt:lpstr>Overordnet tilfredshed</vt:lpstr>
      <vt:lpstr>OVERORDNET TILFREDSHED</vt:lpstr>
      <vt:lpstr>TILFREDSHED OG BETYDNING FOR OMRÅDER</vt:lpstr>
      <vt:lpstr>TILFREDSHED OG BETYDNING FOR OMRÅDER – FORBRUGEREJEDE</vt:lpstr>
      <vt:lpstr>TILFREDSHED OG BETYDNING FOR OMRÅDER – KOMMUNALT EJEDE</vt:lpstr>
      <vt:lpstr>Synlighed og interessevaretagelse</vt:lpstr>
      <vt:lpstr>SYNLIGHED OG INTERESSEVARETAGELSE</vt:lpstr>
      <vt:lpstr>SYNLIGHED OG INTERESSEVARETAGELSE</vt:lpstr>
      <vt:lpstr>SYNLIGHED OG INTERESSEVARETAGELSE</vt:lpstr>
      <vt:lpstr>SYNLIGHED OG INTERESSEVARETAGELSE</vt:lpstr>
      <vt:lpstr>Faglige  aktiviteter</vt:lpstr>
      <vt:lpstr>FAGLIGE AKTIVITETER</vt:lpstr>
      <vt:lpstr>FAGLIGE AKTIVITETER</vt:lpstr>
      <vt:lpstr>FAGLIGE AKTIVITETER</vt:lpstr>
      <vt:lpstr>FAGLIGE AKTIVITETER</vt:lpstr>
      <vt:lpstr>FAGLIGE AKTIVITETER – ÅRSMØDER</vt:lpstr>
      <vt:lpstr>FAGLIGE AKTIVITETER – DIREKTØRFORUM</vt:lpstr>
      <vt:lpstr>FAGLIGE AKTIVITETER – LEDERFORUM</vt:lpstr>
      <vt:lpstr>FAGLIGE AKTIVITETER – REGIONALMØDER</vt:lpstr>
      <vt:lpstr>FAGLIGE AKTIVITETER</vt:lpstr>
      <vt:lpstr>Rådgivning og vejledning</vt:lpstr>
      <vt:lpstr>RÅDGIVNING OG VEJLEDNING</vt:lpstr>
      <vt:lpstr>RÅDGIVNING OG VEJLEDNING</vt:lpstr>
      <vt:lpstr>RÅDGIVNING OG VEJLEDNING</vt:lpstr>
      <vt:lpstr>RÅDGIVNING OG VEJLEDNING</vt:lpstr>
      <vt:lpstr>RÅDGIVNING OG VEJLEDNING</vt:lpstr>
      <vt:lpstr>RÅDGIVNING OG VEJLEDNING</vt:lpstr>
      <vt:lpstr>Medlems-kommunikation</vt:lpstr>
      <vt:lpstr>MEDLEMSKOMMUNIKATION</vt:lpstr>
      <vt:lpstr>MEDLEMSKOMMUNIKATION</vt:lpstr>
      <vt:lpstr>MEDLEMSKOMMUNIKATION</vt:lpstr>
      <vt:lpstr>Uddybende kommentarer</vt:lpstr>
      <vt:lpstr>UDDYBENDE KOMMENTARER</vt:lpstr>
      <vt:lpstr>PowerPoint-præsentation</vt:lpstr>
      <vt:lpstr>FOKUSPUNKTER OG ANBEFALINGER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Martin Schulze</dc:creator>
  <cp:lastModifiedBy>Søren Bach</cp:lastModifiedBy>
  <cp:revision>231</cp:revision>
  <dcterms:created xsi:type="dcterms:W3CDTF">2017-05-01T11:07:39Z</dcterms:created>
  <dcterms:modified xsi:type="dcterms:W3CDTF">2019-03-15T15:19:40Z</dcterms:modified>
</cp:coreProperties>
</file>